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64" r:id="rId2"/>
    <p:sldId id="262" r:id="rId3"/>
    <p:sldId id="271" r:id="rId4"/>
    <p:sldId id="269" r:id="rId5"/>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Shugarman" initials="LRS" lastIdx="4" clrIdx="0"/>
  <p:cmAuthor id="7" name="weiwen.ng" initials="wn" lastIdx="2" clrIdx="7"/>
  <p:cmAuthor id="1" name="Elana.Stair" initials="" lastIdx="1" clrIdx="1"/>
  <p:cmAuthor id="2" name="KWHITE" initials="" lastIdx="2" clrIdx="2"/>
  <p:cmAuthor id="3" name="Avalere" initials="" lastIdx="3" clrIdx="3"/>
  <p:cmAuthor id="4" name="Sally Prendergast" initials="" lastIdx="1" clrIdx="4"/>
  <p:cmAuthor id="5" name="sally.prendergast" initials="s" lastIdx="1" clrIdx="5"/>
  <p:cmAuthor id="6" name="Avalere" initials="A"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CC"/>
    <a:srgbClr val="7CC242"/>
    <a:srgbClr val="FBFBFB"/>
    <a:srgbClr val="D4720F"/>
    <a:srgbClr val="AE0023"/>
    <a:srgbClr val="C0A89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7" autoAdjust="0"/>
  </p:normalViewPr>
  <p:slideViewPr>
    <p:cSldViewPr snapToObjects="1">
      <p:cViewPr varScale="1">
        <p:scale>
          <a:sx n="104" d="100"/>
          <a:sy n="104" d="100"/>
        </p:scale>
        <p:origin x="-180" y="-84"/>
      </p:cViewPr>
      <p:guideLst>
        <p:guide orient="horz" pos="2160"/>
        <p:guide pos="2880"/>
        <p:guide pos="5136"/>
        <p:guide pos="6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63" b="0" i="0" u="none" strike="noStrike" baseline="0">
                <a:solidFill>
                  <a:srgbClr val="000000"/>
                </a:solidFill>
                <a:latin typeface="Calibri"/>
                <a:ea typeface="Calibri"/>
                <a:cs typeface="Calibri"/>
              </a:defRPr>
            </a:pPr>
            <a:r>
              <a:rPr lang="en-US" sz="1400" b="0" i="0" u="none" strike="noStrike" baseline="0" dirty="0">
                <a:solidFill>
                  <a:srgbClr val="000000"/>
                </a:solidFill>
                <a:latin typeface="Calibri"/>
              </a:rPr>
              <a:t>Per Capita Medicare </a:t>
            </a:r>
            <a:r>
              <a:rPr lang="en-US" sz="1400" b="0" i="0" u="none" strike="noStrike" baseline="0" dirty="0" smtClean="0">
                <a:solidFill>
                  <a:srgbClr val="000000"/>
                </a:solidFill>
                <a:latin typeface="Calibri"/>
              </a:rPr>
              <a:t>Parts A and B Spending for Beneficiaries Age 65 and Older by </a:t>
            </a:r>
            <a:r>
              <a:rPr lang="en-US" sz="1400" b="0" i="0" u="none" strike="noStrike" baseline="0" dirty="0">
                <a:solidFill>
                  <a:srgbClr val="000000"/>
                </a:solidFill>
                <a:latin typeface="Calibri"/>
              </a:rPr>
              <a:t>Presence of </a:t>
            </a:r>
            <a:r>
              <a:rPr lang="en-US" sz="1400" b="0" i="0" u="none" strike="noStrike" baseline="0" dirty="0" smtClean="0">
                <a:solidFill>
                  <a:srgbClr val="000000"/>
                </a:solidFill>
                <a:latin typeface="Calibri"/>
              </a:rPr>
              <a:t>Alzheimer’s/other Dementia </a:t>
            </a:r>
            <a:r>
              <a:rPr lang="en-US" sz="1400" b="0" i="0" u="none" strike="noStrike" baseline="0" dirty="0">
                <a:solidFill>
                  <a:srgbClr val="000000"/>
                </a:solidFill>
                <a:latin typeface="Calibri"/>
              </a:rPr>
              <a:t>Diagnoses and Number of </a:t>
            </a:r>
            <a:r>
              <a:rPr lang="en-US" sz="1400" b="0" i="0" u="none" strike="noStrike" baseline="0" dirty="0" smtClean="0">
                <a:solidFill>
                  <a:srgbClr val="000000"/>
                </a:solidFill>
                <a:latin typeface="Calibri"/>
              </a:rPr>
              <a:t>Comorbidities, </a:t>
            </a:r>
            <a:r>
              <a:rPr lang="en-US" sz="1400" b="0" i="0" u="none" strike="noStrike" baseline="0" dirty="0">
                <a:solidFill>
                  <a:srgbClr val="000000"/>
                </a:solidFill>
                <a:latin typeface="Calibri"/>
              </a:rPr>
              <a:t>2009</a:t>
            </a:r>
          </a:p>
        </c:rich>
      </c:tx>
      <c:layout/>
      <c:overlay val="0"/>
      <c:spPr>
        <a:noFill/>
        <a:ln w="24808">
          <a:noFill/>
        </a:ln>
      </c:spPr>
    </c:title>
    <c:autoTitleDeleted val="0"/>
    <c:plotArea>
      <c:layout>
        <c:manualLayout>
          <c:layoutTarget val="inner"/>
          <c:xMode val="edge"/>
          <c:yMode val="edge"/>
          <c:x val="0.12051500664689642"/>
          <c:y val="0.21582142279608421"/>
          <c:w val="0.82079004386196697"/>
          <c:h val="0.58023957905735579"/>
        </c:manualLayout>
      </c:layout>
      <c:barChart>
        <c:barDir val="col"/>
        <c:grouping val="clustered"/>
        <c:varyColors val="0"/>
        <c:ser>
          <c:idx val="0"/>
          <c:order val="0"/>
          <c:tx>
            <c:strRef>
              <c:f>Sheet1!$A$2</c:f>
              <c:strCache>
                <c:ptCount val="1"/>
                <c:pt idx="0">
                  <c:v>With Dementia¹</c:v>
                </c:pt>
              </c:strCache>
            </c:strRef>
          </c:tx>
          <c:spPr>
            <a:solidFill>
              <a:srgbClr val="FFFFCC"/>
            </a:solidFill>
            <a:ln>
              <a:solidFill>
                <a:srgbClr val="7F6A5F"/>
              </a:solidFill>
            </a:ln>
          </c:spPr>
          <c:invertIfNegative val="0"/>
          <c:dLbls>
            <c:spPr>
              <a:noFill/>
              <a:ln w="24808">
                <a:noFill/>
              </a:ln>
            </c:spPr>
            <c:txPr>
              <a:bodyPr/>
              <a:lstStyle/>
              <a:p>
                <a:pPr>
                  <a:defRPr sz="1367">
                    <a:solidFill>
                      <a:srgbClr val="000000"/>
                    </a:solidFill>
                  </a:defRPr>
                </a:pPr>
                <a:endParaRPr lang="en-US"/>
              </a:p>
            </c:txPr>
            <c:dLblPos val="outEnd"/>
            <c:showLegendKey val="0"/>
            <c:showVal val="1"/>
            <c:showCatName val="0"/>
            <c:showSerName val="0"/>
            <c:showPercent val="0"/>
            <c:showBubbleSize val="0"/>
            <c:showLeaderLines val="0"/>
          </c:dLbls>
          <c:cat>
            <c:strRef>
              <c:f>Sheet1!$B$1:$E$1</c:f>
              <c:strCache>
                <c:ptCount val="4"/>
                <c:pt idx="0">
                  <c:v>Overall</c:v>
                </c:pt>
                <c:pt idx="1">
                  <c:v>0 Comorbidities</c:v>
                </c:pt>
                <c:pt idx="2">
                  <c:v>1-2 Comorbidities</c:v>
                </c:pt>
                <c:pt idx="3">
                  <c:v>3+ Comorbidities</c:v>
                </c:pt>
              </c:strCache>
            </c:strRef>
          </c:cat>
          <c:val>
            <c:numRef>
              <c:f>Sheet1!$B$2:$E$2</c:f>
              <c:numCache>
                <c:formatCode>_("$"* #,##0_);_("$"* \(#,##0\);_("$"* "-"??_);_(@_)</c:formatCode>
                <c:ptCount val="4"/>
                <c:pt idx="0">
                  <c:v>22236.054576562419</c:v>
                </c:pt>
                <c:pt idx="1">
                  <c:v>10324.71708349951</c:v>
                </c:pt>
                <c:pt idx="2">
                  <c:v>19180.391372689224</c:v>
                </c:pt>
                <c:pt idx="3">
                  <c:v>45559.723248830909</c:v>
                </c:pt>
              </c:numCache>
            </c:numRef>
          </c:val>
        </c:ser>
        <c:ser>
          <c:idx val="1"/>
          <c:order val="1"/>
          <c:tx>
            <c:strRef>
              <c:f>Sheet1!$A$3</c:f>
              <c:strCache>
                <c:ptCount val="1"/>
                <c:pt idx="0">
                  <c:v>Without Dementia² </c:v>
                </c:pt>
              </c:strCache>
            </c:strRef>
          </c:tx>
          <c:spPr>
            <a:solidFill>
              <a:schemeClr val="accent2"/>
            </a:solidFill>
          </c:spPr>
          <c:invertIfNegative val="0"/>
          <c:dLbls>
            <c:dLbl>
              <c:idx val="3"/>
              <c:layout>
                <c:manualLayout>
                  <c:x val="9.74025974025974E-3"/>
                  <c:y val="-5.9934072520227812E-3"/>
                </c:manualLayout>
              </c:layout>
              <c:dLblPos val="outEnd"/>
              <c:showLegendKey val="0"/>
              <c:showVal val="1"/>
              <c:showCatName val="0"/>
              <c:showSerName val="0"/>
              <c:showPercent val="0"/>
              <c:showBubbleSize val="0"/>
            </c:dLbl>
            <c:spPr>
              <a:noFill/>
              <a:ln w="24808">
                <a:noFill/>
              </a:ln>
            </c:spPr>
            <c:txPr>
              <a:bodyPr/>
              <a:lstStyle/>
              <a:p>
                <a:pPr>
                  <a:defRPr sz="1367">
                    <a:solidFill>
                      <a:srgbClr val="000000"/>
                    </a:solidFill>
                  </a:defRPr>
                </a:pPr>
                <a:endParaRPr lang="en-US"/>
              </a:p>
            </c:txPr>
            <c:dLblPos val="outEnd"/>
            <c:showLegendKey val="0"/>
            <c:showVal val="1"/>
            <c:showCatName val="0"/>
            <c:showSerName val="0"/>
            <c:showPercent val="0"/>
            <c:showBubbleSize val="0"/>
            <c:showLeaderLines val="0"/>
          </c:dLbls>
          <c:cat>
            <c:strRef>
              <c:f>Sheet1!$B$1:$E$1</c:f>
              <c:strCache>
                <c:ptCount val="4"/>
                <c:pt idx="0">
                  <c:v>Overall</c:v>
                </c:pt>
                <c:pt idx="1">
                  <c:v>0 Comorbidities</c:v>
                </c:pt>
                <c:pt idx="2">
                  <c:v>1-2 Comorbidities</c:v>
                </c:pt>
                <c:pt idx="3">
                  <c:v>3+ Comorbidities</c:v>
                </c:pt>
              </c:strCache>
            </c:strRef>
          </c:cat>
          <c:val>
            <c:numRef>
              <c:f>Sheet1!$B$3:$E$3</c:f>
              <c:numCache>
                <c:formatCode>_("$"* #,##0_);_("$"* \(#,##0\);_("$"* "-"??_);_(@_)</c:formatCode>
                <c:ptCount val="4"/>
                <c:pt idx="0">
                  <c:v>4739.0757141357026</c:v>
                </c:pt>
                <c:pt idx="1">
                  <c:v>1153.7808008145512</c:v>
                </c:pt>
                <c:pt idx="2">
                  <c:v>6798.700947674557</c:v>
                </c:pt>
                <c:pt idx="3">
                  <c:v>22722.981229810925</c:v>
                </c:pt>
              </c:numCache>
            </c:numRef>
          </c:val>
        </c:ser>
        <c:dLbls>
          <c:showLegendKey val="0"/>
          <c:showVal val="1"/>
          <c:showCatName val="0"/>
          <c:showSerName val="0"/>
          <c:showPercent val="0"/>
          <c:showBubbleSize val="0"/>
        </c:dLbls>
        <c:gapWidth val="150"/>
        <c:axId val="81739776"/>
        <c:axId val="81742464"/>
      </c:barChart>
      <c:catAx>
        <c:axId val="81739776"/>
        <c:scaling>
          <c:orientation val="minMax"/>
        </c:scaling>
        <c:delete val="0"/>
        <c:axPos val="b"/>
        <c:numFmt formatCode="General" sourceLinked="1"/>
        <c:majorTickMark val="out"/>
        <c:minorTickMark val="none"/>
        <c:tickLblPos val="nextTo"/>
        <c:txPr>
          <a:bodyPr/>
          <a:lstStyle/>
          <a:p>
            <a:pPr>
              <a:defRPr sz="1367">
                <a:solidFill>
                  <a:srgbClr val="000000"/>
                </a:solidFill>
              </a:defRPr>
            </a:pPr>
            <a:endParaRPr lang="en-US"/>
          </a:p>
        </c:txPr>
        <c:crossAx val="81742464"/>
        <c:crossesAt val="0"/>
        <c:auto val="1"/>
        <c:lblAlgn val="ctr"/>
        <c:lblOffset val="100"/>
        <c:noMultiLvlLbl val="0"/>
      </c:catAx>
      <c:valAx>
        <c:axId val="81742464"/>
        <c:scaling>
          <c:orientation val="minMax"/>
          <c:max val="50000"/>
          <c:min val="0"/>
        </c:scaling>
        <c:delete val="0"/>
        <c:axPos val="l"/>
        <c:numFmt formatCode="&quot;$&quot;#,##0" sourceLinked="0"/>
        <c:majorTickMark val="out"/>
        <c:minorTickMark val="none"/>
        <c:tickLblPos val="nextTo"/>
        <c:txPr>
          <a:bodyPr/>
          <a:lstStyle/>
          <a:p>
            <a:pPr>
              <a:defRPr sz="1171">
                <a:solidFill>
                  <a:srgbClr val="000000"/>
                </a:solidFill>
              </a:defRPr>
            </a:pPr>
            <a:endParaRPr lang="en-US"/>
          </a:p>
        </c:txPr>
        <c:crossAx val="81739776"/>
        <c:crosses val="autoZero"/>
        <c:crossBetween val="between"/>
        <c:majorUnit val="10000"/>
      </c:valAx>
      <c:spPr>
        <a:noFill/>
        <a:ln w="24808">
          <a:noFill/>
        </a:ln>
      </c:spPr>
    </c:plotArea>
    <c:legend>
      <c:legendPos val="r"/>
      <c:layout>
        <c:manualLayout>
          <c:xMode val="edge"/>
          <c:yMode val="edge"/>
          <c:x val="0.11538461538461543"/>
          <c:y val="0.88683602771362569"/>
          <c:w val="0.79687919463087376"/>
          <c:h val="0.11316391138311517"/>
        </c:manualLayout>
      </c:layout>
      <c:overlay val="0"/>
      <c:txPr>
        <a:bodyPr/>
        <a:lstStyle/>
        <a:p>
          <a:pPr>
            <a:defRPr sz="1270">
              <a:solidFill>
                <a:srgbClr val="000000"/>
              </a:solidFill>
            </a:defRPr>
          </a:pPr>
          <a:endParaRPr lang="en-US"/>
        </a:p>
      </c:txPr>
    </c:legend>
    <c:plotVisOnly val="1"/>
    <c:dispBlanksAs val="gap"/>
    <c:showDLblsOverMax val="0"/>
  </c:chart>
  <c:spPr>
    <a:noFill/>
    <a:ln>
      <a:noFill/>
    </a:ln>
  </c:spPr>
  <c:txPr>
    <a:bodyPr/>
    <a:lstStyle/>
    <a:p>
      <a:pPr>
        <a:defRPr sz="1757"/>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92912" tIns="46456" rIns="92912" bIns="46456" numCol="1" anchor="t"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92912" tIns="46456" rIns="92912" bIns="46456" numCol="1" anchor="t" anchorCtr="0" compatLnSpc="1">
            <a:prstTxWarp prst="textNoShape">
              <a:avLst/>
            </a:prstTxWarp>
          </a:bodyPr>
          <a:lstStyle>
            <a:lvl1pPr algn="r">
              <a:defRPr sz="1200">
                <a:latin typeface="Calibri" charset="0"/>
                <a:ea typeface="ＭＳ Ｐゴシック" charset="-128"/>
                <a:cs typeface="+mn-cs"/>
              </a:defRPr>
            </a:lvl1pPr>
          </a:lstStyle>
          <a:p>
            <a:pPr>
              <a:defRPr/>
            </a:pPr>
            <a:fld id="{D4DEEECB-CEBA-4975-A6CA-AF6769D878B3}" type="datetime1">
              <a:rPr lang="en-US"/>
              <a:pPr>
                <a:defRPr/>
              </a:pPr>
              <a:t>4/17/2012</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92912" tIns="46456" rIns="92912" bIns="46456" numCol="1" anchor="b"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2912" tIns="46456" rIns="92912" bIns="46456" numCol="1" anchor="b" anchorCtr="0" compatLnSpc="1">
            <a:prstTxWarp prst="textNoShape">
              <a:avLst/>
            </a:prstTxWarp>
          </a:bodyPr>
          <a:lstStyle>
            <a:lvl1pPr algn="r">
              <a:defRPr sz="1200">
                <a:latin typeface="Calibri" charset="0"/>
                <a:ea typeface="ＭＳ Ｐゴシック" charset="-128"/>
                <a:cs typeface="+mn-cs"/>
              </a:defRPr>
            </a:lvl1pPr>
          </a:lstStyle>
          <a:p>
            <a:pPr>
              <a:defRPr/>
            </a:pPr>
            <a:fld id="{2F08C322-8EA5-4476-8CA0-2E489AACDE11}" type="slidenum">
              <a:rPr lang="en-US"/>
              <a:pPr>
                <a:defRPr/>
              </a:pPr>
              <a:t>‹#›</a:t>
            </a:fld>
            <a:endParaRPr lang="en-US"/>
          </a:p>
        </p:txBody>
      </p:sp>
    </p:spTree>
    <p:extLst>
      <p:ext uri="{BB962C8B-B14F-4D97-AF65-F5344CB8AC3E}">
        <p14:creationId xmlns:p14="http://schemas.microsoft.com/office/powerpoint/2010/main" val="41681187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92912" tIns="46456" rIns="92912" bIns="46456" numCol="1" anchor="t"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2912" tIns="46456" rIns="92912" bIns="46456" numCol="1" anchor="t" anchorCtr="0" compatLnSpc="1">
            <a:prstTxWarp prst="textNoShape">
              <a:avLst/>
            </a:prstTxWarp>
          </a:bodyPr>
          <a:lstStyle>
            <a:lvl1pPr algn="r">
              <a:defRPr sz="1200">
                <a:latin typeface="Calibri" charset="0"/>
                <a:ea typeface="ＭＳ Ｐゴシック" charset="-128"/>
                <a:cs typeface="+mn-cs"/>
              </a:defRPr>
            </a:lvl1pPr>
          </a:lstStyle>
          <a:p>
            <a:pPr>
              <a:defRPr/>
            </a:pPr>
            <a:fld id="{F0CDD845-812C-429B-A911-E342D8A29498}" type="datetime1">
              <a:rPr lang="en-US"/>
              <a:pPr>
                <a:defRPr/>
              </a:pPr>
              <a:t>4/17/2012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2912" tIns="46456" rIns="92912" bIns="46456"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2912" tIns="46456" rIns="92912" bIns="46456"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wrap="square" lIns="92912" tIns="46456" rIns="92912" bIns="46456" numCol="1" anchor="b"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2912" tIns="46456" rIns="92912" bIns="46456" numCol="1" anchor="b" anchorCtr="0" compatLnSpc="1">
            <a:prstTxWarp prst="textNoShape">
              <a:avLst/>
            </a:prstTxWarp>
          </a:bodyPr>
          <a:lstStyle>
            <a:lvl1pPr algn="r">
              <a:defRPr sz="1200">
                <a:latin typeface="Calibri" charset="0"/>
                <a:ea typeface="ＭＳ Ｐゴシック" charset="-128"/>
                <a:cs typeface="+mn-cs"/>
              </a:defRPr>
            </a:lvl1pPr>
          </a:lstStyle>
          <a:p>
            <a:pPr>
              <a:defRPr/>
            </a:pPr>
            <a:fld id="{FB8B7279-A4AC-4E63-92A0-F8654F48E5DF}" type="slidenum">
              <a:rPr lang="en-US"/>
              <a:pPr>
                <a:defRPr/>
              </a:pPr>
              <a:t>‹#›</a:t>
            </a:fld>
            <a:endParaRPr lang="en-US"/>
          </a:p>
        </p:txBody>
      </p:sp>
    </p:spTree>
    <p:extLst>
      <p:ext uri="{BB962C8B-B14F-4D97-AF65-F5344CB8AC3E}">
        <p14:creationId xmlns:p14="http://schemas.microsoft.com/office/powerpoint/2010/main" val="339335874"/>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TextEdit="1"/>
          </p:cNvSpPr>
          <p:nvPr>
            <p:ph type="sldImg"/>
          </p:nvPr>
        </p:nvSpPr>
        <p:spPr bwMode="auto">
          <a:noFill/>
          <a:ln>
            <a:solidFill>
              <a:srgbClr val="000000"/>
            </a:solidFill>
            <a:miter lim="800000"/>
            <a:headEnd/>
            <a:tailEnd/>
          </a:ln>
        </p:spPr>
      </p:sp>
      <p:sp>
        <p:nvSpPr>
          <p:cNvPr id="9218" name="Rectangle 3"/>
          <p:cNvSpPr>
            <a:spLocks noGrp="1"/>
          </p:cNvSpPr>
          <p:nvPr>
            <p:ph type="body" idx="1"/>
          </p:nvPr>
        </p:nvSpPr>
        <p:spPr bwMode="auto">
          <a:noFill/>
        </p:spPr>
        <p:txBody>
          <a:bodyPr/>
          <a:lstStyle/>
          <a:p>
            <a:endParaRPr lang="en-US" dirty="0" smtClean="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bwMode="auto">
          <a:noFill/>
          <a:ln>
            <a:solidFill>
              <a:srgbClr val="000000"/>
            </a:solidFill>
            <a:miter lim="800000"/>
            <a:headEnd/>
            <a:tailEnd/>
          </a:ln>
        </p:spPr>
      </p:sp>
      <p:sp>
        <p:nvSpPr>
          <p:cNvPr id="11266" name="Rectangle 3"/>
          <p:cNvSpPr>
            <a:spLocks noGrp="1"/>
          </p:cNvSpPr>
          <p:nvPr>
            <p:ph type="body" idx="1"/>
          </p:nvPr>
        </p:nvSpPr>
        <p:spPr bwMode="auto">
          <a:noFill/>
        </p:spPr>
        <p:txBody>
          <a:bodyPr/>
          <a:lstStyle/>
          <a:p>
            <a:pPr marL="231775" indent="-231775">
              <a:buFontTx/>
              <a:buNone/>
            </a:pPr>
            <a:endParaRPr lang="en-US" sz="800" baseline="0" dirty="0" smtClean="0">
              <a:solidFill>
                <a:srgbClr val="000000"/>
              </a:solidFill>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bwMode="auto">
          <a:noFill/>
        </p:spPr>
        <p:txBody>
          <a:bodyPr/>
          <a:lstStyle/>
          <a:p>
            <a:pPr>
              <a:buFontTx/>
              <a:buNone/>
            </a:pPr>
            <a:endParaRPr lang="en-US" b="0" dirty="0" smtClean="0">
              <a:solidFill>
                <a:srgbClr val="FF0000"/>
              </a:solidFill>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a:lstStyle/>
          <a:p>
            <a:endParaRPr lang="en-US" b="0" dirty="0" smtClean="0">
              <a:solidFill>
                <a:srgbClr val="FF0000"/>
              </a:solidFill>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descr="Brown Header Bar.png"/>
          <p:cNvPicPr>
            <a:picLocks noChangeAspect="1"/>
          </p:cNvPicPr>
          <p:nvPr/>
        </p:nvPicPr>
        <p:blipFill>
          <a:blip r:embed="rId2"/>
          <a:srcRect/>
          <a:stretch>
            <a:fillRect/>
          </a:stretch>
        </p:blipFill>
        <p:spPr bwMode="auto">
          <a:xfrm>
            <a:off x="128588" y="295275"/>
            <a:ext cx="8572500" cy="1228725"/>
          </a:xfrm>
          <a:prstGeom prst="rect">
            <a:avLst/>
          </a:prstGeom>
          <a:noFill/>
          <a:ln w="9525">
            <a:noFill/>
            <a:miter lim="800000"/>
            <a:headEnd/>
            <a:tailEnd/>
          </a:ln>
        </p:spPr>
      </p:pic>
      <p:pic>
        <p:nvPicPr>
          <p:cNvPr id="6" name="Picture 8" descr="New Logo.png"/>
          <p:cNvPicPr>
            <a:picLocks noChangeAspect="1"/>
          </p:cNvPicPr>
          <p:nvPr/>
        </p:nvPicPr>
        <p:blipFill>
          <a:blip r:embed="rId3"/>
          <a:srcRect/>
          <a:stretch>
            <a:fillRect/>
          </a:stretch>
        </p:blipFill>
        <p:spPr bwMode="auto">
          <a:xfrm>
            <a:off x="342900" y="419100"/>
            <a:ext cx="2171700" cy="876300"/>
          </a:xfrm>
          <a:prstGeom prst="rect">
            <a:avLst/>
          </a:prstGeom>
          <a:noFill/>
          <a:ln w="9525">
            <a:noFill/>
            <a:miter lim="800000"/>
            <a:headEnd/>
            <a:tailEnd/>
          </a:ln>
        </p:spPr>
      </p:pic>
      <p:sp>
        <p:nvSpPr>
          <p:cNvPr id="7" name="Title 1"/>
          <p:cNvSpPr txBox="1">
            <a:spLocks/>
          </p:cNvSpPr>
          <p:nvPr/>
        </p:nvSpPr>
        <p:spPr>
          <a:xfrm>
            <a:off x="2705100" y="304800"/>
            <a:ext cx="2857500" cy="1066800"/>
          </a:xfrm>
          <a:prstGeom prst="rect">
            <a:avLst/>
          </a:prstGeom>
        </p:spPr>
        <p:txBody>
          <a:bodyPr lIns="0" rIns="0" anchor="ctr"/>
          <a:lstStyle/>
          <a:p>
            <a:pPr>
              <a:defRPr/>
            </a:pPr>
            <a:r>
              <a:rPr lang="en-US" sz="4800" spc="-150" dirty="0" err="1">
                <a:solidFill>
                  <a:srgbClr val="000000"/>
                </a:solidFill>
                <a:latin typeface="Calibri" charset="0"/>
                <a:ea typeface="ＭＳ Ｐゴシック" charset="-128"/>
                <a:cs typeface="+mn-cs"/>
              </a:rPr>
              <a:t>Data</a:t>
            </a:r>
            <a:r>
              <a:rPr lang="en-US" sz="4800" i="1" spc="-150" dirty="0" err="1">
                <a:solidFill>
                  <a:srgbClr val="000000"/>
                </a:solidFill>
                <a:latin typeface="Calibri" charset="0"/>
                <a:ea typeface="ＭＳ Ｐゴシック" charset="-128"/>
                <a:cs typeface="+mn-cs"/>
              </a:rPr>
              <a:t>Brief</a:t>
            </a:r>
            <a:r>
              <a:rPr lang="en-US" sz="4800" spc="-150" dirty="0">
                <a:solidFill>
                  <a:srgbClr val="000000"/>
                </a:solidFill>
                <a:latin typeface="Calibri" charset="0"/>
                <a:ea typeface="ＭＳ Ｐゴシック" charset="-128"/>
                <a:cs typeface="+mn-cs"/>
              </a:rPr>
              <a:t>:</a:t>
            </a:r>
          </a:p>
        </p:txBody>
      </p:sp>
      <p:sp>
        <p:nvSpPr>
          <p:cNvPr id="8" name="TextBox 7"/>
          <p:cNvSpPr txBox="1"/>
          <p:nvPr/>
        </p:nvSpPr>
        <p:spPr>
          <a:xfrm>
            <a:off x="457200" y="1905000"/>
            <a:ext cx="3886200" cy="584200"/>
          </a:xfrm>
          <a:prstGeom prst="rect">
            <a:avLst/>
          </a:prstGeom>
          <a:noFill/>
        </p:spPr>
        <p:txBody>
          <a:bodyPr>
            <a:spAutoFit/>
          </a:bodyPr>
          <a:lstStyle/>
          <a:p>
            <a:pPr>
              <a:defRPr/>
            </a:pPr>
            <a:r>
              <a:rPr lang="en-US" sz="3200" i="1" dirty="0">
                <a:solidFill>
                  <a:srgbClr val="000000"/>
                </a:solidFill>
                <a:latin typeface="+mn-lt"/>
                <a:ea typeface="ＭＳ Ｐゴシック" pitchFamily="34" charset="-128"/>
                <a:cs typeface="Arial" charset="0"/>
              </a:rPr>
              <a:t>Did you know…</a:t>
            </a:r>
            <a:endParaRPr lang="en-US" dirty="0">
              <a:ea typeface="ＭＳ Ｐゴシック" pitchFamily="34" charset="-128"/>
              <a:cs typeface="Arial" charset="0"/>
            </a:endParaRPr>
          </a:p>
        </p:txBody>
      </p:sp>
      <p:sp>
        <p:nvSpPr>
          <p:cNvPr id="19" name="Text Placeholder 18"/>
          <p:cNvSpPr>
            <a:spLocks noGrp="1"/>
          </p:cNvSpPr>
          <p:nvPr>
            <p:ph type="body" sz="quarter" idx="14"/>
          </p:nvPr>
        </p:nvSpPr>
        <p:spPr>
          <a:xfrm>
            <a:off x="6019800" y="6227762"/>
            <a:ext cx="2667000" cy="325438"/>
          </a:xfrm>
          <a:prstGeom prst="rect">
            <a:avLst/>
          </a:prstGeom>
        </p:spPr>
        <p:txBody>
          <a:bodyPr vert="horz"/>
          <a:lstStyle>
            <a:lvl1pPr algn="r">
              <a:buNone/>
              <a:defRPr sz="1200">
                <a:solidFill>
                  <a:srgbClr val="000000"/>
                </a:solidFill>
              </a:defRPr>
            </a:lvl1pPr>
          </a:lstStyle>
          <a:p>
            <a:pPr lvl="0"/>
            <a:r>
              <a:rPr lang="en-US" smtClean="0"/>
              <a:t>Click to edit Master text styles</a:t>
            </a:r>
          </a:p>
        </p:txBody>
      </p:sp>
      <p:sp>
        <p:nvSpPr>
          <p:cNvPr id="10" name="Title 1"/>
          <p:cNvSpPr>
            <a:spLocks noGrp="1"/>
          </p:cNvSpPr>
          <p:nvPr>
            <p:ph type="title"/>
          </p:nvPr>
        </p:nvSpPr>
        <p:spPr>
          <a:xfrm>
            <a:off x="5181600" y="304800"/>
            <a:ext cx="3352800" cy="1066800"/>
          </a:xfrm>
        </p:spPr>
        <p:txBody>
          <a:bodyPr/>
          <a:lstStyle>
            <a:lvl1pPr marL="0" marR="0" indent="0" algn="l" defTabSz="457200" rtl="0" eaLnBrk="1" fontAlgn="auto" latinLnBrk="0" hangingPunct="1">
              <a:lnSpc>
                <a:spcPct val="100000"/>
              </a:lnSpc>
              <a:spcBef>
                <a:spcPct val="0"/>
              </a:spcBef>
              <a:spcAft>
                <a:spcPts val="0"/>
              </a:spcAft>
              <a:tabLst/>
              <a:defRPr sz="3200" b="0" i="0">
                <a:solidFill>
                  <a:srgbClr val="000000"/>
                </a:solidFill>
                <a:latin typeface="+mn-lt"/>
              </a:defRPr>
            </a:lvl1pPr>
          </a:lstStyle>
          <a:p>
            <a:pPr lvl="0"/>
            <a:r>
              <a:rPr lang="en-US" noProof="0" smtClean="0"/>
              <a:t>Click to edit Master title style</a:t>
            </a:r>
            <a:endParaRPr lang="en-US" noProof="0" dirty="0"/>
          </a:p>
        </p:txBody>
      </p:sp>
      <p:sp>
        <p:nvSpPr>
          <p:cNvPr id="12" name="Text Placeholder 11"/>
          <p:cNvSpPr>
            <a:spLocks noGrp="1"/>
          </p:cNvSpPr>
          <p:nvPr>
            <p:ph type="body" sz="quarter" idx="16"/>
          </p:nvPr>
        </p:nvSpPr>
        <p:spPr>
          <a:xfrm>
            <a:off x="1524000" y="2819400"/>
            <a:ext cx="6324600" cy="2590800"/>
          </a:xfrm>
          <a:prstGeom prst="rect">
            <a:avLst/>
          </a:prstGeom>
        </p:spPr>
        <p:txBody>
          <a:bodyPr/>
          <a:lstStyle>
            <a:lvl1pPr>
              <a:buNone/>
              <a:defRPr>
                <a:solidFill>
                  <a:srgbClr val="000000"/>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9" name="Footer Placeholder 16"/>
          <p:cNvSpPr>
            <a:spLocks noGrp="1"/>
          </p:cNvSpPr>
          <p:nvPr>
            <p:ph type="ftr" sz="quarter" idx="17"/>
          </p:nvPr>
        </p:nvSpPr>
        <p:spPr>
          <a:xfrm>
            <a:off x="457200" y="5867400"/>
            <a:ext cx="5257800" cy="219075"/>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7" descr="New Logo.png"/>
          <p:cNvPicPr>
            <a:picLocks noChangeAspect="1"/>
          </p:cNvPicPr>
          <p:nvPr/>
        </p:nvPicPr>
        <p:blipFill>
          <a:blip r:embed="rId2"/>
          <a:srcRect/>
          <a:stretch>
            <a:fillRect/>
          </a:stretch>
        </p:blipFill>
        <p:spPr bwMode="auto">
          <a:xfrm>
            <a:off x="6477000" y="6245225"/>
            <a:ext cx="762000" cy="307975"/>
          </a:xfrm>
          <a:prstGeom prst="rect">
            <a:avLst/>
          </a:prstGeom>
          <a:noFill/>
          <a:ln w="9525">
            <a:noFill/>
            <a:miter lim="800000"/>
            <a:headEnd/>
            <a:tailEnd/>
          </a:ln>
        </p:spPr>
      </p:pic>
      <p:cxnSp>
        <p:nvCxnSpPr>
          <p:cNvPr id="6" name="Straight Connector 5"/>
          <p:cNvCxnSpPr/>
          <p:nvPr/>
        </p:nvCxnSpPr>
        <p:spPr>
          <a:xfrm rot="5400000">
            <a:off x="7177881" y="6398419"/>
            <a:ext cx="307975" cy="1588"/>
          </a:xfrm>
          <a:prstGeom prst="line">
            <a:avLst/>
          </a:prstGeom>
        </p:spPr>
        <p:style>
          <a:lnRef idx="1">
            <a:schemeClr val="accent2"/>
          </a:lnRef>
          <a:fillRef idx="0">
            <a:schemeClr val="accent2"/>
          </a:fillRef>
          <a:effectRef idx="0">
            <a:schemeClr val="accent2"/>
          </a:effectRef>
          <a:fontRef idx="minor">
            <a:schemeClr val="tx1"/>
          </a:fontRef>
        </p:style>
      </p:cxnSp>
      <p:pic>
        <p:nvPicPr>
          <p:cNvPr id="7" name="Picture 10" descr="Header.png"/>
          <p:cNvPicPr>
            <a:picLocks noChangeAspect="1"/>
          </p:cNvPicPr>
          <p:nvPr/>
        </p:nvPicPr>
        <p:blipFill>
          <a:blip r:embed="rId3"/>
          <a:srcRect/>
          <a:stretch>
            <a:fillRect/>
          </a:stretch>
        </p:blipFill>
        <p:spPr bwMode="auto">
          <a:xfrm>
            <a:off x="352425" y="219075"/>
            <a:ext cx="8439150" cy="1019175"/>
          </a:xfrm>
          <a:prstGeom prst="rect">
            <a:avLst/>
          </a:prstGeom>
          <a:noFill/>
          <a:ln w="9525">
            <a:noFill/>
            <a:miter lim="800000"/>
            <a:headEnd/>
            <a:tailEnd/>
          </a:ln>
        </p:spPr>
      </p:pic>
      <p:sp>
        <p:nvSpPr>
          <p:cNvPr id="10" name="Content Placeholder 27"/>
          <p:cNvSpPr>
            <a:spLocks noGrp="1"/>
          </p:cNvSpPr>
          <p:nvPr>
            <p:ph sz="quarter" idx="13"/>
          </p:nvPr>
        </p:nvSpPr>
        <p:spPr>
          <a:xfrm>
            <a:off x="762000" y="1447800"/>
            <a:ext cx="7620000" cy="4267200"/>
          </a:xfrm>
          <a:prstGeom prst="rect">
            <a:avLst/>
          </a:prstGeom>
        </p:spPr>
        <p:txBody>
          <a:bodyPr/>
          <a:lstStyle>
            <a:lvl1pPr>
              <a:buSzPct val="160000"/>
              <a:defRPr sz="1800">
                <a:solidFill>
                  <a:srgbClr val="000000"/>
                </a:solidFill>
              </a:defRPr>
            </a:lvl1pPr>
            <a:lvl2pPr>
              <a:buSzPct val="160000"/>
              <a:defRPr sz="1800">
                <a:solidFill>
                  <a:srgbClr val="000000"/>
                </a:solidFill>
              </a:defRPr>
            </a:lvl2pPr>
            <a:lvl3pPr>
              <a:buSzPct val="160000"/>
              <a:defRPr sz="1800">
                <a:solidFill>
                  <a:srgbClr val="000000"/>
                </a:solidFill>
              </a:defRPr>
            </a:lvl3pPr>
            <a:lvl4pPr>
              <a:buSzPct val="160000"/>
              <a:defRPr sz="1800">
                <a:solidFill>
                  <a:srgbClr val="000000"/>
                </a:solidFill>
              </a:defRPr>
            </a:lvl4pPr>
            <a:lvl5pPr>
              <a:buSzPct val="160000"/>
              <a:defRPr sz="18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1"/>
          <p:cNvSpPr>
            <a:spLocks noGrp="1"/>
          </p:cNvSpPr>
          <p:nvPr>
            <p:ph type="title"/>
          </p:nvPr>
        </p:nvSpPr>
        <p:spPr>
          <a:xfrm>
            <a:off x="457200" y="219455"/>
            <a:ext cx="8229600" cy="1019175"/>
          </a:xfrm>
        </p:spPr>
        <p:txBody>
          <a:bodyPr/>
          <a:lstStyle>
            <a:lvl1pPr>
              <a:defRPr b="1"/>
            </a:lvl1pPr>
          </a:lstStyle>
          <a:p>
            <a:r>
              <a:rPr lang="en-US" smtClean="0"/>
              <a:t>Click to edit Master title style</a:t>
            </a:r>
            <a:endParaRPr lang="en-US" dirty="0"/>
          </a:p>
        </p:txBody>
      </p:sp>
      <p:sp>
        <p:nvSpPr>
          <p:cNvPr id="18" name="Text Placeholder 17"/>
          <p:cNvSpPr>
            <a:spLocks noGrp="1"/>
          </p:cNvSpPr>
          <p:nvPr>
            <p:ph type="body" sz="quarter" idx="14"/>
          </p:nvPr>
        </p:nvSpPr>
        <p:spPr>
          <a:xfrm>
            <a:off x="7391400" y="6245724"/>
            <a:ext cx="1295400" cy="139887"/>
          </a:xfrm>
          <a:prstGeom prst="rect">
            <a:avLst/>
          </a:prstGeom>
        </p:spPr>
        <p:txBody>
          <a:bodyPr vert="horz" anchor="ct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800">
                <a:solidFill>
                  <a:srgbClr val="000000"/>
                </a:solidFill>
              </a:defRPr>
            </a:lvl1pPr>
          </a:lstStyle>
          <a:p>
            <a:pPr lvl="0"/>
            <a:r>
              <a:rPr lang="en-US" smtClean="0"/>
              <a:t>Click to edit Master text styles</a:t>
            </a:r>
          </a:p>
        </p:txBody>
      </p:sp>
      <p:sp>
        <p:nvSpPr>
          <p:cNvPr id="8" name="Footer Placeholder 16"/>
          <p:cNvSpPr>
            <a:spLocks noGrp="1"/>
          </p:cNvSpPr>
          <p:nvPr>
            <p:ph type="ftr" sz="quarter" idx="15"/>
          </p:nvPr>
        </p:nvSpPr>
        <p:spPr>
          <a:xfrm>
            <a:off x="457200" y="5867400"/>
            <a:ext cx="5257800" cy="219075"/>
          </a:xfrm>
        </p:spPr>
        <p:txBody>
          <a:bodyPr/>
          <a:lstStyle>
            <a:lvl1pPr>
              <a:defRPr/>
            </a:lvl1pPr>
          </a:lstStyle>
          <a:p>
            <a:pPr>
              <a:defRPr/>
            </a:pPr>
            <a:endParaRPr lang="en-US"/>
          </a:p>
        </p:txBody>
      </p:sp>
      <p:sp>
        <p:nvSpPr>
          <p:cNvPr id="9" name="Slide Number Placeholder 15"/>
          <p:cNvSpPr>
            <a:spLocks noGrp="1"/>
          </p:cNvSpPr>
          <p:nvPr>
            <p:ph type="sldNum" sz="quarter" idx="16"/>
          </p:nvPr>
        </p:nvSpPr>
        <p:spPr>
          <a:xfrm>
            <a:off x="7391400" y="6384925"/>
            <a:ext cx="609600" cy="168275"/>
          </a:xfrm>
        </p:spPr>
        <p:txBody>
          <a:bodyPr anchor="b"/>
          <a:lstStyle>
            <a:lvl1pPr algn="l">
              <a:defRPr sz="800"/>
            </a:lvl1pPr>
          </a:lstStyle>
          <a:p>
            <a:pPr>
              <a:defRPr/>
            </a:pPr>
            <a:fld id="{AD143694-ED65-4D13-98F8-CA5C475E1C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7" name="Picture 10" descr="Header.png"/>
          <p:cNvPicPr>
            <a:picLocks noChangeAspect="1"/>
          </p:cNvPicPr>
          <p:nvPr/>
        </p:nvPicPr>
        <p:blipFill>
          <a:blip r:embed="rId2"/>
          <a:srcRect/>
          <a:stretch>
            <a:fillRect/>
          </a:stretch>
        </p:blipFill>
        <p:spPr bwMode="auto">
          <a:xfrm>
            <a:off x="352425" y="219075"/>
            <a:ext cx="8439150" cy="1019175"/>
          </a:xfrm>
          <a:prstGeom prst="rect">
            <a:avLst/>
          </a:prstGeom>
          <a:noFill/>
          <a:ln w="9525">
            <a:noFill/>
            <a:miter lim="800000"/>
            <a:headEnd/>
            <a:tailEnd/>
          </a:ln>
        </p:spPr>
      </p:pic>
      <p:pic>
        <p:nvPicPr>
          <p:cNvPr id="8" name="Picture 8" descr="New Logo.png"/>
          <p:cNvPicPr>
            <a:picLocks noChangeAspect="1"/>
          </p:cNvPicPr>
          <p:nvPr/>
        </p:nvPicPr>
        <p:blipFill>
          <a:blip r:embed="rId3"/>
          <a:srcRect/>
          <a:stretch>
            <a:fillRect/>
          </a:stretch>
        </p:blipFill>
        <p:spPr bwMode="auto">
          <a:xfrm>
            <a:off x="6477000" y="6245225"/>
            <a:ext cx="762000" cy="307975"/>
          </a:xfrm>
          <a:prstGeom prst="rect">
            <a:avLst/>
          </a:prstGeom>
          <a:noFill/>
          <a:ln w="9525">
            <a:noFill/>
            <a:miter lim="800000"/>
            <a:headEnd/>
            <a:tailEnd/>
          </a:ln>
        </p:spPr>
      </p:pic>
      <p:cxnSp>
        <p:nvCxnSpPr>
          <p:cNvPr id="9" name="Straight Connector 8"/>
          <p:cNvCxnSpPr/>
          <p:nvPr/>
        </p:nvCxnSpPr>
        <p:spPr>
          <a:xfrm rot="5400000">
            <a:off x="7177881" y="6398419"/>
            <a:ext cx="307975" cy="1588"/>
          </a:xfrm>
          <a:prstGeom prst="line">
            <a:avLst/>
          </a:prstGeom>
        </p:spPr>
        <p:style>
          <a:lnRef idx="1">
            <a:schemeClr val="accent2"/>
          </a:lnRef>
          <a:fillRef idx="0">
            <a:schemeClr val="accent2"/>
          </a:fillRef>
          <a:effectRef idx="0">
            <a:schemeClr val="accent2"/>
          </a:effectRef>
          <a:fontRef idx="minor">
            <a:schemeClr val="tx1"/>
          </a:fontRef>
        </p:style>
      </p:cxnSp>
      <p:sp>
        <p:nvSpPr>
          <p:cNvPr id="10" name="Content Placeholder 27"/>
          <p:cNvSpPr>
            <a:spLocks noGrp="1"/>
          </p:cNvSpPr>
          <p:nvPr>
            <p:ph sz="quarter" idx="13"/>
          </p:nvPr>
        </p:nvSpPr>
        <p:spPr>
          <a:xfrm>
            <a:off x="457200" y="2286000"/>
            <a:ext cx="4114800" cy="3581400"/>
          </a:xfrm>
          <a:prstGeom prst="rect">
            <a:avLst/>
          </a:prstGeom>
        </p:spPr>
        <p:txBody>
          <a:bodyPr/>
          <a:lstStyle>
            <a:lvl1pPr>
              <a:buSzPct val="160000"/>
              <a:defRPr sz="1800">
                <a:solidFill>
                  <a:srgbClr val="000000"/>
                </a:solidFill>
              </a:defRPr>
            </a:lvl1pPr>
            <a:lvl2pPr>
              <a:buSzPct val="160000"/>
              <a:defRPr sz="1800">
                <a:solidFill>
                  <a:srgbClr val="000000"/>
                </a:solidFill>
              </a:defRPr>
            </a:lvl2pPr>
            <a:lvl3pPr>
              <a:buSzPct val="160000"/>
              <a:defRPr sz="1800">
                <a:solidFill>
                  <a:srgbClr val="000000"/>
                </a:solidFill>
              </a:defRPr>
            </a:lvl3pPr>
            <a:lvl4pPr>
              <a:buSzPct val="160000"/>
              <a:defRPr sz="1800">
                <a:solidFill>
                  <a:srgbClr val="000000"/>
                </a:solidFill>
              </a:defRPr>
            </a:lvl4pPr>
            <a:lvl5pPr>
              <a:buSzPct val="160000"/>
              <a:defRPr sz="18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1"/>
          <p:cNvSpPr>
            <a:spLocks noGrp="1"/>
          </p:cNvSpPr>
          <p:nvPr>
            <p:ph type="title"/>
          </p:nvPr>
        </p:nvSpPr>
        <p:spPr>
          <a:xfrm>
            <a:off x="457200" y="219455"/>
            <a:ext cx="8229600" cy="1019175"/>
          </a:xfrm>
        </p:spPr>
        <p:txBody>
          <a:bodyPr/>
          <a:lstStyle>
            <a:lvl1pPr>
              <a:defRPr b="1"/>
            </a:lvl1pPr>
          </a:lstStyle>
          <a:p>
            <a:r>
              <a:rPr lang="en-US" smtClean="0"/>
              <a:t>Click to edit Master title style</a:t>
            </a:r>
            <a:endParaRPr lang="en-US" dirty="0"/>
          </a:p>
        </p:txBody>
      </p:sp>
      <p:sp>
        <p:nvSpPr>
          <p:cNvPr id="11" name="Content Placeholder 27"/>
          <p:cNvSpPr>
            <a:spLocks noGrp="1"/>
          </p:cNvSpPr>
          <p:nvPr>
            <p:ph sz="quarter" idx="14"/>
          </p:nvPr>
        </p:nvSpPr>
        <p:spPr>
          <a:xfrm>
            <a:off x="4572000" y="2286000"/>
            <a:ext cx="4114800" cy="3581400"/>
          </a:xfrm>
          <a:prstGeom prst="rect">
            <a:avLst/>
          </a:prstGeom>
        </p:spPr>
        <p:txBody>
          <a:bodyPr/>
          <a:lstStyle>
            <a:lvl1pPr>
              <a:buSzPct val="160000"/>
              <a:defRPr sz="1800">
                <a:solidFill>
                  <a:srgbClr val="000000"/>
                </a:solidFill>
              </a:defRPr>
            </a:lvl1pPr>
            <a:lvl2pPr>
              <a:buSzPct val="160000"/>
              <a:defRPr sz="1800">
                <a:solidFill>
                  <a:srgbClr val="000000"/>
                </a:solidFill>
              </a:defRPr>
            </a:lvl2pPr>
            <a:lvl3pPr>
              <a:buSzPct val="160000"/>
              <a:defRPr sz="1800">
                <a:solidFill>
                  <a:srgbClr val="000000"/>
                </a:solidFill>
              </a:defRPr>
            </a:lvl3pPr>
            <a:lvl4pPr>
              <a:buSzPct val="160000"/>
              <a:defRPr sz="1800">
                <a:solidFill>
                  <a:srgbClr val="000000"/>
                </a:solidFill>
              </a:defRPr>
            </a:lvl4pPr>
            <a:lvl5pPr>
              <a:buSzPct val="160000"/>
              <a:defRPr sz="18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7"/>
          <p:cNvSpPr>
            <a:spLocks noGrp="1"/>
          </p:cNvSpPr>
          <p:nvPr>
            <p:ph sz="quarter" idx="15"/>
          </p:nvPr>
        </p:nvSpPr>
        <p:spPr>
          <a:xfrm>
            <a:off x="457200" y="1295400"/>
            <a:ext cx="8229600" cy="990600"/>
          </a:xfrm>
          <a:prstGeom prst="rect">
            <a:avLst/>
          </a:prstGeom>
        </p:spPr>
        <p:txBody>
          <a:bodyPr/>
          <a:lstStyle>
            <a:lvl1pPr>
              <a:buNone/>
              <a:defRPr sz="2000" b="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p:txBody>
      </p:sp>
      <p:sp>
        <p:nvSpPr>
          <p:cNvPr id="25" name="Text Placeholder 17"/>
          <p:cNvSpPr>
            <a:spLocks noGrp="1"/>
          </p:cNvSpPr>
          <p:nvPr>
            <p:ph type="body" sz="quarter" idx="16"/>
          </p:nvPr>
        </p:nvSpPr>
        <p:spPr>
          <a:xfrm>
            <a:off x="7391400" y="6245724"/>
            <a:ext cx="1295400" cy="139887"/>
          </a:xfrm>
          <a:prstGeom prst="rect">
            <a:avLst/>
          </a:prstGeom>
        </p:spPr>
        <p:txBody>
          <a:bodyPr vert="horz" anchor="ct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800">
                <a:solidFill>
                  <a:srgbClr val="000000"/>
                </a:solidFill>
              </a:defRPr>
            </a:lvl1pPr>
          </a:lstStyle>
          <a:p>
            <a:pPr lvl="0"/>
            <a:r>
              <a:rPr lang="en-US" smtClean="0"/>
              <a:t>Click to edit Master text styles</a:t>
            </a:r>
          </a:p>
        </p:txBody>
      </p:sp>
      <p:sp>
        <p:nvSpPr>
          <p:cNvPr id="13" name="Footer Placeholder 16"/>
          <p:cNvSpPr>
            <a:spLocks noGrp="1"/>
          </p:cNvSpPr>
          <p:nvPr>
            <p:ph type="ftr" sz="quarter" idx="17"/>
          </p:nvPr>
        </p:nvSpPr>
        <p:spPr>
          <a:xfrm>
            <a:off x="457200" y="5867400"/>
            <a:ext cx="5257800" cy="219075"/>
          </a:xfrm>
        </p:spPr>
        <p:txBody>
          <a:bodyPr/>
          <a:lstStyle>
            <a:lvl1pPr>
              <a:defRPr/>
            </a:lvl1pPr>
          </a:lstStyle>
          <a:p>
            <a:pPr>
              <a:defRPr/>
            </a:pPr>
            <a:endParaRPr lang="en-US"/>
          </a:p>
        </p:txBody>
      </p:sp>
      <p:sp>
        <p:nvSpPr>
          <p:cNvPr id="14" name="Slide Number Placeholder 15"/>
          <p:cNvSpPr>
            <a:spLocks noGrp="1"/>
          </p:cNvSpPr>
          <p:nvPr>
            <p:ph type="sldNum" sz="quarter" idx="18"/>
          </p:nvPr>
        </p:nvSpPr>
        <p:spPr>
          <a:xfrm>
            <a:off x="7391400" y="6384925"/>
            <a:ext cx="685800" cy="168275"/>
          </a:xfrm>
        </p:spPr>
        <p:txBody>
          <a:bodyPr anchor="b"/>
          <a:lstStyle>
            <a:lvl1pPr algn="l">
              <a:defRPr sz="800"/>
            </a:lvl1pPr>
          </a:lstStyle>
          <a:p>
            <a:pPr>
              <a:defRPr/>
            </a:pPr>
            <a:fld id="{8793E204-C207-41B8-85B0-3112CE6E23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pic>
        <p:nvPicPr>
          <p:cNvPr id="6" name="Picture 10" descr="Header.png"/>
          <p:cNvPicPr>
            <a:picLocks noChangeAspect="1"/>
          </p:cNvPicPr>
          <p:nvPr/>
        </p:nvPicPr>
        <p:blipFill>
          <a:blip r:embed="rId2"/>
          <a:srcRect/>
          <a:stretch>
            <a:fillRect/>
          </a:stretch>
        </p:blipFill>
        <p:spPr bwMode="auto">
          <a:xfrm>
            <a:off x="352425" y="219075"/>
            <a:ext cx="8439150" cy="1019175"/>
          </a:xfrm>
          <a:prstGeom prst="rect">
            <a:avLst/>
          </a:prstGeom>
          <a:noFill/>
          <a:ln w="9525">
            <a:noFill/>
            <a:miter lim="800000"/>
            <a:headEnd/>
            <a:tailEnd/>
          </a:ln>
        </p:spPr>
      </p:pic>
      <p:pic>
        <p:nvPicPr>
          <p:cNvPr id="7" name="Picture 8" descr="Side Brown Bar.png"/>
          <p:cNvPicPr>
            <a:picLocks noChangeAspect="1"/>
          </p:cNvPicPr>
          <p:nvPr/>
        </p:nvPicPr>
        <p:blipFill>
          <a:blip r:embed="rId3"/>
          <a:srcRect/>
          <a:stretch>
            <a:fillRect/>
          </a:stretch>
        </p:blipFill>
        <p:spPr bwMode="auto">
          <a:xfrm>
            <a:off x="349250" y="288925"/>
            <a:ext cx="3238500" cy="5815013"/>
          </a:xfrm>
          <a:prstGeom prst="rect">
            <a:avLst/>
          </a:prstGeom>
          <a:noFill/>
          <a:ln w="9525">
            <a:noFill/>
            <a:miter lim="800000"/>
            <a:headEnd/>
            <a:tailEnd/>
          </a:ln>
        </p:spPr>
      </p:pic>
      <p:pic>
        <p:nvPicPr>
          <p:cNvPr id="8" name="Picture 10" descr="New Logo.png"/>
          <p:cNvPicPr>
            <a:picLocks noChangeAspect="1"/>
          </p:cNvPicPr>
          <p:nvPr/>
        </p:nvPicPr>
        <p:blipFill>
          <a:blip r:embed="rId4"/>
          <a:srcRect/>
          <a:stretch>
            <a:fillRect/>
          </a:stretch>
        </p:blipFill>
        <p:spPr bwMode="auto">
          <a:xfrm>
            <a:off x="6477000" y="6245225"/>
            <a:ext cx="762000" cy="307975"/>
          </a:xfrm>
          <a:prstGeom prst="rect">
            <a:avLst/>
          </a:prstGeom>
          <a:noFill/>
          <a:ln w="9525">
            <a:noFill/>
            <a:miter lim="800000"/>
            <a:headEnd/>
            <a:tailEnd/>
          </a:ln>
        </p:spPr>
      </p:pic>
      <p:cxnSp>
        <p:nvCxnSpPr>
          <p:cNvPr id="9" name="Straight Connector 8"/>
          <p:cNvCxnSpPr/>
          <p:nvPr/>
        </p:nvCxnSpPr>
        <p:spPr>
          <a:xfrm rot="5400000">
            <a:off x="7177881" y="6398419"/>
            <a:ext cx="307975" cy="1588"/>
          </a:xfrm>
          <a:prstGeom prst="line">
            <a:avLst/>
          </a:prstGeom>
        </p:spPr>
        <p:style>
          <a:lnRef idx="1">
            <a:schemeClr val="accent2"/>
          </a:lnRef>
          <a:fillRef idx="0">
            <a:schemeClr val="accent2"/>
          </a:fillRef>
          <a:effectRef idx="0">
            <a:schemeClr val="accent2"/>
          </a:effectRef>
          <a:fontRef idx="minor">
            <a:schemeClr val="tx1"/>
          </a:fontRef>
        </p:style>
      </p:cxnSp>
      <p:sp>
        <p:nvSpPr>
          <p:cNvPr id="10" name="TextBox 9"/>
          <p:cNvSpPr txBox="1"/>
          <p:nvPr/>
        </p:nvSpPr>
        <p:spPr>
          <a:xfrm>
            <a:off x="457200" y="377825"/>
            <a:ext cx="2362200" cy="307975"/>
          </a:xfrm>
          <a:prstGeom prst="rect">
            <a:avLst/>
          </a:prstGeom>
          <a:noFill/>
        </p:spPr>
        <p:txBody>
          <a:bodyPr>
            <a:spAutoFit/>
          </a:bodyPr>
          <a:lstStyle/>
          <a:p>
            <a:pPr>
              <a:defRPr/>
            </a:pPr>
            <a:r>
              <a:rPr lang="en-US" sz="1400" b="1" i="1" dirty="0">
                <a:solidFill>
                  <a:srgbClr val="000000"/>
                </a:solidFill>
                <a:latin typeface="+mn-lt"/>
                <a:ea typeface="ＭＳ Ｐゴシック" pitchFamily="34" charset="-128"/>
                <a:cs typeface="Arial" charset="0"/>
              </a:rPr>
              <a:t>About the data:</a:t>
            </a:r>
            <a:endParaRPr lang="en-US" dirty="0">
              <a:ea typeface="ＭＳ Ｐゴシック" pitchFamily="34" charset="-128"/>
              <a:cs typeface="Arial" charset="0"/>
            </a:endParaRPr>
          </a:p>
        </p:txBody>
      </p:sp>
      <p:sp>
        <p:nvSpPr>
          <p:cNvPr id="11" name="TextBox 10"/>
          <p:cNvSpPr txBox="1"/>
          <p:nvPr/>
        </p:nvSpPr>
        <p:spPr>
          <a:xfrm>
            <a:off x="457200" y="5715000"/>
            <a:ext cx="2895600" cy="276225"/>
          </a:xfrm>
          <a:prstGeom prst="rect">
            <a:avLst/>
          </a:prstGeom>
          <a:noFill/>
        </p:spPr>
        <p:txBody>
          <a:bodyPr>
            <a:spAutoFit/>
          </a:bodyPr>
          <a:lstStyle/>
          <a:p>
            <a:pPr>
              <a:defRPr/>
            </a:pPr>
            <a:r>
              <a:rPr lang="en-US" sz="1200" dirty="0">
                <a:solidFill>
                  <a:srgbClr val="000000"/>
                </a:solidFill>
                <a:latin typeface="+mn-lt"/>
                <a:ea typeface="ＭＳ Ｐゴシック" pitchFamily="34" charset="-128"/>
                <a:cs typeface="Arial" charset="0"/>
              </a:rPr>
              <a:t>Analytics powered by </a:t>
            </a:r>
            <a:r>
              <a:rPr lang="en-US" sz="1200" dirty="0" err="1">
                <a:solidFill>
                  <a:srgbClr val="000000"/>
                </a:solidFill>
                <a:latin typeface="+mn-lt"/>
                <a:ea typeface="ＭＳ Ｐゴシック" pitchFamily="34" charset="-128"/>
                <a:cs typeface="Arial" charset="0"/>
              </a:rPr>
              <a:t>Avalere</a:t>
            </a:r>
            <a:r>
              <a:rPr lang="en-US" sz="1200" dirty="0">
                <a:solidFill>
                  <a:srgbClr val="000000"/>
                </a:solidFill>
                <a:latin typeface="+mn-lt"/>
                <a:ea typeface="ＭＳ Ｐゴシック" pitchFamily="34" charset="-128"/>
                <a:cs typeface="Arial" charset="0"/>
              </a:rPr>
              <a:t> Health LLC</a:t>
            </a:r>
          </a:p>
        </p:txBody>
      </p:sp>
      <p:sp>
        <p:nvSpPr>
          <p:cNvPr id="5" name="Title 1"/>
          <p:cNvSpPr>
            <a:spLocks noGrp="1"/>
          </p:cNvSpPr>
          <p:nvPr>
            <p:ph type="title"/>
          </p:nvPr>
        </p:nvSpPr>
        <p:spPr>
          <a:xfrm>
            <a:off x="3886200" y="228599"/>
            <a:ext cx="4800600" cy="1010031"/>
          </a:xfrm>
        </p:spPr>
        <p:txBody>
          <a:bodyPr/>
          <a:lstStyle>
            <a:lvl1pPr algn="l">
              <a:defRPr sz="3200" b="1"/>
            </a:lvl1pPr>
          </a:lstStyle>
          <a:p>
            <a:r>
              <a:rPr lang="en-US" smtClean="0"/>
              <a:t>Click to edit Master title style</a:t>
            </a:r>
            <a:endParaRPr lang="en-US" dirty="0"/>
          </a:p>
        </p:txBody>
      </p:sp>
      <p:sp>
        <p:nvSpPr>
          <p:cNvPr id="17" name="Content Placeholder 27"/>
          <p:cNvSpPr>
            <a:spLocks noGrp="1"/>
          </p:cNvSpPr>
          <p:nvPr>
            <p:ph sz="quarter" idx="13"/>
          </p:nvPr>
        </p:nvSpPr>
        <p:spPr>
          <a:xfrm>
            <a:off x="3886200" y="1295400"/>
            <a:ext cx="4800600" cy="4343400"/>
          </a:xfrm>
          <a:prstGeom prst="rect">
            <a:avLst/>
          </a:prstGeom>
        </p:spPr>
        <p:txBody>
          <a:bodyPr/>
          <a:lstStyle>
            <a:lvl1pPr marL="0" indent="0">
              <a:buSzPct val="160000"/>
              <a:defRPr sz="1400">
                <a:solidFill>
                  <a:srgbClr val="000000"/>
                </a:solidFill>
              </a:defRPr>
            </a:lvl1pPr>
            <a:lvl2pPr>
              <a:buSzPct val="160000"/>
              <a:defRPr sz="1400">
                <a:solidFill>
                  <a:srgbClr val="000000"/>
                </a:solidFill>
              </a:defRPr>
            </a:lvl2pPr>
            <a:lvl3pPr>
              <a:buSzPct val="160000"/>
              <a:defRPr sz="1400">
                <a:solidFill>
                  <a:srgbClr val="000000"/>
                </a:solidFill>
              </a:defRPr>
            </a:lvl3pPr>
            <a:lvl4pPr>
              <a:buSzPct val="160000"/>
              <a:defRPr sz="1400">
                <a:solidFill>
                  <a:srgbClr val="000000"/>
                </a:solidFill>
              </a:defRPr>
            </a:lvl4pPr>
            <a:lvl5pPr>
              <a:buSzPct val="160000"/>
              <a:defRPr sz="14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7"/>
          <p:cNvSpPr>
            <a:spLocks noGrp="1"/>
          </p:cNvSpPr>
          <p:nvPr>
            <p:ph sz="quarter" idx="19"/>
          </p:nvPr>
        </p:nvSpPr>
        <p:spPr>
          <a:xfrm>
            <a:off x="533400" y="762000"/>
            <a:ext cx="2819400" cy="4953000"/>
          </a:xfrm>
          <a:prstGeom prst="rect">
            <a:avLst/>
          </a:prstGeom>
        </p:spPr>
        <p:txBody>
          <a:bodyPr lIns="0" tIns="0" rIns="0" bIns="0"/>
          <a:lstStyle>
            <a:lvl1pPr marL="0" indent="0">
              <a:buNone/>
              <a:defRPr sz="1200">
                <a:solidFill>
                  <a:srgbClr val="000000"/>
                </a:solidFill>
              </a:defRPr>
            </a:lvl1pPr>
            <a:lvl2pPr>
              <a:defRPr sz="1600">
                <a:solidFill>
                  <a:srgbClr val="FFFFFF"/>
                </a:solidFill>
              </a:defRPr>
            </a:lvl2pPr>
            <a:lvl3pPr>
              <a:defRPr sz="1600">
                <a:solidFill>
                  <a:srgbClr val="FFFFFF"/>
                </a:solidFill>
              </a:defRPr>
            </a:lvl3pPr>
            <a:lvl4pPr>
              <a:defRPr sz="1600">
                <a:solidFill>
                  <a:srgbClr val="FFFFFF"/>
                </a:solidFill>
              </a:defRPr>
            </a:lvl4pPr>
            <a:lvl5pPr>
              <a:defRPr sz="1600">
                <a:solidFill>
                  <a:srgbClr val="FFFFFF"/>
                </a:solidFill>
              </a:defRPr>
            </a:lvl5pPr>
          </a:lstStyle>
          <a:p>
            <a:pPr lvl="0"/>
            <a:r>
              <a:rPr lang="en-US" smtClean="0"/>
              <a:t>Click to edit Master text styles</a:t>
            </a:r>
          </a:p>
        </p:txBody>
      </p:sp>
      <p:sp>
        <p:nvSpPr>
          <p:cNvPr id="24" name="Text Placeholder 17"/>
          <p:cNvSpPr>
            <a:spLocks noGrp="1"/>
          </p:cNvSpPr>
          <p:nvPr>
            <p:ph type="body" sz="quarter" idx="14"/>
          </p:nvPr>
        </p:nvSpPr>
        <p:spPr>
          <a:xfrm>
            <a:off x="7391400" y="6245724"/>
            <a:ext cx="1295400" cy="139887"/>
          </a:xfrm>
          <a:prstGeom prst="rect">
            <a:avLst/>
          </a:prstGeom>
        </p:spPr>
        <p:txBody>
          <a:bodyPr vert="horz" anchor="ct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800">
                <a:solidFill>
                  <a:srgbClr val="000000"/>
                </a:solidFill>
              </a:defRPr>
            </a:lvl1pPr>
          </a:lstStyle>
          <a:p>
            <a:pPr lvl="0"/>
            <a:r>
              <a:rPr lang="en-US" smtClean="0"/>
              <a:t>Click to edit Master text styles</a:t>
            </a:r>
          </a:p>
        </p:txBody>
      </p:sp>
      <p:sp>
        <p:nvSpPr>
          <p:cNvPr id="12" name="Footer Placeholder 16"/>
          <p:cNvSpPr>
            <a:spLocks noGrp="1"/>
          </p:cNvSpPr>
          <p:nvPr>
            <p:ph type="ftr" sz="quarter" idx="20"/>
          </p:nvPr>
        </p:nvSpPr>
        <p:spPr>
          <a:xfrm>
            <a:off x="3886200" y="5867400"/>
            <a:ext cx="4800600" cy="219075"/>
          </a:xfrm>
        </p:spPr>
        <p:txBody>
          <a:bodyPr/>
          <a:lstStyle>
            <a:lvl1pPr>
              <a:defRPr/>
            </a:lvl1pPr>
          </a:lstStyle>
          <a:p>
            <a:pPr>
              <a:defRPr/>
            </a:pPr>
            <a:endParaRPr lang="en-US"/>
          </a:p>
        </p:txBody>
      </p:sp>
      <p:sp>
        <p:nvSpPr>
          <p:cNvPr id="13" name="Slide Number Placeholder 15"/>
          <p:cNvSpPr>
            <a:spLocks noGrp="1"/>
          </p:cNvSpPr>
          <p:nvPr>
            <p:ph type="sldNum" sz="quarter" idx="21"/>
          </p:nvPr>
        </p:nvSpPr>
        <p:spPr>
          <a:xfrm>
            <a:off x="7391400" y="6384925"/>
            <a:ext cx="762000" cy="168275"/>
          </a:xfrm>
        </p:spPr>
        <p:txBody>
          <a:bodyPr anchor="b"/>
          <a:lstStyle>
            <a:lvl1pPr algn="l">
              <a:defRPr sz="800"/>
            </a:lvl1pPr>
          </a:lstStyle>
          <a:p>
            <a:pPr>
              <a:defRPr/>
            </a:pPr>
            <a:fld id="{590E03E2-B0BD-40F7-BB32-39F3CBA380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pic>
        <p:nvPicPr>
          <p:cNvPr id="1026" name="Picture 9" descr="Shadow.png"/>
          <p:cNvPicPr>
            <a:picLocks noChangeAspect="1"/>
          </p:cNvPicPr>
          <p:nvPr/>
        </p:nvPicPr>
        <p:blipFill>
          <a:blip r:embed="rId7"/>
          <a:srcRect/>
          <a:stretch>
            <a:fillRect/>
          </a:stretch>
        </p:blipFill>
        <p:spPr bwMode="auto">
          <a:xfrm>
            <a:off x="266700" y="219075"/>
            <a:ext cx="8610600" cy="6496050"/>
          </a:xfrm>
          <a:prstGeom prst="rect">
            <a:avLst/>
          </a:prstGeom>
          <a:noFill/>
          <a:ln w="9525">
            <a:noFill/>
            <a:miter lim="800000"/>
            <a:headEnd/>
            <a:tailEnd/>
          </a:ln>
        </p:spPr>
      </p:pic>
      <p:pic>
        <p:nvPicPr>
          <p:cNvPr id="1027" name="Picture 11" descr="Body.png"/>
          <p:cNvPicPr>
            <a:picLocks noChangeAspect="1"/>
          </p:cNvPicPr>
          <p:nvPr/>
        </p:nvPicPr>
        <p:blipFill>
          <a:blip r:embed="rId8"/>
          <a:srcRect/>
          <a:stretch>
            <a:fillRect/>
          </a:stretch>
        </p:blipFill>
        <p:spPr bwMode="auto">
          <a:xfrm>
            <a:off x="352425" y="219075"/>
            <a:ext cx="8439150" cy="5876925"/>
          </a:xfrm>
          <a:prstGeom prst="rect">
            <a:avLst/>
          </a:prstGeom>
          <a:noFill/>
          <a:ln w="9525">
            <a:noFill/>
            <a:miter lim="800000"/>
            <a:headEnd/>
            <a:tailEnd/>
          </a:ln>
        </p:spPr>
      </p:pic>
      <p:pic>
        <p:nvPicPr>
          <p:cNvPr id="1028" name="Picture 12" descr="Footer.png"/>
          <p:cNvPicPr>
            <a:picLocks noChangeAspect="1"/>
          </p:cNvPicPr>
          <p:nvPr/>
        </p:nvPicPr>
        <p:blipFill>
          <a:blip r:embed="rId9"/>
          <a:srcRect/>
          <a:stretch>
            <a:fillRect/>
          </a:stretch>
        </p:blipFill>
        <p:spPr bwMode="auto">
          <a:xfrm>
            <a:off x="347663" y="6096000"/>
            <a:ext cx="8448675" cy="542925"/>
          </a:xfrm>
          <a:prstGeom prst="rect">
            <a:avLst/>
          </a:prstGeom>
          <a:noFill/>
          <a:ln w="9525">
            <a:noFill/>
            <a:miter lim="800000"/>
            <a:headEnd/>
            <a:tailEnd/>
          </a:ln>
        </p:spPr>
      </p:pic>
      <p:sp>
        <p:nvSpPr>
          <p:cNvPr id="1029"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6" name="Slide Number Placeholder 15"/>
          <p:cNvSpPr>
            <a:spLocks noGrp="1"/>
          </p:cNvSpPr>
          <p:nvPr>
            <p:ph type="sldNum" sz="quarter" idx="4"/>
          </p:nvPr>
        </p:nvSpPr>
        <p:spPr>
          <a:xfrm>
            <a:off x="7315200" y="6248400"/>
            <a:ext cx="457200" cy="24447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000000"/>
                </a:solidFill>
                <a:latin typeface="Calibri" charset="0"/>
                <a:ea typeface="ＭＳ Ｐゴシック" charset="-128"/>
                <a:cs typeface="+mn-cs"/>
              </a:defRPr>
            </a:lvl1pPr>
          </a:lstStyle>
          <a:p>
            <a:pPr>
              <a:defRPr/>
            </a:pPr>
            <a:fld id="{221CD4A5-DFDD-44DE-9BC0-D63AC6E1D5F4}" type="slidenum">
              <a:rPr lang="en-US"/>
              <a:pPr>
                <a:defRPr/>
              </a:pPr>
              <a:t>‹#›</a:t>
            </a:fld>
            <a:endParaRPr lang="en-US"/>
          </a:p>
        </p:txBody>
      </p:sp>
      <p:sp>
        <p:nvSpPr>
          <p:cNvPr id="17" name="Footer Placeholder 16"/>
          <p:cNvSpPr>
            <a:spLocks noGrp="1"/>
          </p:cNvSpPr>
          <p:nvPr>
            <p:ph type="ftr" sz="quarter" idx="3"/>
          </p:nvPr>
        </p:nvSpPr>
        <p:spPr>
          <a:xfrm>
            <a:off x="457200" y="6638925"/>
            <a:ext cx="5257800" cy="219075"/>
          </a:xfrm>
          <a:prstGeom prst="rect">
            <a:avLst/>
          </a:prstGeom>
        </p:spPr>
        <p:txBody>
          <a:bodyPr vert="horz" wrap="square" lIns="91440" tIns="9144" rIns="91440" bIns="9144" numCol="1" anchor="t" anchorCtr="0" compatLnSpc="1">
            <a:prstTxWarp prst="textNoShape">
              <a:avLst/>
            </a:prstTxWarp>
          </a:bodyPr>
          <a:lstStyle>
            <a:lvl1pPr>
              <a:defRPr sz="1200">
                <a:solidFill>
                  <a:srgbClr val="000000"/>
                </a:solidFill>
                <a:latin typeface="Calibri" charset="0"/>
                <a:ea typeface="ＭＳ Ｐゴシック" charset="-128"/>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hdr="0" dt="0"/>
  <p:txStyles>
    <p:titleStyle>
      <a:lvl1pPr algn="ctr" defTabSz="457200" rtl="0" eaLnBrk="0" fontAlgn="base" hangingPunct="0">
        <a:spcBef>
          <a:spcPct val="0"/>
        </a:spcBef>
        <a:spcAft>
          <a:spcPct val="0"/>
        </a:spcAft>
        <a:defRPr sz="3600" kern="1200">
          <a:solidFill>
            <a:srgbClr val="000000"/>
          </a:solidFill>
          <a:latin typeface="+mj-lt"/>
          <a:ea typeface="ＭＳ Ｐゴシック" charset="-128"/>
          <a:cs typeface="Trajan Pro"/>
        </a:defRPr>
      </a:lvl1pPr>
      <a:lvl2pPr algn="ctr" defTabSz="457200" rtl="0" eaLnBrk="0" fontAlgn="base" hangingPunct="0">
        <a:spcBef>
          <a:spcPct val="0"/>
        </a:spcBef>
        <a:spcAft>
          <a:spcPct val="0"/>
        </a:spcAft>
        <a:defRPr sz="3600">
          <a:solidFill>
            <a:srgbClr val="000000"/>
          </a:solidFill>
          <a:latin typeface="Calibri" charset="0"/>
          <a:ea typeface="ＭＳ Ｐゴシック" charset="-128"/>
          <a:cs typeface="Trajan Pro" pitchFamily="18" charset="0"/>
        </a:defRPr>
      </a:lvl2pPr>
      <a:lvl3pPr algn="ctr" defTabSz="457200" rtl="0" eaLnBrk="0" fontAlgn="base" hangingPunct="0">
        <a:spcBef>
          <a:spcPct val="0"/>
        </a:spcBef>
        <a:spcAft>
          <a:spcPct val="0"/>
        </a:spcAft>
        <a:defRPr sz="3600">
          <a:solidFill>
            <a:srgbClr val="000000"/>
          </a:solidFill>
          <a:latin typeface="Calibri" charset="0"/>
          <a:ea typeface="ＭＳ Ｐゴシック" charset="-128"/>
          <a:cs typeface="Trajan Pro" pitchFamily="18" charset="0"/>
        </a:defRPr>
      </a:lvl3pPr>
      <a:lvl4pPr algn="ctr" defTabSz="457200" rtl="0" eaLnBrk="0" fontAlgn="base" hangingPunct="0">
        <a:spcBef>
          <a:spcPct val="0"/>
        </a:spcBef>
        <a:spcAft>
          <a:spcPct val="0"/>
        </a:spcAft>
        <a:defRPr sz="3600">
          <a:solidFill>
            <a:srgbClr val="000000"/>
          </a:solidFill>
          <a:latin typeface="Calibri" charset="0"/>
          <a:ea typeface="ＭＳ Ｐゴシック" charset="-128"/>
          <a:cs typeface="Trajan Pro" pitchFamily="18" charset="0"/>
        </a:defRPr>
      </a:lvl4pPr>
      <a:lvl5pPr algn="ctr" defTabSz="457200" rtl="0" eaLnBrk="0" fontAlgn="base" hangingPunct="0">
        <a:spcBef>
          <a:spcPct val="0"/>
        </a:spcBef>
        <a:spcAft>
          <a:spcPct val="0"/>
        </a:spcAft>
        <a:defRPr sz="3600">
          <a:solidFill>
            <a:srgbClr val="000000"/>
          </a:solidFill>
          <a:latin typeface="Calibri" charset="0"/>
          <a:ea typeface="ＭＳ Ｐゴシック" charset="-128"/>
          <a:cs typeface="Trajan Pro" pitchFamily="18" charset="0"/>
        </a:defRPr>
      </a:lvl5pPr>
      <a:lvl6pPr marL="457200" algn="ctr" defTabSz="457200" rtl="0" eaLnBrk="1" fontAlgn="base" hangingPunct="1">
        <a:spcBef>
          <a:spcPct val="0"/>
        </a:spcBef>
        <a:spcAft>
          <a:spcPct val="0"/>
        </a:spcAft>
        <a:defRPr sz="3600">
          <a:solidFill>
            <a:srgbClr val="000000"/>
          </a:solidFill>
          <a:latin typeface="Calibri" charset="0"/>
          <a:ea typeface="ＭＳ Ｐゴシック" charset="-128"/>
        </a:defRPr>
      </a:lvl6pPr>
      <a:lvl7pPr marL="914400" algn="ctr" defTabSz="457200" rtl="0" eaLnBrk="1" fontAlgn="base" hangingPunct="1">
        <a:spcBef>
          <a:spcPct val="0"/>
        </a:spcBef>
        <a:spcAft>
          <a:spcPct val="0"/>
        </a:spcAft>
        <a:defRPr sz="3600">
          <a:solidFill>
            <a:srgbClr val="000000"/>
          </a:solidFill>
          <a:latin typeface="Calibri" charset="0"/>
          <a:ea typeface="ＭＳ Ｐゴシック" charset="-128"/>
        </a:defRPr>
      </a:lvl7pPr>
      <a:lvl8pPr marL="1371600" algn="ctr" defTabSz="457200" rtl="0" eaLnBrk="1" fontAlgn="base" hangingPunct="1">
        <a:spcBef>
          <a:spcPct val="0"/>
        </a:spcBef>
        <a:spcAft>
          <a:spcPct val="0"/>
        </a:spcAft>
        <a:defRPr sz="3600">
          <a:solidFill>
            <a:srgbClr val="000000"/>
          </a:solidFill>
          <a:latin typeface="Calibri" charset="0"/>
          <a:ea typeface="ＭＳ Ｐゴシック" charset="-128"/>
        </a:defRPr>
      </a:lvl8pPr>
      <a:lvl9pPr marL="1828800" algn="ctr" defTabSz="457200" rtl="0" eaLnBrk="1" fontAlgn="base" hangingPunct="1">
        <a:spcBef>
          <a:spcPct val="0"/>
        </a:spcBef>
        <a:spcAft>
          <a:spcPct val="0"/>
        </a:spcAft>
        <a:defRPr sz="3600">
          <a:solidFill>
            <a:srgbClr val="000000"/>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lz.org/downloads/Facts_Figures_201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alz.org/downloads/Facts_Figures_2012.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aspe.hhs.gov/daltcp/nap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Placeholder 1"/>
          <p:cNvSpPr>
            <a:spLocks noGrp="1"/>
          </p:cNvSpPr>
          <p:nvPr>
            <p:ph type="body" sz="quarter" idx="14"/>
          </p:nvPr>
        </p:nvSpPr>
        <p:spPr bwMode="auto">
          <a:xfrm>
            <a:off x="6019800" y="6227763"/>
            <a:ext cx="2667000" cy="325437"/>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dirty="0" err="1" smtClean="0">
                <a:ea typeface="ＭＳ Ｐゴシック"/>
              </a:rPr>
              <a:t>Data</a:t>
            </a:r>
            <a:r>
              <a:rPr lang="en-US" i="1" dirty="0" err="1" smtClean="0">
                <a:ea typeface="ＭＳ Ｐゴシック"/>
              </a:rPr>
              <a:t>Brief</a:t>
            </a:r>
            <a:r>
              <a:rPr lang="en-US" dirty="0" smtClean="0">
                <a:ea typeface="ＭＳ Ｐゴシック"/>
              </a:rPr>
              <a:t> Series</a:t>
            </a:r>
            <a:r>
              <a:rPr lang="en-US" sz="500" dirty="0" smtClean="0">
                <a:ea typeface="ＭＳ Ｐゴシック"/>
              </a:rPr>
              <a:t> ● </a:t>
            </a:r>
            <a:r>
              <a:rPr lang="en-US" dirty="0" smtClean="0">
                <a:ea typeface="ＭＳ Ｐゴシック"/>
              </a:rPr>
              <a:t>May 2012</a:t>
            </a:r>
            <a:r>
              <a:rPr lang="en-US" sz="500" dirty="0" smtClean="0">
                <a:ea typeface="ＭＳ Ｐゴシック"/>
              </a:rPr>
              <a:t> ● </a:t>
            </a:r>
            <a:r>
              <a:rPr lang="en-US" dirty="0" smtClean="0">
                <a:ea typeface="ＭＳ Ｐゴシック"/>
              </a:rPr>
              <a:t>No. 30</a:t>
            </a:r>
          </a:p>
          <a:p>
            <a:pPr eaLnBrk="1" hangingPunct="1"/>
            <a:endParaRPr lang="en-US" dirty="0" smtClean="0">
              <a:ea typeface="ＭＳ Ｐゴシック"/>
            </a:endParaRPr>
          </a:p>
        </p:txBody>
      </p:sp>
      <p:sp>
        <p:nvSpPr>
          <p:cNvPr id="3" name="Title 2"/>
          <p:cNvSpPr>
            <a:spLocks noGrp="1"/>
          </p:cNvSpPr>
          <p:nvPr>
            <p:ph type="title"/>
          </p:nvPr>
        </p:nvSpPr>
        <p:spPr/>
        <p:txBody>
          <a:bodyPr/>
          <a:lstStyle/>
          <a:p>
            <a:pPr fontAlgn="base">
              <a:spcAft>
                <a:spcPct val="0"/>
              </a:spcAft>
              <a:defRPr/>
            </a:pPr>
            <a:r>
              <a:rPr lang="en-US" sz="2500" dirty="0" smtClean="0">
                <a:ea typeface="ＭＳ Ｐゴシック"/>
              </a:rPr>
              <a:t>Medicare Spending on Beneficiaries With Dementia</a:t>
            </a:r>
          </a:p>
        </p:txBody>
      </p:sp>
      <p:sp>
        <p:nvSpPr>
          <p:cNvPr id="8195" name="Text Placeholder 4"/>
          <p:cNvSpPr>
            <a:spLocks noGrp="1"/>
          </p:cNvSpPr>
          <p:nvPr>
            <p:ph type="body" sz="quarter" idx="16"/>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eaLnBrk="1" hangingPunct="1"/>
            <a:r>
              <a:rPr lang="en-US" sz="2800" dirty="0" smtClean="0">
                <a:ea typeface="ＭＳ Ｐゴシック"/>
              </a:rPr>
              <a:t>In 2009, Medicare spent nearly five times as much per capita on older beneficiaries diagnosed with Alzheimer’s/other dementia, compared to older beneficiaries without Alzheimer’s/other dementia?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Content Placeholder 1"/>
          <p:cNvSpPr>
            <a:spLocks noGrp="1"/>
          </p:cNvSpPr>
          <p:nvPr>
            <p:ph sz="quarter" idx="13"/>
          </p:nvPr>
        </p:nvSpPr>
        <p:spPr bwMode="auto">
          <a:xfrm>
            <a:off x="533400" y="1371600"/>
            <a:ext cx="8077200" cy="4023360"/>
          </a:xfrm>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0"/>
              </a:spcBef>
              <a:buSzTx/>
              <a:buFontTx/>
              <a:buChar char="•"/>
            </a:pPr>
            <a:r>
              <a:rPr lang="en-US" sz="1400" dirty="0" smtClean="0">
                <a:ea typeface="ＭＳ Ｐゴシック"/>
              </a:rPr>
              <a:t>Dementia is caused by conditions that damage brain cells or the connections between brain cells. It is characterized by a decline in memory and other symptoms that can include an impaired ability to make sound judgments, carry out complex tasks, execute motor activities, speak coherently, and/or understand language.</a:t>
            </a:r>
            <a:r>
              <a:rPr lang="en-US" sz="1400" baseline="30000" dirty="0" smtClean="0">
                <a:ea typeface="ＭＳ Ｐゴシック"/>
              </a:rPr>
              <a:t>1</a:t>
            </a:r>
          </a:p>
          <a:p>
            <a:pPr eaLnBrk="1" hangingPunct="1">
              <a:spcBef>
                <a:spcPts val="0"/>
              </a:spcBef>
              <a:buSzTx/>
              <a:buFontTx/>
              <a:buChar char="•"/>
            </a:pPr>
            <a:endParaRPr lang="en-US" sz="1400" i="1" dirty="0" smtClean="0">
              <a:ea typeface="ＭＳ Ｐゴシック"/>
            </a:endParaRPr>
          </a:p>
          <a:p>
            <a:pPr eaLnBrk="1" hangingPunct="1">
              <a:spcBef>
                <a:spcPts val="0"/>
              </a:spcBef>
              <a:buSzTx/>
              <a:buFontTx/>
              <a:buChar char="•"/>
            </a:pPr>
            <a:r>
              <a:rPr lang="en-US" sz="1400" dirty="0" smtClean="0">
                <a:ea typeface="ＭＳ Ｐゴシック"/>
              </a:rPr>
              <a:t>In 2009, 5%, or 1.9 million Medicare beneficiaries age 65 and over were diagnosed with dementia.</a:t>
            </a:r>
            <a:r>
              <a:rPr lang="en-US" sz="1400" baseline="30000" dirty="0" smtClean="0">
                <a:ea typeface="ＭＳ Ｐゴシック"/>
              </a:rPr>
              <a:t>2 </a:t>
            </a:r>
            <a:r>
              <a:rPr lang="en-US" sz="1400" dirty="0" smtClean="0">
                <a:ea typeface="ＭＳ Ｐゴシック"/>
              </a:rPr>
              <a:t>Alzheimer’s disease is the most common form of dementia, accounting for 60-80% of cases.</a:t>
            </a:r>
            <a:r>
              <a:rPr lang="en-US" sz="1400" baseline="30000" dirty="0">
                <a:ea typeface="ＭＳ Ｐゴシック"/>
              </a:rPr>
              <a:t> </a:t>
            </a:r>
            <a:r>
              <a:rPr lang="en-US" sz="1400" baseline="30000" dirty="0" smtClean="0">
                <a:ea typeface="ＭＳ Ｐゴシック"/>
              </a:rPr>
              <a:t>1</a:t>
            </a:r>
            <a:endParaRPr lang="en-US" sz="1400" dirty="0">
              <a:ea typeface="ＭＳ Ｐゴシック"/>
            </a:endParaRPr>
          </a:p>
          <a:p>
            <a:pPr lvl="1" eaLnBrk="1" hangingPunct="1">
              <a:spcBef>
                <a:spcPts val="0"/>
              </a:spcBef>
              <a:buSzTx/>
              <a:buFontTx/>
              <a:buNone/>
            </a:pPr>
            <a:endParaRPr lang="en-US" sz="1400" i="1" dirty="0" smtClean="0">
              <a:ea typeface="ＭＳ Ｐゴシック"/>
            </a:endParaRPr>
          </a:p>
          <a:p>
            <a:pPr eaLnBrk="1" hangingPunct="1">
              <a:spcBef>
                <a:spcPts val="0"/>
              </a:spcBef>
              <a:buSzTx/>
              <a:buFontTx/>
              <a:buChar char="•"/>
            </a:pPr>
            <a:r>
              <a:rPr lang="en-US" sz="1400" dirty="0" smtClean="0">
                <a:ea typeface="ＭＳ Ｐゴシック"/>
              </a:rPr>
              <a:t>Medicare spending for older beneficiaries diagnosed with dementia was significantly higher than spending for older beneficiaries without dementia in 2009.</a:t>
            </a:r>
          </a:p>
          <a:p>
            <a:pPr eaLnBrk="1" hangingPunct="1">
              <a:spcBef>
                <a:spcPts val="0"/>
              </a:spcBef>
              <a:buSzTx/>
              <a:buFontTx/>
              <a:buNone/>
            </a:pPr>
            <a:endParaRPr lang="en-US" sz="1400" dirty="0" smtClean="0">
              <a:ea typeface="ＭＳ Ｐゴシック"/>
            </a:endParaRPr>
          </a:p>
          <a:p>
            <a:pPr lvl="1" eaLnBrk="1" hangingPunct="1">
              <a:spcBef>
                <a:spcPts val="0"/>
              </a:spcBef>
              <a:buSzTx/>
              <a:buFontTx/>
              <a:buChar char="•"/>
            </a:pPr>
            <a:r>
              <a:rPr lang="en-US" sz="1400" dirty="0" smtClean="0">
                <a:ea typeface="ＭＳ Ｐゴシック"/>
              </a:rPr>
              <a:t>Medicare spent $22,236 per </a:t>
            </a:r>
            <a:r>
              <a:rPr lang="en-US" sz="1400" dirty="0" smtClean="0">
                <a:ea typeface="ＭＳ Ｐゴシック"/>
              </a:rPr>
              <a:t>capita on </a:t>
            </a:r>
            <a:r>
              <a:rPr lang="en-US" sz="1400" dirty="0" smtClean="0">
                <a:ea typeface="ＭＳ Ｐゴシック"/>
              </a:rPr>
              <a:t>beneficiaries with </a:t>
            </a:r>
            <a:r>
              <a:rPr lang="en-US" sz="1400" dirty="0" smtClean="0">
                <a:ea typeface="ＭＳ Ｐゴシック"/>
              </a:rPr>
              <a:t>dementia </a:t>
            </a:r>
            <a:r>
              <a:rPr lang="en-US" sz="1400" dirty="0" smtClean="0">
                <a:ea typeface="ＭＳ Ｐゴシック"/>
              </a:rPr>
              <a:t>diagnoses, compared to $4,739 per capita on beneficiaries without these </a:t>
            </a:r>
            <a:r>
              <a:rPr lang="en-US" sz="1400" dirty="0" smtClean="0">
                <a:ea typeface="ＭＳ Ｐゴシック"/>
              </a:rPr>
              <a:t>diagnoses.</a:t>
            </a:r>
            <a:r>
              <a:rPr lang="en-US" sz="1400" baseline="30000" dirty="0" smtClean="0">
                <a:ea typeface="ＭＳ Ｐゴシック"/>
              </a:rPr>
              <a:t>2,3</a:t>
            </a:r>
            <a:endParaRPr lang="en-US" sz="1400" baseline="30000" dirty="0" smtClean="0">
              <a:ea typeface="ＭＳ Ｐゴシック"/>
            </a:endParaRPr>
          </a:p>
          <a:p>
            <a:pPr eaLnBrk="1" hangingPunct="1">
              <a:spcBef>
                <a:spcPts val="0"/>
              </a:spcBef>
              <a:buSzTx/>
              <a:buFontTx/>
              <a:buNone/>
            </a:pPr>
            <a:endParaRPr lang="en-US" sz="1400" i="1" dirty="0" smtClean="0">
              <a:ea typeface="ＭＳ Ｐゴシック"/>
            </a:endParaRPr>
          </a:p>
          <a:p>
            <a:pPr lvl="1" eaLnBrk="1" hangingPunct="1">
              <a:spcBef>
                <a:spcPts val="0"/>
              </a:spcBef>
              <a:buSzTx/>
              <a:buFontTx/>
              <a:buChar char="•"/>
            </a:pPr>
            <a:r>
              <a:rPr lang="en-US" sz="1400" dirty="0" smtClean="0">
                <a:ea typeface="ＭＳ Ｐゴシック"/>
              </a:rPr>
              <a:t>This trend persisted regardless of the number of co-occurring chronic conditions; Medicare spent $45,560 per capita on beneficiaries with dementia and 3 or more comorbidities, compared to $22,723 on beneficiaries without dementia and 3 or more comorbidities.</a:t>
            </a:r>
            <a:r>
              <a:rPr lang="en-US" sz="1400" baseline="30000" dirty="0" smtClean="0">
                <a:ea typeface="ＭＳ Ｐゴシック"/>
              </a:rPr>
              <a:t>2</a:t>
            </a:r>
          </a:p>
          <a:p>
            <a:pPr lvl="1" eaLnBrk="1" hangingPunct="1">
              <a:spcBef>
                <a:spcPts val="338"/>
              </a:spcBef>
              <a:buSzTx/>
              <a:buFontTx/>
              <a:buNone/>
            </a:pPr>
            <a:endParaRPr lang="en-US" sz="1350" baseline="30000" dirty="0" smtClean="0">
              <a:ea typeface="ＭＳ Ｐゴシック"/>
            </a:endParaRPr>
          </a:p>
        </p:txBody>
      </p:sp>
      <p:sp>
        <p:nvSpPr>
          <p:cNvPr id="10242" name="Title 2"/>
          <p:cNvSpPr>
            <a:spLocks noGrp="1"/>
          </p:cNvSpPr>
          <p:nvPr>
            <p:ph type="title"/>
          </p:nvPr>
        </p:nvSpPr>
        <p:spPr>
          <a:xfrm>
            <a:off x="457200" y="219075"/>
            <a:ext cx="8229600" cy="1019175"/>
          </a:xfrm>
        </p:spPr>
        <p:txBody>
          <a:bodyPr/>
          <a:lstStyle/>
          <a:p>
            <a:pPr eaLnBrk="1" hangingPunct="1"/>
            <a:r>
              <a:rPr lang="en-US" sz="2700" dirty="0" smtClean="0">
                <a:ea typeface="ＭＳ Ｐゴシック"/>
              </a:rPr>
              <a:t>Medicare Spending on Beneficiaries with Alzheimer’s Disease and Other Dementias</a:t>
            </a:r>
          </a:p>
        </p:txBody>
      </p:sp>
      <p:sp>
        <p:nvSpPr>
          <p:cNvPr id="10243" name="Slide Number Placeholder 5"/>
          <p:cNvSpPr>
            <a:spLocks noGrp="1"/>
          </p:cNvSpPr>
          <p:nvPr>
            <p:ph type="sldNum" sz="quarter" idx="16"/>
          </p:nvPr>
        </p:nvSpPr>
        <p:spPr bwMode="auto">
          <a:noFill/>
          <a:ln>
            <a:miter lim="800000"/>
            <a:headEnd/>
            <a:tailEnd/>
          </a:ln>
        </p:spPr>
        <p:txBody>
          <a:bodyPr/>
          <a:lstStyle/>
          <a:p>
            <a:r>
              <a:rPr lang="en-US" smtClean="0">
                <a:latin typeface="Calibri" pitchFamily="34" charset="0"/>
                <a:ea typeface="ＭＳ Ｐゴシック"/>
                <a:cs typeface="ＭＳ Ｐゴシック"/>
              </a:rPr>
              <a:t>Page </a:t>
            </a:r>
            <a:fld id="{F3C2BB4D-D08C-4A1A-8014-FB8A4D4CBCE8}" type="slidenum">
              <a:rPr lang="en-US" smtClean="0">
                <a:latin typeface="Calibri" pitchFamily="34" charset="0"/>
                <a:ea typeface="ＭＳ Ｐゴシック"/>
                <a:cs typeface="ＭＳ Ｐゴシック"/>
              </a:rPr>
              <a:pPr/>
              <a:t>2</a:t>
            </a:fld>
            <a:endParaRPr lang="en-US" smtClean="0">
              <a:latin typeface="Calibri" pitchFamily="34" charset="0"/>
              <a:ea typeface="ＭＳ Ｐゴシック"/>
              <a:cs typeface="ＭＳ Ｐゴシック"/>
            </a:endParaRPr>
          </a:p>
        </p:txBody>
      </p:sp>
      <p:sp>
        <p:nvSpPr>
          <p:cNvPr id="10244" name="Text Placeholder 5"/>
          <p:cNvSpPr>
            <a:spLocks noGrp="1"/>
          </p:cNvSpPr>
          <p:nvPr>
            <p:ph type="body" sz="quarter" idx="14"/>
          </p:nvPr>
        </p:nvSpPr>
        <p:spPr bwMode="auto">
          <a:xfrm>
            <a:off x="7391400" y="6245225"/>
            <a:ext cx="1295400" cy="139700"/>
          </a:xfrm>
          <a:noFill/>
          <a:ln>
            <a:miter lim="800000"/>
            <a:headEnd/>
            <a:tailEnd/>
          </a:ln>
        </p:spPr>
        <p:txBody>
          <a:bodyPr wrap="square" lIns="91440" tIns="45720" rIns="91440" bIns="45720" numCol="1" anchorCtr="0" compatLnSpc="1">
            <a:prstTxWarp prst="textNoShape">
              <a:avLst/>
            </a:prstTxWarp>
          </a:bodyPr>
          <a:lstStyle/>
          <a:p>
            <a:pPr fontAlgn="base">
              <a:spcAft>
                <a:spcPct val="0"/>
              </a:spcAft>
              <a:buFont typeface="Arial" charset="0"/>
              <a:buNone/>
            </a:pPr>
            <a:r>
              <a:rPr lang="en-US" dirty="0" err="1" smtClean="0">
                <a:ea typeface="ＭＳ Ｐゴシック"/>
              </a:rPr>
              <a:t>Data</a:t>
            </a:r>
            <a:r>
              <a:rPr lang="en-US" i="1" dirty="0" err="1" smtClean="0">
                <a:ea typeface="ＭＳ Ｐゴシック"/>
              </a:rPr>
              <a:t>Brief</a:t>
            </a:r>
            <a:r>
              <a:rPr lang="en-US" dirty="0" smtClean="0">
                <a:ea typeface="ＭＳ Ｐゴシック"/>
              </a:rPr>
              <a:t> (2012) </a:t>
            </a:r>
            <a:r>
              <a:rPr lang="en-US" sz="500" dirty="0" smtClean="0">
                <a:ea typeface="Arial Unicode MS" pitchFamily="34" charset="-128"/>
                <a:cs typeface="Arial Unicode MS" pitchFamily="34" charset="-128"/>
              </a:rPr>
              <a:t>●</a:t>
            </a:r>
            <a:r>
              <a:rPr lang="en-US" sz="700" dirty="0" smtClean="0">
                <a:ea typeface="Arial Unicode MS" pitchFamily="34" charset="-128"/>
                <a:cs typeface="Arial Unicode MS" pitchFamily="34" charset="-128"/>
              </a:rPr>
              <a:t> </a:t>
            </a:r>
            <a:r>
              <a:rPr lang="en-US" dirty="0" smtClean="0">
                <a:ea typeface="ＭＳ Ｐゴシック"/>
              </a:rPr>
              <a:t> No. 30</a:t>
            </a:r>
          </a:p>
        </p:txBody>
      </p:sp>
      <p:sp>
        <p:nvSpPr>
          <p:cNvPr id="8" name="Footer Placeholder 4"/>
          <p:cNvSpPr>
            <a:spLocks noGrp="1"/>
          </p:cNvSpPr>
          <p:nvPr>
            <p:ph type="ftr" sz="quarter" idx="15"/>
          </p:nvPr>
        </p:nvSpPr>
        <p:spPr bwMode="auto">
          <a:xfrm>
            <a:off x="457200" y="5394960"/>
            <a:ext cx="8229600" cy="853440"/>
          </a:xfrm>
          <a:ln>
            <a:miter lim="800000"/>
            <a:headEnd/>
            <a:tailEnd/>
          </a:ln>
        </p:spPr>
        <p:txBody>
          <a:bodyPr/>
          <a:lstStyle/>
          <a:p>
            <a:pPr marL="73152" indent="-228600">
              <a:defRPr/>
            </a:pPr>
            <a:r>
              <a:rPr lang="en-US" sz="1000" baseline="30000" dirty="0" smtClean="0">
                <a:latin typeface="Calibri" pitchFamily="34" charset="0"/>
                <a:ea typeface="ＭＳ Ｐゴシック" pitchFamily="34" charset="-128"/>
              </a:rPr>
              <a:t>1 </a:t>
            </a:r>
            <a:r>
              <a:rPr lang="en-US" sz="1000" dirty="0" smtClean="0">
                <a:latin typeface="Calibri" pitchFamily="34" charset="0"/>
                <a:ea typeface="ＭＳ Ｐゴシック" pitchFamily="34" charset="-128"/>
              </a:rPr>
              <a:t>Alzheimer’s Association. 2012 Alzheimer’s Disease Facts and Figures. Alzheimer’s &amp; Dementia, Volume 8, Issue 2. Accessed March 20, 2012 at: </a:t>
            </a:r>
            <a:r>
              <a:rPr lang="en-US" sz="1000" dirty="0">
                <a:hlinkClick r:id="rId3"/>
              </a:rPr>
              <a:t>http://</a:t>
            </a:r>
            <a:r>
              <a:rPr lang="en-US" sz="1000" dirty="0" smtClean="0">
                <a:hlinkClick r:id="rId3"/>
              </a:rPr>
              <a:t>www.alz.org/downloads/Facts_Figures_2012.pdf</a:t>
            </a:r>
            <a:r>
              <a:rPr lang="en-US" sz="1000" dirty="0" smtClean="0"/>
              <a:t>.</a:t>
            </a:r>
          </a:p>
          <a:p>
            <a:pPr marL="73152" indent="-228600">
              <a:defRPr/>
            </a:pPr>
            <a:r>
              <a:rPr lang="en-US" sz="1000" baseline="30000" dirty="0" smtClean="0"/>
              <a:t>2 </a:t>
            </a:r>
            <a:r>
              <a:rPr lang="en-US" sz="1000" dirty="0" smtClean="0"/>
              <a:t>Avalere Health, LLC. </a:t>
            </a:r>
            <a:r>
              <a:rPr lang="en-US" sz="1000" dirty="0"/>
              <a:t>A</a:t>
            </a:r>
            <a:r>
              <a:rPr lang="en-US" sz="1000" dirty="0" smtClean="0"/>
              <a:t>nalysis of the 2009 Medicare Standard Analytic Files.</a:t>
            </a:r>
          </a:p>
          <a:p>
            <a:pPr marL="73152" indent="-228600">
              <a:defRPr/>
            </a:pPr>
            <a:r>
              <a:rPr lang="en-US" sz="1000" baseline="30000" dirty="0" smtClean="0"/>
              <a:t>3</a:t>
            </a:r>
            <a:r>
              <a:rPr lang="en-US" sz="1000" dirty="0" smtClean="0"/>
              <a:t> Per capita amounts do not include Medicare </a:t>
            </a:r>
            <a:r>
              <a:rPr lang="en-US" sz="1000" dirty="0" smtClean="0">
                <a:ea typeface="ＭＳ Ｐゴシック"/>
              </a:rPr>
              <a:t>Part D spending. </a:t>
            </a:r>
            <a:endParaRPr lang="en-US" sz="1000" dirty="0" smtClean="0"/>
          </a:p>
          <a:p>
            <a:pPr marL="73152" indent="-228600">
              <a:defRPr/>
            </a:pPr>
            <a:endParaRPr lang="en-US" sz="1050" dirty="0" smtClean="0"/>
          </a:p>
          <a:p>
            <a:pPr marL="73152" indent="-228600">
              <a:defRPr/>
            </a:pPr>
            <a:endParaRPr lang="en-US" sz="105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itle 2"/>
          <p:cNvSpPr>
            <a:spLocks noGrp="1"/>
          </p:cNvSpPr>
          <p:nvPr>
            <p:ph type="title"/>
          </p:nvPr>
        </p:nvSpPr>
        <p:spPr>
          <a:xfrm>
            <a:off x="457200" y="219075"/>
            <a:ext cx="8229600" cy="1019175"/>
          </a:xfrm>
        </p:spPr>
        <p:txBody>
          <a:bodyPr/>
          <a:lstStyle/>
          <a:p>
            <a:pPr eaLnBrk="1" hangingPunct="1"/>
            <a:r>
              <a:rPr lang="en-US" sz="2400" dirty="0" smtClean="0">
                <a:ea typeface="ＭＳ Ｐゴシック"/>
              </a:rPr>
              <a:t>Seniors Diagnosed With Dementia Have Higher Medicare Spending Regardless of the Number of Comorbidities</a:t>
            </a:r>
          </a:p>
        </p:txBody>
      </p:sp>
      <p:sp>
        <p:nvSpPr>
          <p:cNvPr id="12295" name="Text Placeholder 5"/>
          <p:cNvSpPr>
            <a:spLocks noGrp="1"/>
          </p:cNvSpPr>
          <p:nvPr>
            <p:ph type="body" sz="quarter" idx="16"/>
          </p:nvPr>
        </p:nvSpPr>
        <p:spPr bwMode="auto">
          <a:xfrm>
            <a:off x="7391400" y="6245225"/>
            <a:ext cx="1295400" cy="139700"/>
          </a:xfrm>
          <a:noFill/>
          <a:ln>
            <a:miter lim="800000"/>
            <a:headEnd/>
            <a:tailEnd/>
          </a:ln>
        </p:spPr>
        <p:txBody>
          <a:bodyPr wrap="square" lIns="91440" tIns="45720" rIns="91440" bIns="45720" numCol="1" anchorCtr="0" compatLnSpc="1">
            <a:prstTxWarp prst="textNoShape">
              <a:avLst/>
            </a:prstTxWarp>
          </a:bodyPr>
          <a:lstStyle/>
          <a:p>
            <a:pPr fontAlgn="base">
              <a:spcAft>
                <a:spcPct val="0"/>
              </a:spcAft>
              <a:buFont typeface="Arial" charset="0"/>
              <a:buNone/>
            </a:pPr>
            <a:r>
              <a:rPr lang="en-US" dirty="0" err="1" smtClean="0">
                <a:ea typeface="ＭＳ Ｐゴシック"/>
              </a:rPr>
              <a:t>Data</a:t>
            </a:r>
            <a:r>
              <a:rPr lang="en-US" i="1" dirty="0" err="1" smtClean="0">
                <a:ea typeface="ＭＳ Ｐゴシック"/>
              </a:rPr>
              <a:t>Brief</a:t>
            </a:r>
            <a:r>
              <a:rPr lang="en-US" dirty="0" smtClean="0">
                <a:ea typeface="ＭＳ Ｐゴシック"/>
              </a:rPr>
              <a:t> (2012) </a:t>
            </a:r>
            <a:r>
              <a:rPr lang="en-US" sz="500" dirty="0" smtClean="0">
                <a:ea typeface="Arial Unicode MS" pitchFamily="34" charset="-128"/>
                <a:cs typeface="Arial Unicode MS" pitchFamily="34" charset="-128"/>
              </a:rPr>
              <a:t>●</a:t>
            </a:r>
            <a:r>
              <a:rPr lang="en-US" sz="700" dirty="0" smtClean="0">
                <a:ea typeface="Arial Unicode MS" pitchFamily="34" charset="-128"/>
                <a:cs typeface="Arial Unicode MS" pitchFamily="34" charset="-128"/>
              </a:rPr>
              <a:t> </a:t>
            </a:r>
            <a:r>
              <a:rPr lang="en-US" dirty="0" smtClean="0">
                <a:ea typeface="ＭＳ Ｐゴシック"/>
              </a:rPr>
              <a:t> No. 30</a:t>
            </a:r>
          </a:p>
        </p:txBody>
      </p:sp>
      <p:sp>
        <p:nvSpPr>
          <p:cNvPr id="12296" name="Slide Number Placeholder 7"/>
          <p:cNvSpPr>
            <a:spLocks noGrp="1"/>
          </p:cNvSpPr>
          <p:nvPr>
            <p:ph type="sldNum" sz="quarter" idx="18"/>
          </p:nvPr>
        </p:nvSpPr>
        <p:spPr bwMode="auto">
          <a:noFill/>
          <a:ln>
            <a:miter lim="800000"/>
            <a:headEnd/>
            <a:tailEnd/>
          </a:ln>
        </p:spPr>
        <p:txBody>
          <a:bodyPr/>
          <a:lstStyle/>
          <a:p>
            <a:r>
              <a:rPr lang="en-US" smtClean="0">
                <a:latin typeface="Calibri" pitchFamily="34" charset="0"/>
                <a:ea typeface="ＭＳ Ｐゴシック"/>
                <a:cs typeface="ＭＳ Ｐゴシック"/>
              </a:rPr>
              <a:t>Page </a:t>
            </a:r>
            <a:fld id="{2EAF7B5E-FF64-4F22-8CAC-A6CF906AB4BC}" type="slidenum">
              <a:rPr lang="en-US" smtClean="0">
                <a:latin typeface="Calibri" pitchFamily="34" charset="0"/>
                <a:ea typeface="ＭＳ Ｐゴシック"/>
                <a:cs typeface="ＭＳ Ｐゴシック"/>
              </a:rPr>
              <a:pPr/>
              <a:t>3</a:t>
            </a:fld>
            <a:endParaRPr lang="en-US" smtClean="0">
              <a:latin typeface="Calibri" pitchFamily="34" charset="0"/>
              <a:ea typeface="ＭＳ Ｐゴシック"/>
              <a:cs typeface="ＭＳ Ｐゴシック"/>
            </a:endParaRPr>
          </a:p>
        </p:txBody>
      </p:sp>
      <p:sp>
        <p:nvSpPr>
          <p:cNvPr id="12297" name="Footer Placeholder 4"/>
          <p:cNvSpPr>
            <a:spLocks noGrp="1"/>
          </p:cNvSpPr>
          <p:nvPr>
            <p:ph type="ftr" sz="quarter" idx="17"/>
          </p:nvPr>
        </p:nvSpPr>
        <p:spPr bwMode="auto">
          <a:xfrm>
            <a:off x="400050" y="5715000"/>
            <a:ext cx="8305800" cy="402590"/>
          </a:xfrm>
          <a:noFill/>
          <a:ln>
            <a:miter lim="800000"/>
            <a:headEnd/>
            <a:tailEnd/>
          </a:ln>
        </p:spPr>
        <p:txBody>
          <a:bodyPr/>
          <a:lstStyle/>
          <a:p>
            <a:pPr marL="73025" indent="-228600" eaLnBrk="0" hangingPunct="0"/>
            <a:r>
              <a:rPr lang="en-US" sz="900" baseline="30000" dirty="0" smtClean="0">
                <a:latin typeface="Calibri" pitchFamily="34" charset="0"/>
                <a:ea typeface="ＭＳ Ｐゴシック"/>
                <a:cs typeface="ＭＳ Ｐゴシック"/>
              </a:rPr>
              <a:t>1 </a:t>
            </a:r>
            <a:r>
              <a:rPr lang="en-US" sz="900" dirty="0" smtClean="0">
                <a:latin typeface="Calibri" pitchFamily="34" charset="0"/>
                <a:ea typeface="ＭＳ Ｐゴシック"/>
                <a:cs typeface="ＭＳ Ｐゴシック"/>
              </a:rPr>
              <a:t>For Medicare beneficiaries with dementia diagnoses, N = 551,620 with 0 comorbidities, 950,980 with 1-2 comorbidities and 406,300 with 3+ comorbidities.</a:t>
            </a:r>
          </a:p>
          <a:p>
            <a:pPr marL="73025" indent="-228600" eaLnBrk="0" hangingPunct="0"/>
            <a:r>
              <a:rPr lang="en-US" sz="900" baseline="30000" dirty="0" smtClean="0">
                <a:latin typeface="Calibri" pitchFamily="34" charset="0"/>
                <a:ea typeface="ＭＳ Ｐゴシック"/>
                <a:cs typeface="ＭＳ Ｐゴシック"/>
              </a:rPr>
              <a:t>2 </a:t>
            </a:r>
            <a:r>
              <a:rPr lang="en-US" sz="900" dirty="0" smtClean="0">
                <a:latin typeface="Calibri" pitchFamily="34" charset="0"/>
                <a:ea typeface="ＭＳ Ｐゴシック"/>
                <a:cs typeface="ＭＳ Ｐゴシック"/>
              </a:rPr>
              <a:t>For Medicare beneficiaries without </a:t>
            </a:r>
            <a:r>
              <a:rPr lang="en-US" sz="900" dirty="0">
                <a:latin typeface="Calibri" pitchFamily="34" charset="0"/>
                <a:ea typeface="ＭＳ Ｐゴシック"/>
                <a:cs typeface="ＭＳ Ｐゴシック"/>
              </a:rPr>
              <a:t>d</a:t>
            </a:r>
            <a:r>
              <a:rPr lang="en-US" sz="900" dirty="0" smtClean="0">
                <a:latin typeface="Calibri" pitchFamily="34" charset="0"/>
                <a:ea typeface="ＭＳ Ｐゴシック"/>
                <a:cs typeface="ＭＳ Ｐゴシック"/>
              </a:rPr>
              <a:t>ementia diagnoses, N = 19,917,720 with 0 comorbidities, 11,738,840 with 1-2 comorbidities and 3,032,720 with 3+ comorbidities.</a:t>
            </a:r>
          </a:p>
        </p:txBody>
      </p:sp>
      <p:graphicFrame>
        <p:nvGraphicFramePr>
          <p:cNvPr id="7" name="Chart 6"/>
          <p:cNvGraphicFramePr>
            <a:graphicFrameLocks/>
          </p:cNvGraphicFramePr>
          <p:nvPr>
            <p:extLst>
              <p:ext uri="{D42A27DB-BD31-4B8C-83A1-F6EECF244321}">
                <p14:modId xmlns:p14="http://schemas.microsoft.com/office/powerpoint/2010/main" val="1632548104"/>
              </p:ext>
            </p:extLst>
          </p:nvPr>
        </p:nvGraphicFramePr>
        <p:xfrm>
          <a:off x="711200" y="1339850"/>
          <a:ext cx="7823200" cy="42379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962400" y="228600"/>
            <a:ext cx="4724400" cy="1009650"/>
          </a:xfrm>
        </p:spPr>
        <p:txBody>
          <a:bodyPr/>
          <a:lstStyle/>
          <a:p>
            <a:pPr eaLnBrk="1" hangingPunct="1"/>
            <a:r>
              <a:rPr lang="en-US" smtClean="0">
                <a:ea typeface="ＭＳ Ｐゴシック"/>
              </a:rPr>
              <a:t>A Clear Policy Connection</a:t>
            </a:r>
          </a:p>
        </p:txBody>
      </p:sp>
      <p:sp>
        <p:nvSpPr>
          <p:cNvPr id="14338" name="Content Placeholder 2"/>
          <p:cNvSpPr>
            <a:spLocks noGrp="1"/>
          </p:cNvSpPr>
          <p:nvPr>
            <p:ph sz="quarter" idx="13"/>
          </p:nvPr>
        </p:nvSpPr>
        <p:spPr bwMode="auto">
          <a:xfrm>
            <a:off x="3581400" y="1238249"/>
            <a:ext cx="5181600" cy="5006975"/>
          </a:xfrm>
          <a:noFill/>
          <a:ln>
            <a:miter lim="800000"/>
            <a:headEnd/>
            <a:tailEnd/>
          </a:ln>
        </p:spPr>
        <p:txBody>
          <a:bodyPr vert="horz" wrap="square" lIns="91440" tIns="45720" rIns="91440" bIns="45720" numCol="1" anchor="t" anchorCtr="0" compatLnSpc="1">
            <a:prstTxWarp prst="textNoShape">
              <a:avLst/>
            </a:prstTxWarp>
          </a:bodyPr>
          <a:lstStyle/>
          <a:p>
            <a:pPr>
              <a:spcBef>
                <a:spcPts val="0"/>
              </a:spcBef>
              <a:spcAft>
                <a:spcPts val="600"/>
              </a:spcAft>
              <a:buNone/>
            </a:pPr>
            <a:r>
              <a:rPr lang="en-US" sz="1200" dirty="0" smtClean="0"/>
              <a:t>In 2009, 1.9 million Medicare beneficiaries age 65 and over were diagnosed with Alzheimer’s/other dementia.</a:t>
            </a:r>
            <a:r>
              <a:rPr lang="en-US" sz="1200" baseline="30000" dirty="0" smtClean="0"/>
              <a:t>1</a:t>
            </a:r>
            <a:r>
              <a:rPr lang="en-US" sz="1200" dirty="0" smtClean="0"/>
              <a:t>  As the Baby Boomers age, the prevalence of these conditions is expected to grow; it is estimated that the annual number of new cases of Alzheimer’s/dementia will double by 2050.</a:t>
            </a:r>
            <a:r>
              <a:rPr lang="en-US" sz="1200" baseline="30000" dirty="0" smtClean="0"/>
              <a:t>2</a:t>
            </a:r>
            <a:r>
              <a:rPr lang="en-US" sz="1200" dirty="0" smtClean="0"/>
              <a:t> </a:t>
            </a:r>
          </a:p>
          <a:p>
            <a:pPr>
              <a:spcBef>
                <a:spcPts val="0"/>
              </a:spcBef>
              <a:spcAft>
                <a:spcPts val="600"/>
              </a:spcAft>
              <a:buNone/>
            </a:pPr>
            <a:r>
              <a:rPr lang="en-US" sz="1200" dirty="0" smtClean="0"/>
              <a:t>Like Medicare beneficiaries with functional impairment, senior beneficiaries diagnosed with dementia have significantly higher Medicare spending than similar beneficiaries without these conditions.  Medicare beneficiaries with dementia and three or more chronic conditions spend about twice as much as similar beneficiaries without these diagnoses.</a:t>
            </a:r>
            <a:r>
              <a:rPr lang="en-US" sz="1200" baseline="30000" dirty="0" smtClean="0"/>
              <a:t>1</a:t>
            </a:r>
            <a:r>
              <a:rPr lang="en-US" sz="1200" dirty="0" smtClean="0"/>
              <a:t>  The combination of the growing prevalence and high cost burden of dementia is an impending challenge for the medical and long-term care systems. </a:t>
            </a:r>
          </a:p>
          <a:p>
            <a:pPr>
              <a:spcBef>
                <a:spcPts val="0"/>
              </a:spcBef>
              <a:spcAft>
                <a:spcPts val="600"/>
              </a:spcAft>
              <a:buNone/>
            </a:pPr>
            <a:r>
              <a:rPr lang="en-US" sz="1200" dirty="0" smtClean="0"/>
              <a:t>Given the strong link between Alzheimer’s/other dementia and overall health care costs, policymakers should consider how best to coordinate medical and long-term care for Medicare beneficiaries with these conditions, particularly as states seek to integrate services for dual </a:t>
            </a:r>
            <a:r>
              <a:rPr lang="en-US" sz="1200" dirty="0" err="1" smtClean="0"/>
              <a:t>eligibles</a:t>
            </a:r>
            <a:r>
              <a:rPr lang="en-US" sz="1200" dirty="0" smtClean="0"/>
              <a:t>.  A renewed national focus on preventing and treating  Alzheimer’s/other dementia, as addressed in the U.S. Department of Health and Human Services’ National Plan to Address Alzheimer’s Disease, is a key step to reduce the burden of these conditions.</a:t>
            </a:r>
            <a:r>
              <a:rPr lang="en-US" sz="1200" baseline="30000" dirty="0" smtClean="0"/>
              <a:t>3 </a:t>
            </a:r>
            <a:r>
              <a:rPr lang="en-US" sz="1200" dirty="0" smtClean="0"/>
              <a:t> However, these goals must be supported by thoughtful reforms to the way care is financed, delivered, and coordinated for those with the disease today. </a:t>
            </a:r>
          </a:p>
        </p:txBody>
      </p:sp>
      <p:sp>
        <p:nvSpPr>
          <p:cNvPr id="14339" name="Content Placeholder 3"/>
          <p:cNvSpPr>
            <a:spLocks noGrp="1"/>
          </p:cNvSpPr>
          <p:nvPr>
            <p:ph sz="quarter" idx="19"/>
          </p:nvPr>
        </p:nvSpPr>
        <p:spPr bwMode="auto">
          <a:xfrm>
            <a:off x="533400" y="685800"/>
            <a:ext cx="2819400" cy="5105400"/>
          </a:xfrm>
          <a:noFill/>
          <a:ln>
            <a:miter lim="800000"/>
            <a:headEnd/>
            <a:tailEnd/>
          </a:ln>
        </p:spPr>
        <p:txBody>
          <a:bodyPr vert="horz" wrap="square" numCol="1" anchor="t" anchorCtr="0" compatLnSpc="1">
            <a:prstTxWarp prst="textNoShape">
              <a:avLst/>
            </a:prstTxWarp>
          </a:bodyPr>
          <a:lstStyle/>
          <a:p>
            <a:pPr eaLnBrk="1" hangingPunct="1"/>
            <a:r>
              <a:rPr lang="en-US" dirty="0" smtClean="0">
                <a:ea typeface="Arial Unicode MS" pitchFamily="34" charset="-128"/>
                <a:cs typeface="Arial Unicode MS" pitchFamily="34" charset="-128"/>
              </a:rPr>
              <a:t>This analysis used 2009 Medicare claims data to identify individuals with chronic conditions, using a list of 21 common chronic conditions derived from the Medicare Chronic Condition Working file.  Conditions include acute myocardial infarction, </a:t>
            </a:r>
            <a:r>
              <a:rPr lang="en-US" dirty="0" err="1" smtClean="0">
                <a:ea typeface="Arial Unicode MS" pitchFamily="34" charset="-128"/>
                <a:cs typeface="Arial Unicode MS" pitchFamily="34" charset="-128"/>
              </a:rPr>
              <a:t>atrial</a:t>
            </a:r>
            <a:r>
              <a:rPr lang="en-US" dirty="0" smtClean="0">
                <a:ea typeface="Arial Unicode MS" pitchFamily="34" charset="-128"/>
                <a:cs typeface="Arial Unicode MS" pitchFamily="34" charset="-128"/>
              </a:rPr>
              <a:t> fibrillation, all types of dementia, several types of non-skin cancer, cataracts, chronic kidney disease, depression, diabetes, glaucoma, heart failure, hip fracture, ischemic heart disease, osteoporosis, rheumatoid arthritis, and stroke.</a:t>
            </a:r>
            <a:endParaRPr lang="en-US" i="1" dirty="0" smtClean="0">
              <a:ea typeface="Arial Unicode MS" pitchFamily="34" charset="-128"/>
              <a:cs typeface="Arial Unicode MS" pitchFamily="34" charset="-128"/>
            </a:endParaRPr>
          </a:p>
          <a:p>
            <a:pPr eaLnBrk="1" hangingPunct="1">
              <a:spcBef>
                <a:spcPts val="0"/>
              </a:spcBef>
            </a:pPr>
            <a:endParaRPr lang="en-US" dirty="0" smtClean="0">
              <a:ea typeface="Arial Unicode MS" pitchFamily="34" charset="-128"/>
              <a:cs typeface="Arial Unicode MS" pitchFamily="34" charset="-128"/>
            </a:endParaRPr>
          </a:p>
          <a:p>
            <a:pPr eaLnBrk="1" hangingPunct="1">
              <a:spcBef>
                <a:spcPts val="0"/>
              </a:spcBef>
            </a:pPr>
            <a:r>
              <a:rPr lang="en-US" dirty="0">
                <a:ea typeface="Arial Unicode MS" pitchFamily="34" charset="-128"/>
                <a:cs typeface="Arial Unicode MS" pitchFamily="34" charset="-128"/>
              </a:rPr>
              <a:t>Research shows that </a:t>
            </a:r>
            <a:r>
              <a:rPr lang="en-US" dirty="0" smtClean="0">
                <a:ea typeface="Arial Unicode MS" pitchFamily="34" charset="-128"/>
                <a:cs typeface="Arial Unicode MS" pitchFamily="34" charset="-128"/>
              </a:rPr>
              <a:t>a substantial proportion of individuals </a:t>
            </a:r>
            <a:r>
              <a:rPr lang="en-US" dirty="0">
                <a:ea typeface="Arial Unicode MS" pitchFamily="34" charset="-128"/>
                <a:cs typeface="Arial Unicode MS" pitchFamily="34" charset="-128"/>
              </a:rPr>
              <a:t>with Alzheimer’s/other dementia do not have a formal diagnosis of their condition in their medical </a:t>
            </a:r>
            <a:r>
              <a:rPr lang="en-US" dirty="0" smtClean="0">
                <a:ea typeface="Arial Unicode MS" pitchFamily="34" charset="-128"/>
                <a:cs typeface="Arial Unicode MS" pitchFamily="34" charset="-128"/>
              </a:rPr>
              <a:t>record.</a:t>
            </a:r>
            <a:r>
              <a:rPr lang="en-US" baseline="30000" dirty="0" smtClean="0">
                <a:ea typeface="Arial Unicode MS" pitchFamily="34" charset="-128"/>
                <a:cs typeface="Arial Unicode MS" pitchFamily="34" charset="-128"/>
              </a:rPr>
              <a:t>4</a:t>
            </a:r>
            <a:r>
              <a:rPr lang="en-US" dirty="0" smtClean="0">
                <a:ea typeface="Arial Unicode MS" pitchFamily="34" charset="-128"/>
                <a:cs typeface="Arial Unicode MS" pitchFamily="34" charset="-128"/>
              </a:rPr>
              <a:t>  This </a:t>
            </a:r>
            <a:r>
              <a:rPr lang="en-US" dirty="0">
                <a:ea typeface="Arial Unicode MS" pitchFamily="34" charset="-128"/>
                <a:cs typeface="Arial Unicode MS" pitchFamily="34" charset="-128"/>
              </a:rPr>
              <a:t>suggests that the overall prevalence presented in this </a:t>
            </a:r>
            <a:r>
              <a:rPr lang="en-US" dirty="0" err="1">
                <a:ea typeface="Arial Unicode MS" pitchFamily="34" charset="-128"/>
                <a:cs typeface="Arial Unicode MS" pitchFamily="34" charset="-128"/>
              </a:rPr>
              <a:t>Data</a:t>
            </a:r>
            <a:r>
              <a:rPr lang="en-US" i="1" dirty="0" err="1">
                <a:ea typeface="Arial Unicode MS" pitchFamily="34" charset="-128"/>
                <a:cs typeface="Arial Unicode MS" pitchFamily="34" charset="-128"/>
              </a:rPr>
              <a:t>Brief</a:t>
            </a:r>
            <a:r>
              <a:rPr lang="en-US" dirty="0">
                <a:ea typeface="Arial Unicode MS" pitchFamily="34" charset="-128"/>
                <a:cs typeface="Arial Unicode MS" pitchFamily="34" charset="-128"/>
              </a:rPr>
              <a:t> is conservative however, the relative differences in Medicare spending across groups should be unaffected</a:t>
            </a:r>
            <a:r>
              <a:rPr lang="en-US" dirty="0" smtClean="0">
                <a:ea typeface="Arial Unicode MS" pitchFamily="34" charset="-128"/>
                <a:cs typeface="Arial Unicode MS" pitchFamily="34" charset="-128"/>
              </a:rPr>
              <a:t>.</a:t>
            </a:r>
          </a:p>
          <a:p>
            <a:pPr eaLnBrk="1" hangingPunct="1">
              <a:spcBef>
                <a:spcPts val="0"/>
              </a:spcBef>
            </a:pPr>
            <a:endParaRPr lang="en-US" dirty="0" smtClean="0">
              <a:ea typeface="Arial Unicode MS" pitchFamily="34" charset="-128"/>
              <a:cs typeface="Arial Unicode MS" pitchFamily="34" charset="-128"/>
            </a:endParaRPr>
          </a:p>
          <a:p>
            <a:pPr eaLnBrk="1" hangingPunct="1"/>
            <a:r>
              <a:rPr lang="en-US" dirty="0" smtClean="0">
                <a:ea typeface="Arial Unicode MS" pitchFamily="34" charset="-128"/>
                <a:cs typeface="Arial Unicode MS" pitchFamily="34" charset="-128"/>
              </a:rPr>
              <a:t>This analysis is limited to individuals enrolled in the fee-for-service, or traditional, Medicare program who are age 65 or over, and excludes beneficiaries who died in 2009.</a:t>
            </a:r>
            <a:endParaRPr lang="en-US" dirty="0" smtClean="0">
              <a:ea typeface="Arial Unicode MS" pitchFamily="34" charset="-128"/>
              <a:cs typeface="Arial" charset="0"/>
            </a:endParaRPr>
          </a:p>
        </p:txBody>
      </p:sp>
      <p:sp>
        <p:nvSpPr>
          <p:cNvPr id="14340" name="Text Placeholder 4"/>
          <p:cNvSpPr>
            <a:spLocks noGrp="1"/>
          </p:cNvSpPr>
          <p:nvPr>
            <p:ph type="body" sz="quarter" idx="14"/>
          </p:nvPr>
        </p:nvSpPr>
        <p:spPr bwMode="auto">
          <a:xfrm>
            <a:off x="7391400" y="6245225"/>
            <a:ext cx="1295400" cy="139700"/>
          </a:xfrm>
          <a:noFill/>
          <a:ln>
            <a:miter lim="800000"/>
            <a:headEnd/>
            <a:tailEnd/>
          </a:ln>
        </p:spPr>
        <p:txBody>
          <a:bodyPr wrap="square" lIns="91440" tIns="45720" rIns="91440" bIns="45720" numCol="1" anchorCtr="0" compatLnSpc="1">
            <a:prstTxWarp prst="textNoShape">
              <a:avLst/>
            </a:prstTxWarp>
          </a:bodyPr>
          <a:lstStyle/>
          <a:p>
            <a:pPr fontAlgn="base">
              <a:spcAft>
                <a:spcPct val="0"/>
              </a:spcAft>
              <a:buFont typeface="Arial" charset="0"/>
              <a:buNone/>
            </a:pPr>
            <a:r>
              <a:rPr lang="en-US" dirty="0" err="1" smtClean="0">
                <a:ea typeface="ＭＳ Ｐゴシック"/>
              </a:rPr>
              <a:t>Data</a:t>
            </a:r>
            <a:r>
              <a:rPr lang="en-US" i="1" dirty="0" err="1" smtClean="0">
                <a:ea typeface="ＭＳ Ｐゴシック"/>
              </a:rPr>
              <a:t>Brief</a:t>
            </a:r>
            <a:r>
              <a:rPr lang="en-US" dirty="0" smtClean="0">
                <a:ea typeface="ＭＳ Ｐゴシック"/>
              </a:rPr>
              <a:t> (2012) </a:t>
            </a:r>
            <a:r>
              <a:rPr lang="en-US" sz="500" dirty="0" smtClean="0">
                <a:ea typeface="Arial Unicode MS" pitchFamily="34" charset="-128"/>
                <a:cs typeface="Arial Unicode MS" pitchFamily="34" charset="-128"/>
              </a:rPr>
              <a:t>●</a:t>
            </a:r>
            <a:r>
              <a:rPr lang="en-US" sz="700" dirty="0" smtClean="0">
                <a:ea typeface="Arial Unicode MS" pitchFamily="34" charset="-128"/>
                <a:cs typeface="Arial Unicode MS" pitchFamily="34" charset="-128"/>
              </a:rPr>
              <a:t> </a:t>
            </a:r>
            <a:r>
              <a:rPr lang="en-US" dirty="0" smtClean="0">
                <a:ea typeface="ＭＳ Ｐゴシック"/>
              </a:rPr>
              <a:t> No. 30</a:t>
            </a:r>
          </a:p>
        </p:txBody>
      </p:sp>
      <p:sp>
        <p:nvSpPr>
          <p:cNvPr id="14341" name="Slide Number Placeholder 6"/>
          <p:cNvSpPr>
            <a:spLocks noGrp="1"/>
          </p:cNvSpPr>
          <p:nvPr>
            <p:ph type="sldNum" sz="quarter" idx="21"/>
          </p:nvPr>
        </p:nvSpPr>
        <p:spPr bwMode="auto">
          <a:noFill/>
          <a:ln>
            <a:miter lim="800000"/>
            <a:headEnd/>
            <a:tailEnd/>
          </a:ln>
        </p:spPr>
        <p:txBody>
          <a:bodyPr/>
          <a:lstStyle/>
          <a:p>
            <a:r>
              <a:rPr lang="en-US" smtClean="0">
                <a:latin typeface="Calibri" pitchFamily="34" charset="0"/>
                <a:ea typeface="ＭＳ Ｐゴシック"/>
                <a:cs typeface="ＭＳ Ｐゴシック"/>
              </a:rPr>
              <a:t>Page </a:t>
            </a:r>
            <a:fld id="{98FBFE71-70BF-4FE8-BB60-A4C9FE6F7287}" type="slidenum">
              <a:rPr lang="en-US" smtClean="0">
                <a:latin typeface="Calibri" pitchFamily="34" charset="0"/>
                <a:ea typeface="ＭＳ Ｐゴシック"/>
                <a:cs typeface="ＭＳ Ｐゴシック"/>
              </a:rPr>
              <a:pPr/>
              <a:t>4</a:t>
            </a:fld>
            <a:endParaRPr lang="en-US" smtClean="0">
              <a:latin typeface="Calibri" pitchFamily="34" charset="0"/>
              <a:ea typeface="ＭＳ Ｐゴシック"/>
              <a:cs typeface="ＭＳ Ｐゴシック"/>
            </a:endParaRPr>
          </a:p>
        </p:txBody>
      </p:sp>
      <p:sp>
        <p:nvSpPr>
          <p:cNvPr id="9" name="Footer Placeholder 4"/>
          <p:cNvSpPr>
            <a:spLocks noGrp="1"/>
          </p:cNvSpPr>
          <p:nvPr>
            <p:ph type="ftr" sz="quarter" idx="20"/>
          </p:nvPr>
        </p:nvSpPr>
        <p:spPr bwMode="auto">
          <a:xfrm>
            <a:off x="3505200" y="5187951"/>
            <a:ext cx="5257800" cy="1196974"/>
          </a:xfrm>
          <a:ln>
            <a:miter lim="800000"/>
            <a:headEnd/>
            <a:tailEnd/>
          </a:ln>
        </p:spPr>
        <p:txBody>
          <a:bodyPr/>
          <a:lstStyle/>
          <a:p>
            <a:pPr marL="73152" indent="-228600">
              <a:defRPr/>
            </a:pPr>
            <a:r>
              <a:rPr lang="en-US" sz="800" baseline="30000" dirty="0" smtClean="0">
                <a:latin typeface="+mn-lt"/>
                <a:ea typeface="ＭＳ Ｐゴシック" pitchFamily="34" charset="-128"/>
              </a:rPr>
              <a:t>1 </a:t>
            </a:r>
            <a:r>
              <a:rPr lang="en-US" sz="800" dirty="0" smtClean="0">
                <a:latin typeface="Calibri" pitchFamily="34" charset="0"/>
                <a:ea typeface="ＭＳ Ｐゴシック" pitchFamily="34" charset="-128"/>
              </a:rPr>
              <a:t>Avalere Health, LLC . Analysis of the 2009 Medicare Standard Analytic Files.</a:t>
            </a:r>
          </a:p>
          <a:p>
            <a:pPr marL="73152" indent="-228600">
              <a:defRPr/>
            </a:pPr>
            <a:r>
              <a:rPr lang="en-US" sz="800" baseline="30000" dirty="0" smtClean="0">
                <a:latin typeface="Calibri" pitchFamily="34" charset="0"/>
                <a:ea typeface="ＭＳ Ｐゴシック" pitchFamily="34" charset="-128"/>
              </a:rPr>
              <a:t>2</a:t>
            </a:r>
            <a:r>
              <a:rPr lang="en-US" sz="800" dirty="0" smtClean="0">
                <a:latin typeface="Calibri" pitchFamily="34" charset="0"/>
                <a:ea typeface="ＭＳ Ｐゴシック" pitchFamily="34" charset="-128"/>
              </a:rPr>
              <a:t> </a:t>
            </a:r>
            <a:r>
              <a:rPr lang="en-US" sz="800" dirty="0">
                <a:latin typeface="Calibri" pitchFamily="34" charset="0"/>
                <a:ea typeface="ＭＳ Ｐゴシック" pitchFamily="34" charset="-128"/>
              </a:rPr>
              <a:t>Alzheimer’s Association. 2012 Alzheimer’s Disease Facts and Figures. Alzheimer’s &amp; Dementia, Volume 8, Issue 2. Accessed March 20, 2012 at: </a:t>
            </a:r>
            <a:r>
              <a:rPr lang="en-US" sz="800" dirty="0">
                <a:hlinkClick r:id="rId3"/>
              </a:rPr>
              <a:t>http://www.alz.org/downloads/Facts_Figures_2012.pdf</a:t>
            </a:r>
            <a:r>
              <a:rPr lang="en-US" sz="800" dirty="0"/>
              <a:t>.</a:t>
            </a:r>
          </a:p>
          <a:p>
            <a:pPr marL="73152" indent="-228600">
              <a:defRPr/>
            </a:pPr>
            <a:r>
              <a:rPr lang="en-US" sz="800" baseline="30000" dirty="0" smtClean="0">
                <a:latin typeface="Calibri" pitchFamily="34" charset="0"/>
                <a:ea typeface="ＭＳ Ｐゴシック" pitchFamily="34" charset="-128"/>
              </a:rPr>
              <a:t>3</a:t>
            </a:r>
            <a:r>
              <a:rPr lang="en-US" sz="800" dirty="0" smtClean="0">
                <a:latin typeface="Calibri" pitchFamily="34" charset="0"/>
                <a:ea typeface="ＭＳ Ｐゴシック" pitchFamily="34" charset="-128"/>
              </a:rPr>
              <a:t> </a:t>
            </a:r>
            <a:r>
              <a:rPr lang="en-US" sz="800" dirty="0">
                <a:latin typeface="Calibri" pitchFamily="34" charset="0"/>
                <a:ea typeface="ＭＳ Ｐゴシック" pitchFamily="34" charset="-128"/>
              </a:rPr>
              <a:t>Assistant Secretary for Planning and Evaluation, U.S. Department of Health and Human Services. National Alzheimer's Project Act.  Accessed April 11, 2012 at: </a:t>
            </a:r>
            <a:r>
              <a:rPr lang="en-US" sz="800" dirty="0">
                <a:latin typeface="Calibri" pitchFamily="34" charset="0"/>
                <a:ea typeface="ＭＳ Ｐゴシック" pitchFamily="34" charset="-128"/>
                <a:hlinkClick r:id="rId4"/>
              </a:rPr>
              <a:t>http://aspe.hhs.gov/daltcp/napa</a:t>
            </a:r>
            <a:r>
              <a:rPr lang="en-US" sz="800" dirty="0" smtClean="0">
                <a:latin typeface="Calibri" pitchFamily="34" charset="0"/>
                <a:ea typeface="ＭＳ Ｐゴシック" pitchFamily="34" charset="-128"/>
                <a:hlinkClick r:id="rId4"/>
              </a:rPr>
              <a:t>/</a:t>
            </a:r>
            <a:r>
              <a:rPr lang="en-US" sz="800" dirty="0" smtClean="0">
                <a:latin typeface="Calibri" pitchFamily="34" charset="0"/>
                <a:ea typeface="ＭＳ Ｐゴシック" pitchFamily="34" charset="-128"/>
              </a:rPr>
              <a:t>.</a:t>
            </a:r>
            <a:endParaRPr lang="en-US" sz="800" dirty="0">
              <a:latin typeface="Calibri" pitchFamily="34" charset="0"/>
              <a:ea typeface="ＭＳ Ｐゴシック" pitchFamily="34" charset="-128"/>
            </a:endParaRPr>
          </a:p>
          <a:p>
            <a:pPr marL="73152" indent="-228600">
              <a:defRPr/>
            </a:pPr>
            <a:r>
              <a:rPr lang="en-US" sz="800" baseline="30000" dirty="0" smtClean="0">
                <a:latin typeface="Calibri" pitchFamily="34" charset="0"/>
                <a:ea typeface="ＭＳ Ｐゴシック" pitchFamily="34" charset="-128"/>
              </a:rPr>
              <a:t>4</a:t>
            </a:r>
            <a:r>
              <a:rPr lang="en-US" sz="800" dirty="0" smtClean="0">
                <a:latin typeface="Calibri" pitchFamily="34" charset="0"/>
                <a:ea typeface="ＭＳ Ｐゴシック" pitchFamily="34" charset="-128"/>
              </a:rPr>
              <a:t>Bradford </a:t>
            </a:r>
            <a:r>
              <a:rPr lang="en-US" sz="800" dirty="0">
                <a:latin typeface="Calibri" pitchFamily="34" charset="0"/>
                <a:ea typeface="ＭＳ Ｐゴシック" pitchFamily="34" charset="-128"/>
              </a:rPr>
              <a:t>A, </a:t>
            </a:r>
            <a:r>
              <a:rPr lang="en-US" sz="800" dirty="0" err="1">
                <a:latin typeface="Calibri" pitchFamily="34" charset="0"/>
                <a:ea typeface="ＭＳ Ｐゴシック" pitchFamily="34" charset="-128"/>
              </a:rPr>
              <a:t>Kunik</a:t>
            </a:r>
            <a:r>
              <a:rPr lang="en-US" sz="800" dirty="0">
                <a:latin typeface="Calibri" pitchFamily="34" charset="0"/>
                <a:ea typeface="ＭＳ Ｐゴシック" pitchFamily="34" charset="-128"/>
              </a:rPr>
              <a:t> ME, Schulz P, et al. Missed and delayed diagnosis of dementia in primary care: Prevalence and contributing factors. Alzheimer Dis </a:t>
            </a:r>
            <a:r>
              <a:rPr lang="en-US" sz="800" dirty="0" err="1">
                <a:latin typeface="Calibri" pitchFamily="34" charset="0"/>
                <a:ea typeface="ＭＳ Ｐゴシック" pitchFamily="34" charset="-128"/>
              </a:rPr>
              <a:t>Assoc</a:t>
            </a:r>
            <a:r>
              <a:rPr lang="en-US" sz="800" dirty="0">
                <a:latin typeface="Calibri" pitchFamily="34" charset="0"/>
                <a:ea typeface="ＭＳ Ｐゴシック" pitchFamily="34" charset="-128"/>
              </a:rPr>
              <a:t> Disord.2009;23(4):306-314.</a:t>
            </a:r>
          </a:p>
          <a:p>
            <a:pPr marL="73152" indent="-228600">
              <a:defRPr/>
            </a:pPr>
            <a:endParaRPr lang="en-US" sz="900" dirty="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AN DataBrief - May 2010 - TEMPLATE - FINAL">
  <a:themeElements>
    <a:clrScheme name="Custom 1">
      <a:dk1>
        <a:srgbClr val="143579"/>
      </a:dk1>
      <a:lt1>
        <a:srgbClr val="B1988A"/>
      </a:lt1>
      <a:dk2>
        <a:srgbClr val="C9C9C9"/>
      </a:dk2>
      <a:lt2>
        <a:srgbClr val="F4F4F4"/>
      </a:lt2>
      <a:accent1>
        <a:srgbClr val="7F6A5F"/>
      </a:accent1>
      <a:accent2>
        <a:srgbClr val="9C0D1D"/>
      </a:accent2>
      <a:accent3>
        <a:srgbClr val="6BBA33"/>
      </a:accent3>
      <a:accent4>
        <a:srgbClr val="C95F1F"/>
      </a:accent4>
      <a:accent5>
        <a:srgbClr val="B1988A"/>
      </a:accent5>
      <a:accent6>
        <a:srgbClr val="875426"/>
      </a:accent6>
      <a:hlink>
        <a:srgbClr val="181818"/>
      </a:hlink>
      <a:folHlink>
        <a:srgbClr val="14357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SCAN DataBrief - May 2010 - TEMPLATE - FINAL</Template>
  <TotalTime>7500</TotalTime>
  <Words>920</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SCAN DataBrief - May 2010 - TEMPLATE - FINAL</vt:lpstr>
      <vt:lpstr>Medicare Spending on Beneficiaries With Dementia</vt:lpstr>
      <vt:lpstr>Medicare Spending on Beneficiaries with Alzheimer’s Disease and Other Dementias</vt:lpstr>
      <vt:lpstr>Seniors Diagnosed With Dementia Have Higher Medicare Spending Regardless of the Number of Comorbidities</vt:lpstr>
      <vt:lpstr>A Clear Policy Connection</vt:lpstr>
    </vt:vector>
  </TitlesOfParts>
  <Company>Avalere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Elana.Stair</dc:creator>
  <cp:lastModifiedBy>Keyla Whitenhill</cp:lastModifiedBy>
  <cp:revision>275</cp:revision>
  <cp:lastPrinted>2012-02-06T19:32:10Z</cp:lastPrinted>
  <dcterms:created xsi:type="dcterms:W3CDTF">2010-09-14T15:21:21Z</dcterms:created>
  <dcterms:modified xsi:type="dcterms:W3CDTF">2012-04-17T18:28:16Z</dcterms:modified>
</cp:coreProperties>
</file>