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drawings/drawing15.xml" ContentType="application/vnd.openxmlformats-officedocument.drawingml.chartshapes+xml"/>
  <Override PartName="/ppt/charts/chart16.xml" ContentType="application/vnd.openxmlformats-officedocument.drawingml.chart+xml"/>
  <Override PartName="/ppt/drawings/drawing16.xml" ContentType="application/vnd.openxmlformats-officedocument.drawingml.chartshapes+xml"/>
  <Override PartName="/ppt/charts/chart17.xml" ContentType="application/vnd.openxmlformats-officedocument.drawingml.chart+xml"/>
  <Override PartName="/ppt/drawings/drawing17.xml" ContentType="application/vnd.openxmlformats-officedocument.drawingml.chartshapes+xml"/>
  <Override PartName="/ppt/charts/chart18.xml" ContentType="application/vnd.openxmlformats-officedocument.drawingml.chart+xml"/>
  <Override PartName="/ppt/drawings/drawing18.xml" ContentType="application/vnd.openxmlformats-officedocument.drawingml.chartshapes+xml"/>
  <Override PartName="/ppt/charts/chart19.xml" ContentType="application/vnd.openxmlformats-officedocument.drawingml.chart+xml"/>
  <Override PartName="/ppt/drawings/drawing19.xml" ContentType="application/vnd.openxmlformats-officedocument.drawingml.chartshapes+xml"/>
  <Override PartName="/ppt/charts/chart20.xml" ContentType="application/vnd.openxmlformats-officedocument.drawingml.chart+xml"/>
  <Override PartName="/ppt/drawings/drawing20.xml" ContentType="application/vnd.openxmlformats-officedocument.drawingml.chartshapes+xml"/>
  <Override PartName="/ppt/charts/chart21.xml" ContentType="application/vnd.openxmlformats-officedocument.drawingml.chart+xml"/>
  <Override PartName="/ppt/drawings/drawing21.xml" ContentType="application/vnd.openxmlformats-officedocument.drawingml.chartshapes+xml"/>
  <Override PartName="/ppt/charts/chart22.xml" ContentType="application/vnd.openxmlformats-officedocument.drawingml.chart+xml"/>
  <Override PartName="/ppt/drawings/drawing22.xml" ContentType="application/vnd.openxmlformats-officedocument.drawingml.chartshapes+xml"/>
  <Override PartName="/ppt/charts/chart23.xml" ContentType="application/vnd.openxmlformats-officedocument.drawingml.chart+xml"/>
  <Override PartName="/ppt/drawings/drawing23.xml" ContentType="application/vnd.openxmlformats-officedocument.drawingml.chartshapes+xml"/>
  <Override PartName="/ppt/charts/chart24.xml" ContentType="application/vnd.openxmlformats-officedocument.drawingml.chart+xml"/>
  <Override PartName="/ppt/drawings/drawing24.xml" ContentType="application/vnd.openxmlformats-officedocument.drawingml.chartshapes+xml"/>
  <Override PartName="/ppt/charts/chart25.xml" ContentType="application/vnd.openxmlformats-officedocument.drawingml.chart+xml"/>
  <Override PartName="/ppt/drawings/drawing25.xml" ContentType="application/vnd.openxmlformats-officedocument.drawingml.chartshapes+xml"/>
  <Override PartName="/ppt/charts/chart26.xml" ContentType="application/vnd.openxmlformats-officedocument.drawingml.chart+xml"/>
  <Override PartName="/ppt/drawings/drawing26.xml" ContentType="application/vnd.openxmlformats-officedocument.drawingml.chartshapes+xml"/>
  <Override PartName="/ppt/charts/chart27.xml" ContentType="application/vnd.openxmlformats-officedocument.drawingml.chart+xml"/>
  <Override PartName="/ppt/drawings/drawing27.xml" ContentType="application/vnd.openxmlformats-officedocument.drawingml.chartshapes+xml"/>
  <Override PartName="/ppt/charts/chart28.xml" ContentType="application/vnd.openxmlformats-officedocument.drawingml.chart+xml"/>
  <Override PartName="/ppt/drawings/drawing28.xml" ContentType="application/vnd.openxmlformats-officedocument.drawingml.chartshapes+xml"/>
  <Override PartName="/ppt/charts/chart29.xml" ContentType="application/vnd.openxmlformats-officedocument.drawingml.chart+xml"/>
  <Override PartName="/ppt/drawings/drawing29.xml" ContentType="application/vnd.openxmlformats-officedocument.drawingml.chartshapes+xml"/>
  <Override PartName="/ppt/charts/chart30.xml" ContentType="application/vnd.openxmlformats-officedocument.drawingml.chart+xml"/>
  <Override PartName="/ppt/drawings/drawing30.xml" ContentType="application/vnd.openxmlformats-officedocument.drawingml.chartshapes+xml"/>
  <Override PartName="/ppt/charts/chart31.xml" ContentType="application/vnd.openxmlformats-officedocument.drawingml.chart+xml"/>
  <Override PartName="/ppt/drawings/drawing31.xml" ContentType="application/vnd.openxmlformats-officedocument.drawingml.chartshapes+xml"/>
  <Override PartName="/ppt/charts/chart32.xml" ContentType="application/vnd.openxmlformats-officedocument.drawingml.chart+xml"/>
  <Override PartName="/ppt/drawings/drawing32.xml" ContentType="application/vnd.openxmlformats-officedocument.drawingml.chartshapes+xml"/>
  <Override PartName="/ppt/charts/chart33.xml" ContentType="application/vnd.openxmlformats-officedocument.drawingml.chart+xml"/>
  <Override PartName="/ppt/drawings/drawing33.xml" ContentType="application/vnd.openxmlformats-officedocument.drawingml.chartshapes+xml"/>
  <Override PartName="/ppt/charts/chart34.xml" ContentType="application/vnd.openxmlformats-officedocument.drawingml.chart+xml"/>
  <Override PartName="/ppt/drawings/drawing34.xml" ContentType="application/vnd.openxmlformats-officedocument.drawingml.chartshapes+xml"/>
  <Override PartName="/ppt/charts/chart35.xml" ContentType="application/vnd.openxmlformats-officedocument.drawingml.chart+xml"/>
  <Override PartName="/ppt/drawings/drawing35.xml" ContentType="application/vnd.openxmlformats-officedocument.drawingml.chartshapes+xml"/>
  <Override PartName="/ppt/charts/chart36.xml" ContentType="application/vnd.openxmlformats-officedocument.drawingml.chart+xml"/>
  <Override PartName="/ppt/drawings/drawing36.xml" ContentType="application/vnd.openxmlformats-officedocument.drawingml.chartshapes+xml"/>
  <Override PartName="/ppt/charts/chart37.xml" ContentType="application/vnd.openxmlformats-officedocument.drawingml.chart+xml"/>
  <Override PartName="/ppt/drawings/drawing37.xml" ContentType="application/vnd.openxmlformats-officedocument.drawingml.chartshapes+xml"/>
  <Override PartName="/ppt/charts/chart38.xml" ContentType="application/vnd.openxmlformats-officedocument.drawingml.chart+xml"/>
  <Override PartName="/ppt/drawings/drawing38.xml" ContentType="application/vnd.openxmlformats-officedocument.drawingml.chartshapes+xml"/>
  <Override PartName="/ppt/charts/chart39.xml" ContentType="application/vnd.openxmlformats-officedocument.drawingml.chart+xml"/>
  <Override PartName="/ppt/drawings/drawing39.xml" ContentType="application/vnd.openxmlformats-officedocument.drawingml.chartshapes+xml"/>
  <Override PartName="/ppt/charts/chart40.xml" ContentType="application/vnd.openxmlformats-officedocument.drawingml.chart+xml"/>
  <Override PartName="/ppt/drawings/drawing40.xml" ContentType="application/vnd.openxmlformats-officedocument.drawingml.chartshapes+xml"/>
  <Override PartName="/ppt/charts/chart41.xml" ContentType="application/vnd.openxmlformats-officedocument.drawingml.chart+xml"/>
  <Override PartName="/ppt/drawings/drawing41.xml" ContentType="application/vnd.openxmlformats-officedocument.drawingml.chartshapes+xml"/>
  <Override PartName="/ppt/charts/chart42.xml" ContentType="application/vnd.openxmlformats-officedocument.drawingml.chart+xml"/>
  <Override PartName="/ppt/drawings/drawing42.xml" ContentType="application/vnd.openxmlformats-officedocument.drawingml.chartshapes+xml"/>
  <Override PartName="/ppt/charts/chart43.xml" ContentType="application/vnd.openxmlformats-officedocument.drawingml.chart+xml"/>
  <Override PartName="/ppt/drawings/drawing43.xml" ContentType="application/vnd.openxmlformats-officedocument.drawingml.chartshapes+xml"/>
  <Override PartName="/ppt/charts/chart44.xml" ContentType="application/vnd.openxmlformats-officedocument.drawingml.chart+xml"/>
  <Override PartName="/ppt/drawings/drawing44.xml" ContentType="application/vnd.openxmlformats-officedocument.drawingml.chartshapes+xml"/>
  <Override PartName="/ppt/charts/chart45.xml" ContentType="application/vnd.openxmlformats-officedocument.drawingml.chart+xml"/>
  <Override PartName="/ppt/drawings/drawing45.xml" ContentType="application/vnd.openxmlformats-officedocument.drawingml.chartshapes+xml"/>
  <Override PartName="/ppt/charts/chart46.xml" ContentType="application/vnd.openxmlformats-officedocument.drawingml.chart+xml"/>
  <Override PartName="/ppt/drawings/drawing46.xml" ContentType="application/vnd.openxmlformats-officedocument.drawingml.chartshapes+xml"/>
  <Override PartName="/ppt/charts/chart47.xml" ContentType="application/vnd.openxmlformats-officedocument.drawingml.chart+xml"/>
  <Override PartName="/ppt/drawings/drawing47.xml" ContentType="application/vnd.openxmlformats-officedocument.drawingml.chartshapes+xml"/>
  <Override PartName="/ppt/charts/chart48.xml" ContentType="application/vnd.openxmlformats-officedocument.drawingml.chart+xml"/>
  <Override PartName="/ppt/drawings/drawing48.xml" ContentType="application/vnd.openxmlformats-officedocument.drawingml.chartshapes+xml"/>
  <Override PartName="/ppt/charts/chart49.xml" ContentType="application/vnd.openxmlformats-officedocument.drawingml.chart+xml"/>
  <Override PartName="/ppt/drawings/drawing49.xml" ContentType="application/vnd.openxmlformats-officedocument.drawingml.chartshapes+xml"/>
  <Override PartName="/ppt/charts/chart50.xml" ContentType="application/vnd.openxmlformats-officedocument.drawingml.chart+xml"/>
  <Override PartName="/ppt/drawings/drawing50.xml" ContentType="application/vnd.openxmlformats-officedocument.drawingml.chartshapes+xml"/>
  <Override PartName="/ppt/charts/chart51.xml" ContentType="application/vnd.openxmlformats-officedocument.drawingml.chart+xml"/>
  <Override PartName="/ppt/drawings/drawing51.xml" ContentType="application/vnd.openxmlformats-officedocument.drawingml.chartshapes+xml"/>
  <Override PartName="/ppt/charts/chart52.xml" ContentType="application/vnd.openxmlformats-officedocument.drawingml.chart+xml"/>
  <Override PartName="/ppt/drawings/drawing52.xml" ContentType="application/vnd.openxmlformats-officedocument.drawingml.chartshapes+xml"/>
  <Override PartName="/ppt/charts/chart53.xml" ContentType="application/vnd.openxmlformats-officedocument.drawingml.chart+xml"/>
  <Override PartName="/ppt/drawings/drawing53.xml" ContentType="application/vnd.openxmlformats-officedocument.drawingml.chartshapes+xml"/>
  <Override PartName="/ppt/charts/chart54.xml" ContentType="application/vnd.openxmlformats-officedocument.drawingml.chart+xml"/>
  <Override PartName="/ppt/drawings/drawing54.xml" ContentType="application/vnd.openxmlformats-officedocument.drawingml.chartshapes+xml"/>
  <Override PartName="/ppt/charts/chart55.xml" ContentType="application/vnd.openxmlformats-officedocument.drawingml.chart+xml"/>
  <Override PartName="/ppt/drawings/drawing55.xml" ContentType="application/vnd.openxmlformats-officedocument.drawingml.chartshapes+xml"/>
  <Override PartName="/ppt/charts/chart56.xml" ContentType="application/vnd.openxmlformats-officedocument.drawingml.chart+xml"/>
  <Override PartName="/ppt/drawings/drawing56.xml" ContentType="application/vnd.openxmlformats-officedocument.drawingml.chartshapes+xml"/>
  <Override PartName="/ppt/charts/chart57.xml" ContentType="application/vnd.openxmlformats-officedocument.drawingml.chart+xml"/>
  <Override PartName="/ppt/drawings/drawing57.xml" ContentType="application/vnd.openxmlformats-officedocument.drawingml.chartshapes+xml"/>
  <Override PartName="/ppt/charts/chart58.xml" ContentType="application/vnd.openxmlformats-officedocument.drawingml.chart+xml"/>
  <Override PartName="/ppt/drawings/drawing58.xml" ContentType="application/vnd.openxmlformats-officedocument.drawingml.chartshapes+xml"/>
  <Override PartName="/ppt/charts/chart59.xml" ContentType="application/vnd.openxmlformats-officedocument.drawingml.chart+xml"/>
  <Override PartName="/ppt/drawings/drawing59.xml" ContentType="application/vnd.openxmlformats-officedocument.drawingml.chartshapes+xml"/>
  <Override PartName="/ppt/charts/chart60.xml" ContentType="application/vnd.openxmlformats-officedocument.drawingml.chart+xml"/>
  <Override PartName="/ppt/drawings/drawing60.xml" ContentType="application/vnd.openxmlformats-officedocument.drawingml.chartshapes+xml"/>
  <Override PartName="/ppt/charts/chart61.xml" ContentType="application/vnd.openxmlformats-officedocument.drawingml.chart+xml"/>
  <Override PartName="/ppt/drawings/drawing61.xml" ContentType="application/vnd.openxmlformats-officedocument.drawingml.chartshapes+xml"/>
  <Override PartName="/ppt/charts/chart62.xml" ContentType="application/vnd.openxmlformats-officedocument.drawingml.chart+xml"/>
  <Override PartName="/ppt/drawings/drawing62.xml" ContentType="application/vnd.openxmlformats-officedocument.drawingml.chartshapes+xml"/>
  <Override PartName="/ppt/charts/chart63.xml" ContentType="application/vnd.openxmlformats-officedocument.drawingml.chart+xml"/>
  <Override PartName="/ppt/drawings/drawing63.xml" ContentType="application/vnd.openxmlformats-officedocument.drawingml.chartshapes+xml"/>
  <Override PartName="/ppt/charts/chart64.xml" ContentType="application/vnd.openxmlformats-officedocument.drawingml.chart+xml"/>
  <Override PartName="/ppt/drawings/drawing64.xml" ContentType="application/vnd.openxmlformats-officedocument.drawingml.chartshapes+xml"/>
  <Override PartName="/ppt/charts/chart65.xml" ContentType="application/vnd.openxmlformats-officedocument.drawingml.chart+xml"/>
  <Override PartName="/ppt/drawings/drawing65.xml" ContentType="application/vnd.openxmlformats-officedocument.drawingml.chartshapes+xml"/>
  <Override PartName="/ppt/charts/chart66.xml" ContentType="application/vnd.openxmlformats-officedocument.drawingml.chart+xml"/>
  <Override PartName="/ppt/drawings/drawing66.xml" ContentType="application/vnd.openxmlformats-officedocument.drawingml.chartshapes+xml"/>
  <Override PartName="/ppt/charts/chart67.xml" ContentType="application/vnd.openxmlformats-officedocument.drawingml.chart+xml"/>
  <Override PartName="/ppt/drawings/drawing6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
    <p:sldMasterId id="2147483826" r:id="rId2"/>
    <p:sldMasterId id="2147483868" r:id="rId3"/>
    <p:sldMasterId id="2147483852" r:id="rId4"/>
    <p:sldMasterId id="2147483788" r:id="rId5"/>
    <p:sldMasterId id="2147483793" r:id="rId6"/>
    <p:sldMasterId id="2147483797" r:id="rId7"/>
    <p:sldMasterId id="2147483801" r:id="rId8"/>
    <p:sldMasterId id="2147483834" r:id="rId9"/>
    <p:sldMasterId id="2147483841" r:id="rId10"/>
    <p:sldMasterId id="2147483848" r:id="rId11"/>
  </p:sldMasterIdLst>
  <p:notesMasterIdLst>
    <p:notesMasterId r:id="rId154"/>
  </p:notesMasterIdLst>
  <p:handoutMasterIdLst>
    <p:handoutMasterId r:id="rId155"/>
  </p:handoutMasterIdLst>
  <p:sldIdLst>
    <p:sldId id="256" r:id="rId12"/>
    <p:sldId id="373" r:id="rId13"/>
    <p:sldId id="408" r:id="rId14"/>
    <p:sldId id="409" r:id="rId15"/>
    <p:sldId id="638" r:id="rId16"/>
    <p:sldId id="639" r:id="rId17"/>
    <p:sldId id="640" r:id="rId18"/>
    <p:sldId id="641" r:id="rId19"/>
    <p:sldId id="642" r:id="rId20"/>
    <p:sldId id="643" r:id="rId21"/>
    <p:sldId id="644" r:id="rId22"/>
    <p:sldId id="645" r:id="rId23"/>
    <p:sldId id="646" r:id="rId24"/>
    <p:sldId id="648" r:id="rId25"/>
    <p:sldId id="479" r:id="rId26"/>
    <p:sldId id="480" r:id="rId27"/>
    <p:sldId id="258" r:id="rId28"/>
    <p:sldId id="481" r:id="rId29"/>
    <p:sldId id="400" r:id="rId30"/>
    <p:sldId id="401" r:id="rId31"/>
    <p:sldId id="482" r:id="rId32"/>
    <p:sldId id="403" r:id="rId33"/>
    <p:sldId id="404" r:id="rId34"/>
    <p:sldId id="512" r:id="rId35"/>
    <p:sldId id="405" r:id="rId36"/>
    <p:sldId id="486" r:id="rId37"/>
    <p:sldId id="406" r:id="rId38"/>
    <p:sldId id="541" r:id="rId39"/>
    <p:sldId id="515" r:id="rId40"/>
    <p:sldId id="542" r:id="rId41"/>
    <p:sldId id="407" r:id="rId42"/>
    <p:sldId id="511" r:id="rId43"/>
    <p:sldId id="402" r:id="rId44"/>
    <p:sldId id="543" r:id="rId45"/>
    <p:sldId id="475" r:id="rId46"/>
    <p:sldId id="485" r:id="rId47"/>
    <p:sldId id="490" r:id="rId48"/>
    <p:sldId id="283" r:id="rId49"/>
    <p:sldId id="544" r:id="rId50"/>
    <p:sldId id="410" r:id="rId51"/>
    <p:sldId id="548" r:id="rId52"/>
    <p:sldId id="546" r:id="rId53"/>
    <p:sldId id="545" r:id="rId54"/>
    <p:sldId id="549" r:id="rId55"/>
    <p:sldId id="422" r:id="rId56"/>
    <p:sldId id="550" r:id="rId57"/>
    <p:sldId id="423" r:id="rId58"/>
    <p:sldId id="551" r:id="rId59"/>
    <p:sldId id="417" r:id="rId60"/>
    <p:sldId id="547" r:id="rId61"/>
    <p:sldId id="552" r:id="rId62"/>
    <p:sldId id="553" r:id="rId63"/>
    <p:sldId id="306" r:id="rId64"/>
    <p:sldId id="554" r:id="rId65"/>
    <p:sldId id="555" r:id="rId66"/>
    <p:sldId id="556" r:id="rId67"/>
    <p:sldId id="557" r:id="rId68"/>
    <p:sldId id="558" r:id="rId69"/>
    <p:sldId id="559" r:id="rId70"/>
    <p:sldId id="560" r:id="rId71"/>
    <p:sldId id="561" r:id="rId72"/>
    <p:sldId id="562" r:id="rId73"/>
    <p:sldId id="563" r:id="rId74"/>
    <p:sldId id="564" r:id="rId75"/>
    <p:sldId id="565" r:id="rId76"/>
    <p:sldId id="566" r:id="rId77"/>
    <p:sldId id="567" r:id="rId78"/>
    <p:sldId id="328" r:id="rId79"/>
    <p:sldId id="568" r:id="rId80"/>
    <p:sldId id="569" r:id="rId81"/>
    <p:sldId id="570" r:id="rId82"/>
    <p:sldId id="571" r:id="rId83"/>
    <p:sldId id="572" r:id="rId84"/>
    <p:sldId id="573" r:id="rId85"/>
    <p:sldId id="574" r:id="rId86"/>
    <p:sldId id="575" r:id="rId87"/>
    <p:sldId id="576" r:id="rId88"/>
    <p:sldId id="577" r:id="rId89"/>
    <p:sldId id="578" r:id="rId90"/>
    <p:sldId id="579" r:id="rId91"/>
    <p:sldId id="580" r:id="rId92"/>
    <p:sldId id="581" r:id="rId93"/>
    <p:sldId id="350" r:id="rId94"/>
    <p:sldId id="582" r:id="rId95"/>
    <p:sldId id="583" r:id="rId96"/>
    <p:sldId id="584" r:id="rId97"/>
    <p:sldId id="585" r:id="rId98"/>
    <p:sldId id="586" r:id="rId99"/>
    <p:sldId id="587" r:id="rId100"/>
    <p:sldId id="588" r:id="rId101"/>
    <p:sldId id="589" r:id="rId102"/>
    <p:sldId id="590" r:id="rId103"/>
    <p:sldId id="591" r:id="rId104"/>
    <p:sldId id="592" r:id="rId105"/>
    <p:sldId id="593" r:id="rId106"/>
    <p:sldId id="594" r:id="rId107"/>
    <p:sldId id="595" r:id="rId108"/>
    <p:sldId id="393" r:id="rId109"/>
    <p:sldId id="596" r:id="rId110"/>
    <p:sldId id="597" r:id="rId111"/>
    <p:sldId id="598" r:id="rId112"/>
    <p:sldId id="599" r:id="rId113"/>
    <p:sldId id="600" r:id="rId114"/>
    <p:sldId id="601" r:id="rId115"/>
    <p:sldId id="602" r:id="rId116"/>
    <p:sldId id="603" r:id="rId117"/>
    <p:sldId id="604" r:id="rId118"/>
    <p:sldId id="605" r:id="rId119"/>
    <p:sldId id="606" r:id="rId120"/>
    <p:sldId id="607" r:id="rId121"/>
    <p:sldId id="608" r:id="rId122"/>
    <p:sldId id="609" r:id="rId123"/>
    <p:sldId id="396" r:id="rId124"/>
    <p:sldId id="610" r:id="rId125"/>
    <p:sldId id="611" r:id="rId126"/>
    <p:sldId id="612" r:id="rId127"/>
    <p:sldId id="613" r:id="rId128"/>
    <p:sldId id="614" r:id="rId129"/>
    <p:sldId id="615" r:id="rId130"/>
    <p:sldId id="616" r:id="rId131"/>
    <p:sldId id="617" r:id="rId132"/>
    <p:sldId id="618" r:id="rId133"/>
    <p:sldId id="619" r:id="rId134"/>
    <p:sldId id="620" r:id="rId135"/>
    <p:sldId id="621" r:id="rId136"/>
    <p:sldId id="622" r:id="rId137"/>
    <p:sldId id="623" r:id="rId138"/>
    <p:sldId id="399" r:id="rId139"/>
    <p:sldId id="624" r:id="rId140"/>
    <p:sldId id="625" r:id="rId141"/>
    <p:sldId id="626" r:id="rId142"/>
    <p:sldId id="627" r:id="rId143"/>
    <p:sldId id="628" r:id="rId144"/>
    <p:sldId id="629" r:id="rId145"/>
    <p:sldId id="630" r:id="rId146"/>
    <p:sldId id="631" r:id="rId147"/>
    <p:sldId id="632" r:id="rId148"/>
    <p:sldId id="633" r:id="rId149"/>
    <p:sldId id="634" r:id="rId150"/>
    <p:sldId id="635" r:id="rId151"/>
    <p:sldId id="636" r:id="rId152"/>
    <p:sldId id="637" r:id="rId1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1BCE26-FD10-4192-BF64-00DDC9F5C130}">
          <p14:sldIdLst>
            <p14:sldId id="256"/>
            <p14:sldId id="373"/>
            <p14:sldId id="408"/>
            <p14:sldId id="409"/>
          </p14:sldIdLst>
        </p14:section>
        <p14:section name="Summary of the Findings" id="{A974FAE4-2F3F-4046-9D9A-A6A006694DD7}">
          <p14:sldIdLst>
            <p14:sldId id="638"/>
            <p14:sldId id="639"/>
            <p14:sldId id="640"/>
            <p14:sldId id="641"/>
            <p14:sldId id="642"/>
            <p14:sldId id="643"/>
            <p14:sldId id="644"/>
            <p14:sldId id="645"/>
            <p14:sldId id="646"/>
            <p14:sldId id="648"/>
          </p14:sldIdLst>
        </p14:section>
        <p14:section name="Overall Findings" id="{3B2BB191-8D0A-4392-987A-5FA91CD4D20A}">
          <p14:sldIdLst>
            <p14:sldId id="479"/>
            <p14:sldId id="480"/>
            <p14:sldId id="258"/>
            <p14:sldId id="481"/>
            <p14:sldId id="400"/>
            <p14:sldId id="401"/>
            <p14:sldId id="482"/>
            <p14:sldId id="403"/>
            <p14:sldId id="404"/>
            <p14:sldId id="512"/>
            <p14:sldId id="405"/>
            <p14:sldId id="486"/>
            <p14:sldId id="406"/>
            <p14:sldId id="541"/>
            <p14:sldId id="515"/>
            <p14:sldId id="542"/>
            <p14:sldId id="407"/>
            <p14:sldId id="511"/>
            <p14:sldId id="402"/>
            <p14:sldId id="543"/>
            <p14:sldId id="475"/>
            <p14:sldId id="485"/>
            <p14:sldId id="490"/>
          </p14:sldIdLst>
        </p14:section>
        <p14:section name="Los Angeles Results" id="{126CDCEA-734F-46F4-A9EA-F96941BF6F61}">
          <p14:sldIdLst>
            <p14:sldId id="283"/>
            <p14:sldId id="544"/>
            <p14:sldId id="410"/>
            <p14:sldId id="548"/>
            <p14:sldId id="546"/>
            <p14:sldId id="545"/>
            <p14:sldId id="549"/>
            <p14:sldId id="422"/>
            <p14:sldId id="550"/>
            <p14:sldId id="423"/>
            <p14:sldId id="551"/>
            <p14:sldId id="417"/>
            <p14:sldId id="547"/>
            <p14:sldId id="552"/>
            <p14:sldId id="553"/>
          </p14:sldIdLst>
        </p14:section>
        <p14:section name="Riverside Results" id="{FD52A174-41B1-44E7-A8F3-9AD3E9304346}">
          <p14:sldIdLst>
            <p14:sldId id="306"/>
            <p14:sldId id="554"/>
            <p14:sldId id="555"/>
            <p14:sldId id="556"/>
            <p14:sldId id="557"/>
            <p14:sldId id="558"/>
            <p14:sldId id="559"/>
            <p14:sldId id="560"/>
            <p14:sldId id="561"/>
            <p14:sldId id="562"/>
            <p14:sldId id="563"/>
            <p14:sldId id="564"/>
            <p14:sldId id="565"/>
            <p14:sldId id="566"/>
            <p14:sldId id="567"/>
          </p14:sldIdLst>
        </p14:section>
        <p14:section name="San Bernardino Results" id="{994E1C65-BF13-4C7D-8500-F276F586E6F9}">
          <p14:sldIdLst>
            <p14:sldId id="328"/>
            <p14:sldId id="568"/>
            <p14:sldId id="569"/>
            <p14:sldId id="570"/>
            <p14:sldId id="571"/>
            <p14:sldId id="572"/>
            <p14:sldId id="573"/>
            <p14:sldId id="574"/>
            <p14:sldId id="575"/>
            <p14:sldId id="576"/>
            <p14:sldId id="577"/>
            <p14:sldId id="578"/>
            <p14:sldId id="579"/>
            <p14:sldId id="580"/>
            <p14:sldId id="581"/>
          </p14:sldIdLst>
        </p14:section>
        <p14:section name="San Diego Results" id="{3BFC568C-B10D-4B96-B3DD-A8C549D41A15}">
          <p14:sldIdLst>
            <p14:sldId id="350"/>
            <p14:sldId id="582"/>
            <p14:sldId id="583"/>
            <p14:sldId id="584"/>
            <p14:sldId id="585"/>
            <p14:sldId id="586"/>
            <p14:sldId id="587"/>
            <p14:sldId id="588"/>
            <p14:sldId id="589"/>
            <p14:sldId id="590"/>
            <p14:sldId id="591"/>
            <p14:sldId id="592"/>
            <p14:sldId id="593"/>
            <p14:sldId id="594"/>
            <p14:sldId id="595"/>
          </p14:sldIdLst>
        </p14:section>
        <p14:section name="Santa Clara Results" id="{938FF7D1-D43E-4680-A99A-C6C004CB34A9}">
          <p14:sldIdLst>
            <p14:sldId id="393"/>
            <p14:sldId id="596"/>
            <p14:sldId id="597"/>
            <p14:sldId id="598"/>
            <p14:sldId id="599"/>
            <p14:sldId id="600"/>
            <p14:sldId id="601"/>
            <p14:sldId id="602"/>
            <p14:sldId id="603"/>
            <p14:sldId id="604"/>
            <p14:sldId id="605"/>
            <p14:sldId id="606"/>
            <p14:sldId id="607"/>
            <p14:sldId id="608"/>
            <p14:sldId id="609"/>
          </p14:sldIdLst>
        </p14:section>
        <p14:section name="San Mateo Results" id="{74870816-1B06-4DB7-AA68-8609074F75CF}">
          <p14:sldIdLst>
            <p14:sldId id="396"/>
            <p14:sldId id="610"/>
            <p14:sldId id="611"/>
            <p14:sldId id="612"/>
            <p14:sldId id="613"/>
            <p14:sldId id="614"/>
            <p14:sldId id="615"/>
            <p14:sldId id="616"/>
            <p14:sldId id="617"/>
            <p14:sldId id="618"/>
            <p14:sldId id="619"/>
            <p14:sldId id="620"/>
            <p14:sldId id="621"/>
            <p14:sldId id="622"/>
            <p14:sldId id="623"/>
          </p14:sldIdLst>
        </p14:section>
        <p14:section name="Orange Results" id="{E6C2BB0A-08F6-4595-B4BB-D9AFD7E9371B}">
          <p14:sldIdLst>
            <p14:sldId id="399"/>
            <p14:sldId id="624"/>
            <p14:sldId id="625"/>
            <p14:sldId id="626"/>
            <p14:sldId id="627"/>
            <p14:sldId id="628"/>
            <p14:sldId id="629"/>
            <p14:sldId id="630"/>
            <p14:sldId id="631"/>
            <p14:sldId id="632"/>
            <p14:sldId id="633"/>
            <p14:sldId id="634"/>
            <p14:sldId id="635"/>
            <p14:sldId id="636"/>
            <p14:sldId id="63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58C"/>
    <a:srgbClr val="FFCC66"/>
    <a:srgbClr val="7BC342"/>
    <a:srgbClr val="AE0823"/>
    <a:srgbClr val="91C4FD"/>
    <a:srgbClr val="469DFC"/>
    <a:srgbClr val="D4720F"/>
    <a:srgbClr val="FFCC99"/>
    <a:srgbClr val="C0A89C"/>
    <a:srgbClr val="E5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03" autoAdjust="0"/>
    <p:restoredTop sz="94622" autoAdjust="0"/>
  </p:normalViewPr>
  <p:slideViewPr>
    <p:cSldViewPr>
      <p:cViewPr varScale="1">
        <p:scale>
          <a:sx n="94" d="100"/>
          <a:sy n="94" d="100"/>
        </p:scale>
        <p:origin x="-564" y="-108"/>
      </p:cViewPr>
      <p:guideLst>
        <p:guide orient="horz" pos="2160"/>
        <p:guide pos="2880"/>
      </p:guideLst>
    </p:cSldViewPr>
  </p:slideViewPr>
  <p:outlineViewPr>
    <p:cViewPr>
      <p:scale>
        <a:sx n="33" d="100"/>
        <a:sy n="33" d="100"/>
      </p:scale>
      <p:origin x="0" y="17004"/>
    </p:cViewPr>
  </p:outlineViewPr>
  <p:notesTextViewPr>
    <p:cViewPr>
      <p:scale>
        <a:sx n="1" d="1"/>
        <a:sy n="1" d="1"/>
      </p:scale>
      <p:origin x="0" y="0"/>
    </p:cViewPr>
  </p:notesTextViewPr>
  <p:notesViewPr>
    <p:cSldViewPr>
      <p:cViewPr varScale="1">
        <p:scale>
          <a:sx n="81" d="100"/>
          <a:sy n="81" d="100"/>
        </p:scale>
        <p:origin x="-314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slide" Target="slides/slide13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slide" Target="slides/slide139.xml"/><Relationship Id="rId155" Type="http://schemas.openxmlformats.org/officeDocument/2006/relationships/handoutMaster" Target="handoutMasters/handoutMaster1.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slide" Target="slides/slide121.xml"/><Relationship Id="rId140" Type="http://schemas.openxmlformats.org/officeDocument/2006/relationships/slide" Target="slides/slide129.xml"/><Relationship Id="rId145" Type="http://schemas.openxmlformats.org/officeDocument/2006/relationships/slide" Target="slides/slide134.xml"/><Relationship Id="rId153"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slide" Target="slides/slide132.xml"/><Relationship Id="rId148" Type="http://schemas.openxmlformats.org/officeDocument/2006/relationships/slide" Target="slides/slide137.xml"/><Relationship Id="rId151" Type="http://schemas.openxmlformats.org/officeDocument/2006/relationships/slide" Target="slides/slide140.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55.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56.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57.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58.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59.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60.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61.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62.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63.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64.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65.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66.xml"/><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67.xml"/><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2"/>
            <c:invertIfNegative val="0"/>
            <c:bubble3D val="0"/>
            <c:spPr>
              <a:solidFill>
                <a:srgbClr val="AE0823"/>
              </a:solidFill>
              <a:effectLst>
                <a:outerShdw blurRad="50800" dist="38100" dir="2700000" algn="tl" rotWithShape="0">
                  <a:prstClr val="black">
                    <a:alpha val="40000"/>
                  </a:prstClr>
                </a:outerShdw>
              </a:effectLst>
            </c:spPr>
          </c:dPt>
          <c:dPt>
            <c:idx val="3"/>
            <c:invertIfNegative val="0"/>
            <c:bubble3D val="0"/>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7"/>
            <c:invertIfNegative val="0"/>
            <c:bubble3D val="0"/>
            <c:spPr>
              <a:solidFill>
                <a:srgbClr val="AE0823"/>
              </a:solidFill>
              <a:effectLst>
                <a:outerShdw blurRad="50800" dist="38100" dir="2700000" algn="tl" rotWithShape="0">
                  <a:prstClr val="black">
                    <a:alpha val="40000"/>
                  </a:prstClr>
                </a:outerShdw>
              </a:effectLst>
            </c:spPr>
          </c:dPt>
          <c:dPt>
            <c:idx val="8"/>
            <c:invertIfNegative val="0"/>
            <c:bubble3D val="0"/>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spPr>
              <a:solidFill>
                <a:srgbClr val="AE0823"/>
              </a:solidFill>
              <a:effectLst>
                <a:outerShdw blurRad="50800" dist="38100" dir="2700000" algn="tl" rotWithShape="0">
                  <a:prstClr val="black">
                    <a:alpha val="40000"/>
                  </a:prstClr>
                </a:outerShdw>
              </a:effectLst>
            </c:spPr>
          </c:dPt>
          <c:dPt>
            <c:idx val="13"/>
            <c:invertIfNegative val="0"/>
            <c:bubble3D val="0"/>
          </c:dPt>
          <c:dLbls>
            <c:showLegendKey val="0"/>
            <c:showVal val="1"/>
            <c:showCatName val="0"/>
            <c:showSerName val="0"/>
            <c:showPercent val="0"/>
            <c:showBubbleSize val="0"/>
            <c:showLeaderLines val="0"/>
          </c:dLbls>
          <c:cat>
            <c:strRef>
              <c:f>Sheet1!$A$2:$A$15</c:f>
              <c:strCache>
                <c:ptCount val="14"/>
                <c:pt idx="0">
                  <c:v>W1</c:v>
                </c:pt>
                <c:pt idx="1">
                  <c:v>W2</c:v>
                </c:pt>
                <c:pt idx="2">
                  <c:v>W3</c:v>
                </c:pt>
                <c:pt idx="3">
                  <c:v>W4</c:v>
                </c:pt>
                <c:pt idx="5">
                  <c:v>W1</c:v>
                </c:pt>
                <c:pt idx="6">
                  <c:v>W2</c:v>
                </c:pt>
                <c:pt idx="7">
                  <c:v>W3</c:v>
                </c:pt>
                <c:pt idx="8">
                  <c:v>W4</c:v>
                </c:pt>
                <c:pt idx="10">
                  <c:v>W1</c:v>
                </c:pt>
                <c:pt idx="11">
                  <c:v>W2</c:v>
                </c:pt>
                <c:pt idx="12">
                  <c:v>W3</c:v>
                </c:pt>
                <c:pt idx="13">
                  <c:v>W4</c:v>
                </c:pt>
              </c:strCache>
            </c:strRef>
          </c:cat>
          <c:val>
            <c:numRef>
              <c:f>Sheet1!$B$2:$B$15</c:f>
              <c:numCache>
                <c:formatCode>0%</c:formatCode>
                <c:ptCount val="14"/>
                <c:pt idx="0">
                  <c:v>0.81</c:v>
                </c:pt>
                <c:pt idx="1">
                  <c:v>0.8</c:v>
                </c:pt>
                <c:pt idx="2">
                  <c:v>0.86</c:v>
                </c:pt>
                <c:pt idx="3">
                  <c:v>0.84</c:v>
                </c:pt>
                <c:pt idx="5">
                  <c:v>0.8</c:v>
                </c:pt>
                <c:pt idx="6">
                  <c:v>0.79</c:v>
                </c:pt>
                <c:pt idx="7">
                  <c:v>0.81</c:v>
                </c:pt>
                <c:pt idx="8">
                  <c:v>0.83</c:v>
                </c:pt>
                <c:pt idx="10">
                  <c:v>0.79</c:v>
                </c:pt>
                <c:pt idx="11">
                  <c:v>0.77</c:v>
                </c:pt>
                <c:pt idx="12">
                  <c:v>0.81</c:v>
                </c:pt>
                <c:pt idx="13">
                  <c:v>0.83</c:v>
                </c:pt>
              </c:numCache>
            </c:numRef>
          </c:val>
        </c:ser>
        <c:dLbls>
          <c:showLegendKey val="0"/>
          <c:showVal val="0"/>
          <c:showCatName val="0"/>
          <c:showSerName val="0"/>
          <c:showPercent val="0"/>
          <c:showBubbleSize val="0"/>
        </c:dLbls>
        <c:gapWidth val="0"/>
        <c:overlap val="100"/>
        <c:axId val="213514880"/>
        <c:axId val="214217088"/>
      </c:barChart>
      <c:catAx>
        <c:axId val="213514880"/>
        <c:scaling>
          <c:orientation val="minMax"/>
        </c:scaling>
        <c:delete val="0"/>
        <c:axPos val="l"/>
        <c:majorTickMark val="none"/>
        <c:minorTickMark val="none"/>
        <c:tickLblPos val="nextTo"/>
        <c:spPr>
          <a:ln>
            <a:solidFill>
              <a:schemeClr val="accent2">
                <a:lumMod val="50000"/>
              </a:schemeClr>
            </a:solidFill>
          </a:ln>
        </c:spPr>
        <c:txPr>
          <a:bodyPr/>
          <a:lstStyle/>
          <a:p>
            <a:pPr>
              <a:defRPr sz="1200"/>
            </a:pPr>
            <a:endParaRPr lang="en-US"/>
          </a:p>
        </c:txPr>
        <c:crossAx val="214217088"/>
        <c:crosses val="autoZero"/>
        <c:auto val="1"/>
        <c:lblAlgn val="ctr"/>
        <c:lblOffset val="100"/>
        <c:noMultiLvlLbl val="0"/>
      </c:catAx>
      <c:valAx>
        <c:axId val="214217088"/>
        <c:scaling>
          <c:orientation val="minMax"/>
          <c:max val="1.1000000000000001"/>
          <c:min val="0"/>
        </c:scaling>
        <c:delete val="0"/>
        <c:axPos val="b"/>
        <c:numFmt formatCode="0%" sourceLinked="1"/>
        <c:majorTickMark val="none"/>
        <c:minorTickMark val="none"/>
        <c:tickLblPos val="none"/>
        <c:spPr>
          <a:ln>
            <a:noFill/>
          </a:ln>
        </c:spPr>
        <c:crossAx val="21351488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0.24</c:v>
                </c:pt>
                <c:pt idx="1">
                  <c:v>0.4</c:v>
                </c:pt>
                <c:pt idx="2">
                  <c:v>0.48</c:v>
                </c:pt>
                <c:pt idx="3">
                  <c:v>0.49</c:v>
                </c:pt>
              </c:numCache>
            </c:numRef>
          </c:val>
        </c:ser>
        <c:dLbls>
          <c:showLegendKey val="0"/>
          <c:showVal val="0"/>
          <c:showCatName val="0"/>
          <c:showSerName val="0"/>
          <c:showPercent val="0"/>
          <c:showBubbleSize val="0"/>
        </c:dLbls>
        <c:gapWidth val="50"/>
        <c:overlap val="100"/>
        <c:axId val="217055232"/>
        <c:axId val="217057152"/>
      </c:barChart>
      <c:catAx>
        <c:axId val="217055232"/>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217057152"/>
        <c:crosses val="autoZero"/>
        <c:auto val="1"/>
        <c:lblAlgn val="ctr"/>
        <c:lblOffset val="100"/>
        <c:noMultiLvlLbl val="0"/>
      </c:catAx>
      <c:valAx>
        <c:axId val="217057152"/>
        <c:scaling>
          <c:orientation val="minMax"/>
          <c:max val="1.1000000000000001"/>
          <c:min val="0"/>
        </c:scaling>
        <c:delete val="0"/>
        <c:axPos val="b"/>
        <c:numFmt formatCode="0%" sourceLinked="1"/>
        <c:majorTickMark val="none"/>
        <c:minorTickMark val="none"/>
        <c:tickLblPos val="none"/>
        <c:spPr>
          <a:ln>
            <a:noFill/>
          </a:ln>
        </c:spPr>
        <c:crossAx val="21705523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6359547316306662"/>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3"/>
            <c:invertIfNegative val="0"/>
            <c:bubble3D val="0"/>
            <c:spPr>
              <a:solidFill>
                <a:srgbClr val="AE0823"/>
              </a:solidFill>
              <a:effectLst>
                <a:outerShdw blurRad="50800" dist="38100" dir="2700000" algn="tl" rotWithShape="0">
                  <a:prstClr val="black">
                    <a:alpha val="40000"/>
                  </a:prstClr>
                </a:outerShdw>
              </a:effectLst>
            </c:spPr>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8"/>
            <c:invertIfNegative val="0"/>
            <c:bubble3D val="0"/>
            <c:spPr>
              <a:solidFill>
                <a:srgbClr val="AE0823"/>
              </a:solidFill>
              <a:effectLst>
                <a:outerShdw blurRad="50800" dist="38100" dir="2700000" algn="tl" rotWithShape="0">
                  <a:prstClr val="black">
                    <a:alpha val="40000"/>
                  </a:prstClr>
                </a:outerShdw>
              </a:effectLst>
            </c:spPr>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dPt>
          <c:dPt>
            <c:idx val="13"/>
            <c:invertIfNegative val="0"/>
            <c:bubble3D val="0"/>
            <c:spPr>
              <a:solidFill>
                <a:srgbClr val="AE0823"/>
              </a:solidFill>
              <a:effectLst>
                <a:outerShdw blurRad="50800" dist="38100" dir="2700000" algn="tl" rotWithShape="0">
                  <a:prstClr val="black">
                    <a:alpha val="40000"/>
                  </a:prstClr>
                </a:outerShdw>
              </a:effectLst>
            </c:spPr>
          </c:dPt>
          <c:dPt>
            <c:idx val="15"/>
            <c:invertIfNegative val="0"/>
            <c:bubble3D val="0"/>
            <c:spPr>
              <a:solidFill>
                <a:srgbClr val="FFCC66"/>
              </a:solidFill>
              <a:effectLst>
                <a:outerShdw blurRad="50800" dist="38100" dir="2700000" algn="tl" rotWithShape="0">
                  <a:prstClr val="black">
                    <a:alpha val="40000"/>
                  </a:prstClr>
                </a:outerShdw>
              </a:effectLst>
            </c:spPr>
          </c:dPt>
          <c:dPt>
            <c:idx val="16"/>
            <c:invertIfNegative val="0"/>
            <c:bubble3D val="0"/>
            <c:spPr>
              <a:solidFill>
                <a:srgbClr val="7BC342"/>
              </a:solidFill>
              <a:effectLst>
                <a:outerShdw blurRad="50800" dist="38100" dir="2700000" algn="tl" rotWithShape="0">
                  <a:prstClr val="black">
                    <a:alpha val="40000"/>
                  </a:prstClr>
                </a:outerShdw>
              </a:effectLst>
            </c:spPr>
          </c:dPt>
          <c:dPt>
            <c:idx val="18"/>
            <c:invertIfNegative val="0"/>
            <c:bubble3D val="0"/>
            <c:spPr>
              <a:solidFill>
                <a:srgbClr val="AE0823"/>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strRef>
              <c:f>Sheet1!$A$2:$A$20</c:f>
              <c:strCache>
                <c:ptCount val="19"/>
                <c:pt idx="0">
                  <c:v>W1</c:v>
                </c:pt>
                <c:pt idx="1">
                  <c:v>W2</c:v>
                </c:pt>
                <c:pt idx="2">
                  <c:v>W3</c:v>
                </c:pt>
                <c:pt idx="3">
                  <c:v>W4</c:v>
                </c:pt>
                <c:pt idx="5">
                  <c:v>W1</c:v>
                </c:pt>
                <c:pt idx="6">
                  <c:v>W2</c:v>
                </c:pt>
                <c:pt idx="7">
                  <c:v>W3</c:v>
                </c:pt>
                <c:pt idx="8">
                  <c:v>W4</c:v>
                </c:pt>
                <c:pt idx="10">
                  <c:v>W1</c:v>
                </c:pt>
                <c:pt idx="11">
                  <c:v>W2</c:v>
                </c:pt>
                <c:pt idx="12">
                  <c:v>W3</c:v>
                </c:pt>
                <c:pt idx="13">
                  <c:v>W4</c:v>
                </c:pt>
                <c:pt idx="15">
                  <c:v>W1</c:v>
                </c:pt>
                <c:pt idx="16">
                  <c:v>W2</c:v>
                </c:pt>
                <c:pt idx="17">
                  <c:v>W3</c:v>
                </c:pt>
                <c:pt idx="18">
                  <c:v>W4</c:v>
                </c:pt>
              </c:strCache>
            </c:strRef>
          </c:cat>
          <c:val>
            <c:numRef>
              <c:f>Sheet1!$B$2:$B$20</c:f>
              <c:numCache>
                <c:formatCode>0%</c:formatCode>
                <c:ptCount val="19"/>
                <c:pt idx="0">
                  <c:v>0.15</c:v>
                </c:pt>
                <c:pt idx="1">
                  <c:v>0.13</c:v>
                </c:pt>
                <c:pt idx="2">
                  <c:v>0.14000000000000001</c:v>
                </c:pt>
                <c:pt idx="3">
                  <c:v>0.18</c:v>
                </c:pt>
                <c:pt idx="5">
                  <c:v>0.21</c:v>
                </c:pt>
                <c:pt idx="6">
                  <c:v>0.21</c:v>
                </c:pt>
                <c:pt idx="7">
                  <c:v>0.22</c:v>
                </c:pt>
                <c:pt idx="8">
                  <c:v>0.21</c:v>
                </c:pt>
                <c:pt idx="10">
                  <c:v>0.3</c:v>
                </c:pt>
                <c:pt idx="11">
                  <c:v>0.35</c:v>
                </c:pt>
                <c:pt idx="12">
                  <c:v>0.39</c:v>
                </c:pt>
                <c:pt idx="13">
                  <c:v>0.36</c:v>
                </c:pt>
                <c:pt idx="15">
                  <c:v>0.3</c:v>
                </c:pt>
                <c:pt idx="16">
                  <c:v>0.28000000000000003</c:v>
                </c:pt>
                <c:pt idx="17">
                  <c:v>0.23</c:v>
                </c:pt>
                <c:pt idx="18">
                  <c:v>0.22</c:v>
                </c:pt>
              </c:numCache>
            </c:numRef>
          </c:val>
        </c:ser>
        <c:dLbls>
          <c:showLegendKey val="0"/>
          <c:showVal val="0"/>
          <c:showCatName val="0"/>
          <c:showSerName val="0"/>
          <c:showPercent val="0"/>
          <c:showBubbleSize val="0"/>
        </c:dLbls>
        <c:gapWidth val="0"/>
        <c:overlap val="100"/>
        <c:axId val="216149376"/>
        <c:axId val="216151168"/>
      </c:barChart>
      <c:catAx>
        <c:axId val="216149376"/>
        <c:scaling>
          <c:orientation val="minMax"/>
        </c:scaling>
        <c:delete val="0"/>
        <c:axPos val="l"/>
        <c:majorTickMark val="none"/>
        <c:minorTickMark val="none"/>
        <c:tickLblPos val="nextTo"/>
        <c:spPr>
          <a:ln>
            <a:solidFill>
              <a:schemeClr val="accent2">
                <a:lumMod val="50000"/>
              </a:schemeClr>
            </a:solidFill>
          </a:ln>
        </c:spPr>
        <c:txPr>
          <a:bodyPr/>
          <a:lstStyle/>
          <a:p>
            <a:pPr>
              <a:defRPr sz="1200"/>
            </a:pPr>
            <a:endParaRPr lang="en-US"/>
          </a:p>
        </c:txPr>
        <c:crossAx val="216151168"/>
        <c:crosses val="autoZero"/>
        <c:auto val="1"/>
        <c:lblAlgn val="ctr"/>
        <c:lblOffset val="100"/>
        <c:noMultiLvlLbl val="0"/>
      </c:catAx>
      <c:valAx>
        <c:axId val="216151168"/>
        <c:scaling>
          <c:orientation val="minMax"/>
          <c:max val="1.1000000000000001"/>
          <c:min val="0"/>
        </c:scaling>
        <c:delete val="0"/>
        <c:axPos val="b"/>
        <c:numFmt formatCode="0%" sourceLinked="1"/>
        <c:majorTickMark val="none"/>
        <c:minorTickMark val="none"/>
        <c:tickLblPos val="none"/>
        <c:spPr>
          <a:ln>
            <a:noFill/>
          </a:ln>
        </c:spPr>
        <c:crossAx val="21614937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0.83</c:v>
                </c:pt>
                <c:pt idx="2">
                  <c:v>0.8</c:v>
                </c:pt>
                <c:pt idx="3">
                  <c:v>0.79</c:v>
                </c:pt>
              </c:numCache>
            </c:numRef>
          </c:val>
        </c:ser>
        <c:dLbls>
          <c:showLegendKey val="0"/>
          <c:showVal val="0"/>
          <c:showCatName val="0"/>
          <c:showSerName val="0"/>
          <c:showPercent val="0"/>
          <c:showBubbleSize val="0"/>
        </c:dLbls>
        <c:gapWidth val="50"/>
        <c:axId val="217846144"/>
        <c:axId val="217848064"/>
      </c:barChart>
      <c:catAx>
        <c:axId val="21784614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17848064"/>
        <c:crosses val="autoZero"/>
        <c:auto val="1"/>
        <c:lblAlgn val="ctr"/>
        <c:lblOffset val="100"/>
        <c:noMultiLvlLbl val="0"/>
      </c:catAx>
      <c:valAx>
        <c:axId val="217848064"/>
        <c:scaling>
          <c:orientation val="minMax"/>
          <c:max val="1.1000000000000001"/>
          <c:min val="0"/>
        </c:scaling>
        <c:delete val="0"/>
        <c:axPos val="b"/>
        <c:numFmt formatCode="0%" sourceLinked="1"/>
        <c:majorTickMark val="none"/>
        <c:minorTickMark val="none"/>
        <c:tickLblPos val="none"/>
        <c:spPr>
          <a:ln>
            <a:noFill/>
          </a:ln>
        </c:spPr>
        <c:crossAx val="21784614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0.78</c:v>
                </c:pt>
                <c:pt idx="1">
                  <c:v>0.81</c:v>
                </c:pt>
                <c:pt idx="2">
                  <c:v>0.79</c:v>
                </c:pt>
                <c:pt idx="3">
                  <c:v>0.87</c:v>
                </c:pt>
              </c:numCache>
            </c:numRef>
          </c:val>
        </c:ser>
        <c:dLbls>
          <c:showLegendKey val="0"/>
          <c:showVal val="0"/>
          <c:showCatName val="0"/>
          <c:showSerName val="0"/>
          <c:showPercent val="0"/>
          <c:showBubbleSize val="0"/>
        </c:dLbls>
        <c:gapWidth val="50"/>
        <c:axId val="275522688"/>
        <c:axId val="275524608"/>
      </c:barChart>
      <c:catAx>
        <c:axId val="2755226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5524608"/>
        <c:crosses val="autoZero"/>
        <c:auto val="1"/>
        <c:lblAlgn val="ctr"/>
        <c:lblOffset val="100"/>
        <c:noMultiLvlLbl val="0"/>
      </c:catAx>
      <c:valAx>
        <c:axId val="275524608"/>
        <c:scaling>
          <c:orientation val="minMax"/>
          <c:max val="1.1000000000000001"/>
          <c:min val="0"/>
        </c:scaling>
        <c:delete val="0"/>
        <c:axPos val="b"/>
        <c:numFmt formatCode="0%" sourceLinked="1"/>
        <c:majorTickMark val="none"/>
        <c:minorTickMark val="none"/>
        <c:tickLblPos val="none"/>
        <c:spPr>
          <a:ln>
            <a:noFill/>
          </a:ln>
        </c:spPr>
        <c:crossAx val="27552268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0.77</c:v>
                </c:pt>
                <c:pt idx="2">
                  <c:v>0.78</c:v>
                </c:pt>
                <c:pt idx="3">
                  <c:v>0.8</c:v>
                </c:pt>
              </c:numCache>
            </c:numRef>
          </c:val>
        </c:ser>
        <c:dLbls>
          <c:showLegendKey val="0"/>
          <c:showVal val="0"/>
          <c:showCatName val="0"/>
          <c:showSerName val="0"/>
          <c:showPercent val="0"/>
          <c:showBubbleSize val="0"/>
        </c:dLbls>
        <c:gapWidth val="50"/>
        <c:axId val="216974080"/>
        <c:axId val="216975616"/>
      </c:barChart>
      <c:catAx>
        <c:axId val="21697408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16975616"/>
        <c:crosses val="autoZero"/>
        <c:auto val="1"/>
        <c:lblAlgn val="ctr"/>
        <c:lblOffset val="100"/>
        <c:noMultiLvlLbl val="0"/>
      </c:catAx>
      <c:valAx>
        <c:axId val="216975616"/>
        <c:scaling>
          <c:orientation val="minMax"/>
          <c:max val="1.1000000000000001"/>
          <c:min val="0"/>
        </c:scaling>
        <c:delete val="0"/>
        <c:axPos val="b"/>
        <c:numFmt formatCode="0%" sourceLinked="1"/>
        <c:majorTickMark val="none"/>
        <c:minorTickMark val="none"/>
        <c:tickLblPos val="none"/>
        <c:spPr>
          <a:ln>
            <a:noFill/>
          </a:ln>
        </c:spPr>
        <c:crossAx val="21697408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731"/>
          <c:y val="6.7260441129069398E-2"/>
          <c:w val="0.45020418403581913"/>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0.09</c:v>
                </c:pt>
                <c:pt idx="1">
                  <c:v>0.11</c:v>
                </c:pt>
                <c:pt idx="2">
                  <c:v>0.12</c:v>
                </c:pt>
                <c:pt idx="3">
                  <c:v>0.14000000000000001</c:v>
                </c:pt>
                <c:pt idx="4">
                  <c:v>0.19</c:v>
                </c:pt>
                <c:pt idx="5">
                  <c:v>0.21</c:v>
                </c:pt>
              </c:numCache>
            </c:numRef>
          </c:val>
        </c:ser>
        <c:dLbls>
          <c:showLegendKey val="0"/>
          <c:showVal val="0"/>
          <c:showCatName val="0"/>
          <c:showSerName val="0"/>
          <c:showPercent val="0"/>
          <c:showBubbleSize val="0"/>
        </c:dLbls>
        <c:gapWidth val="50"/>
        <c:axId val="275516416"/>
        <c:axId val="275620608"/>
      </c:barChart>
      <c:catAx>
        <c:axId val="27551641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5620608"/>
        <c:crosses val="autoZero"/>
        <c:auto val="1"/>
        <c:lblAlgn val="ctr"/>
        <c:lblOffset val="100"/>
        <c:noMultiLvlLbl val="0"/>
      </c:catAx>
      <c:valAx>
        <c:axId val="275620608"/>
        <c:scaling>
          <c:orientation val="minMax"/>
          <c:max val="1.1000000000000001"/>
          <c:min val="0"/>
        </c:scaling>
        <c:delete val="0"/>
        <c:axPos val="b"/>
        <c:numFmt formatCode="0%" sourceLinked="1"/>
        <c:majorTickMark val="none"/>
        <c:minorTickMark val="none"/>
        <c:tickLblPos val="none"/>
        <c:spPr>
          <a:ln>
            <a:noFill/>
          </a:ln>
        </c:spPr>
        <c:crossAx val="27551641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4525333230405026"/>
          <c:y val="6.7260385555253863E-2"/>
          <c:w val="0.39138065462405436"/>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0.19</c:v>
                </c:pt>
                <c:pt idx="1">
                  <c:v>0.43</c:v>
                </c:pt>
                <c:pt idx="2">
                  <c:v>0.48</c:v>
                </c:pt>
                <c:pt idx="3">
                  <c:v>0.64</c:v>
                </c:pt>
                <c:pt idx="4">
                  <c:v>0.74</c:v>
                </c:pt>
                <c:pt idx="5">
                  <c:v>0.87</c:v>
                </c:pt>
              </c:numCache>
            </c:numRef>
          </c:val>
        </c:ser>
        <c:dLbls>
          <c:showLegendKey val="0"/>
          <c:showVal val="0"/>
          <c:showCatName val="0"/>
          <c:showSerName val="0"/>
          <c:showPercent val="0"/>
          <c:showBubbleSize val="0"/>
        </c:dLbls>
        <c:gapWidth val="50"/>
        <c:axId val="131853696"/>
        <c:axId val="275641472"/>
      </c:barChart>
      <c:catAx>
        <c:axId val="13185369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5641472"/>
        <c:crosses val="autoZero"/>
        <c:auto val="1"/>
        <c:lblAlgn val="ctr"/>
        <c:lblOffset val="100"/>
        <c:noMultiLvlLbl val="0"/>
      </c:catAx>
      <c:valAx>
        <c:axId val="275641472"/>
        <c:scaling>
          <c:orientation val="minMax"/>
          <c:max val="1.1000000000000001"/>
          <c:min val="0"/>
        </c:scaling>
        <c:delete val="0"/>
        <c:axPos val="b"/>
        <c:numFmt formatCode="0%" sourceLinked="1"/>
        <c:majorTickMark val="none"/>
        <c:minorTickMark val="none"/>
        <c:tickLblPos val="none"/>
        <c:spPr>
          <a:ln>
            <a:noFill/>
          </a:ln>
        </c:spPr>
        <c:crossAx val="13185369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0.11</c:v>
                </c:pt>
                <c:pt idx="2">
                  <c:v>0.14000000000000001</c:v>
                </c:pt>
                <c:pt idx="3">
                  <c:v>0.49</c:v>
                </c:pt>
                <c:pt idx="4">
                  <c:v>0.19</c:v>
                </c:pt>
                <c:pt idx="6">
                  <c:v>0.34</c:v>
                </c:pt>
                <c:pt idx="7">
                  <c:v>0.36</c:v>
                </c:pt>
                <c:pt idx="8">
                  <c:v>0.3</c:v>
                </c:pt>
                <c:pt idx="10">
                  <c:v>0.53</c:v>
                </c:pt>
                <c:pt idx="11">
                  <c:v>0.47</c:v>
                </c:pt>
              </c:numCache>
            </c:numRef>
          </c:val>
        </c:ser>
        <c:dLbls>
          <c:showLegendKey val="0"/>
          <c:showVal val="0"/>
          <c:showCatName val="0"/>
          <c:showSerName val="0"/>
          <c:showPercent val="0"/>
          <c:showBubbleSize val="0"/>
        </c:dLbls>
        <c:gapWidth val="25"/>
        <c:overlap val="100"/>
        <c:axId val="275952384"/>
        <c:axId val="275953920"/>
      </c:barChart>
      <c:catAx>
        <c:axId val="275952384"/>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75953920"/>
        <c:crosses val="autoZero"/>
        <c:auto val="1"/>
        <c:lblAlgn val="ctr"/>
        <c:lblOffset val="100"/>
        <c:noMultiLvlLbl val="0"/>
      </c:catAx>
      <c:valAx>
        <c:axId val="275953920"/>
        <c:scaling>
          <c:orientation val="minMax"/>
          <c:max val="1.1000000000000001"/>
          <c:min val="0"/>
        </c:scaling>
        <c:delete val="0"/>
        <c:axPos val="b"/>
        <c:numFmt formatCode="0%" sourceLinked="1"/>
        <c:majorTickMark val="none"/>
        <c:minorTickMark val="none"/>
        <c:tickLblPos val="none"/>
        <c:spPr>
          <a:ln>
            <a:noFill/>
          </a:ln>
        </c:spPr>
        <c:crossAx val="27595238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0.3</c:v>
                </c:pt>
                <c:pt idx="2">
                  <c:v>0.61</c:v>
                </c:pt>
                <c:pt idx="4">
                  <c:v>0.11</c:v>
                </c:pt>
                <c:pt idx="5">
                  <c:v>0.19</c:v>
                </c:pt>
                <c:pt idx="6">
                  <c:v>0.22</c:v>
                </c:pt>
                <c:pt idx="7">
                  <c:v>0.45</c:v>
                </c:pt>
              </c:numCache>
            </c:numRef>
          </c:val>
        </c:ser>
        <c:dLbls>
          <c:showLegendKey val="0"/>
          <c:showVal val="0"/>
          <c:showCatName val="0"/>
          <c:showSerName val="0"/>
          <c:showPercent val="0"/>
          <c:showBubbleSize val="0"/>
        </c:dLbls>
        <c:gapWidth val="25"/>
        <c:overlap val="100"/>
        <c:axId val="131301760"/>
        <c:axId val="131303296"/>
      </c:barChart>
      <c:catAx>
        <c:axId val="131301760"/>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131303296"/>
        <c:crosses val="autoZero"/>
        <c:auto val="1"/>
        <c:lblAlgn val="ctr"/>
        <c:lblOffset val="100"/>
        <c:noMultiLvlLbl val="0"/>
      </c:catAx>
      <c:valAx>
        <c:axId val="131303296"/>
        <c:scaling>
          <c:orientation val="minMax"/>
          <c:max val="1.1000000000000001"/>
          <c:min val="0"/>
        </c:scaling>
        <c:delete val="0"/>
        <c:axPos val="b"/>
        <c:numFmt formatCode="0%" sourceLinked="1"/>
        <c:majorTickMark val="none"/>
        <c:minorTickMark val="none"/>
        <c:tickLblPos val="none"/>
        <c:spPr>
          <a:ln>
            <a:noFill/>
          </a:ln>
        </c:spPr>
        <c:crossAx val="13130176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0.24</c:v>
                </c:pt>
                <c:pt idx="1">
                  <c:v>0.4</c:v>
                </c:pt>
                <c:pt idx="2">
                  <c:v>0.48</c:v>
                </c:pt>
                <c:pt idx="3">
                  <c:v>0.48</c:v>
                </c:pt>
              </c:numCache>
            </c:numRef>
          </c:val>
        </c:ser>
        <c:dLbls>
          <c:showLegendKey val="0"/>
          <c:showVal val="0"/>
          <c:showCatName val="0"/>
          <c:showSerName val="0"/>
          <c:showPercent val="0"/>
          <c:showBubbleSize val="0"/>
        </c:dLbls>
        <c:gapWidth val="75"/>
        <c:overlap val="100"/>
        <c:axId val="131357312"/>
        <c:axId val="131367296"/>
      </c:barChart>
      <c:catAx>
        <c:axId val="131357312"/>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131367296"/>
        <c:crosses val="autoZero"/>
        <c:auto val="1"/>
        <c:lblAlgn val="ctr"/>
        <c:lblOffset val="100"/>
        <c:noMultiLvlLbl val="0"/>
      </c:catAx>
      <c:valAx>
        <c:axId val="131367296"/>
        <c:scaling>
          <c:orientation val="minMax"/>
          <c:max val="1.1000000000000001"/>
          <c:min val="0"/>
        </c:scaling>
        <c:delete val="0"/>
        <c:axPos val="b"/>
        <c:numFmt formatCode="0%" sourceLinked="1"/>
        <c:majorTickMark val="none"/>
        <c:minorTickMark val="none"/>
        <c:tickLblPos val="none"/>
        <c:spPr>
          <a:ln>
            <a:noFill/>
          </a:ln>
        </c:spPr>
        <c:crossAx val="13135731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6359547316306662"/>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2"/>
            <c:invertIfNegative val="0"/>
            <c:bubble3D val="0"/>
            <c:spPr>
              <a:solidFill>
                <a:srgbClr val="AE0823"/>
              </a:solidFill>
              <a:effectLst>
                <a:outerShdw blurRad="50800" dist="38100" dir="2700000" algn="tl" rotWithShape="0">
                  <a:prstClr val="black">
                    <a:alpha val="40000"/>
                  </a:prstClr>
                </a:outerShdw>
              </a:effectLst>
            </c:spPr>
          </c:dPt>
          <c:dPt>
            <c:idx val="3"/>
            <c:invertIfNegative val="0"/>
            <c:bubble3D val="0"/>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7"/>
            <c:invertIfNegative val="0"/>
            <c:bubble3D val="0"/>
            <c:spPr>
              <a:solidFill>
                <a:srgbClr val="AE0823"/>
              </a:solidFill>
              <a:effectLst>
                <a:outerShdw blurRad="50800" dist="38100" dir="2700000" algn="tl" rotWithShape="0">
                  <a:prstClr val="black">
                    <a:alpha val="40000"/>
                  </a:prstClr>
                </a:outerShdw>
              </a:effectLst>
            </c:spPr>
          </c:dPt>
          <c:dPt>
            <c:idx val="8"/>
            <c:invertIfNegative val="0"/>
            <c:bubble3D val="0"/>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spPr>
              <a:solidFill>
                <a:srgbClr val="AE0823"/>
              </a:solidFill>
              <a:effectLst>
                <a:outerShdw blurRad="50800" dist="38100" dir="2700000" algn="tl" rotWithShape="0">
                  <a:prstClr val="black">
                    <a:alpha val="40000"/>
                  </a:prstClr>
                </a:outerShdw>
              </a:effectLst>
            </c:spPr>
          </c:dPt>
          <c:dPt>
            <c:idx val="13"/>
            <c:invertIfNegative val="0"/>
            <c:bubble3D val="0"/>
          </c:dPt>
          <c:dPt>
            <c:idx val="15"/>
            <c:invertIfNegative val="0"/>
            <c:bubble3D val="0"/>
            <c:spPr>
              <a:solidFill>
                <a:srgbClr val="FFCC66"/>
              </a:solidFill>
              <a:effectLst>
                <a:outerShdw blurRad="50800" dist="38100" dir="2700000" algn="tl" rotWithShape="0">
                  <a:prstClr val="black">
                    <a:alpha val="40000"/>
                  </a:prstClr>
                </a:outerShdw>
              </a:effectLst>
            </c:spPr>
          </c:dPt>
          <c:dPt>
            <c:idx val="16"/>
            <c:invertIfNegative val="0"/>
            <c:bubble3D val="0"/>
            <c:spPr>
              <a:solidFill>
                <a:srgbClr val="7BC342"/>
              </a:solidFill>
              <a:effectLst>
                <a:outerShdw blurRad="50800" dist="38100" dir="2700000" algn="tl" rotWithShape="0">
                  <a:prstClr val="black">
                    <a:alpha val="40000"/>
                  </a:prstClr>
                </a:outerShdw>
              </a:effectLst>
            </c:spPr>
          </c:dPt>
          <c:dPt>
            <c:idx val="17"/>
            <c:invertIfNegative val="0"/>
            <c:bubble3D val="0"/>
            <c:spPr>
              <a:solidFill>
                <a:srgbClr val="AE0823"/>
              </a:solidFill>
              <a:effectLst>
                <a:outerShdw blurRad="50800" dist="38100" dir="2700000" algn="tl" rotWithShape="0">
                  <a:prstClr val="black">
                    <a:alpha val="40000"/>
                  </a:prstClr>
                </a:outerShdw>
              </a:effectLst>
            </c:spPr>
          </c:dPt>
          <c:dPt>
            <c:idx val="18"/>
            <c:invertIfNegative val="0"/>
            <c:bubble3D val="0"/>
          </c:dPt>
          <c:dLbls>
            <c:showLegendKey val="0"/>
            <c:showVal val="1"/>
            <c:showCatName val="0"/>
            <c:showSerName val="0"/>
            <c:showPercent val="0"/>
            <c:showBubbleSize val="0"/>
            <c:showLeaderLines val="0"/>
          </c:dLbls>
          <c:cat>
            <c:strRef>
              <c:f>Sheet1!$A$2:$A$20</c:f>
              <c:strCache>
                <c:ptCount val="19"/>
                <c:pt idx="0">
                  <c:v>W1</c:v>
                </c:pt>
                <c:pt idx="1">
                  <c:v>W2</c:v>
                </c:pt>
                <c:pt idx="2">
                  <c:v>W3</c:v>
                </c:pt>
                <c:pt idx="3">
                  <c:v>W4</c:v>
                </c:pt>
                <c:pt idx="5">
                  <c:v>W1</c:v>
                </c:pt>
                <c:pt idx="6">
                  <c:v>W2</c:v>
                </c:pt>
                <c:pt idx="7">
                  <c:v>W3</c:v>
                </c:pt>
                <c:pt idx="8">
                  <c:v>W4</c:v>
                </c:pt>
                <c:pt idx="10">
                  <c:v>W1</c:v>
                </c:pt>
                <c:pt idx="11">
                  <c:v>W2</c:v>
                </c:pt>
                <c:pt idx="12">
                  <c:v>W3</c:v>
                </c:pt>
                <c:pt idx="13">
                  <c:v>W4</c:v>
                </c:pt>
                <c:pt idx="15">
                  <c:v>W1</c:v>
                </c:pt>
                <c:pt idx="16">
                  <c:v>W2</c:v>
                </c:pt>
                <c:pt idx="17">
                  <c:v>W3</c:v>
                </c:pt>
                <c:pt idx="18">
                  <c:v>W4</c:v>
                </c:pt>
              </c:strCache>
            </c:strRef>
          </c:cat>
          <c:val>
            <c:numRef>
              <c:f>Sheet1!$B$2:$B$20</c:f>
              <c:numCache>
                <c:formatCode>0%</c:formatCode>
                <c:ptCount val="19"/>
                <c:pt idx="0">
                  <c:v>0.76</c:v>
                </c:pt>
                <c:pt idx="1">
                  <c:v>0.77</c:v>
                </c:pt>
                <c:pt idx="2">
                  <c:v>0.81</c:v>
                </c:pt>
                <c:pt idx="3">
                  <c:v>0.79</c:v>
                </c:pt>
                <c:pt idx="5">
                  <c:v>0.77</c:v>
                </c:pt>
                <c:pt idx="6">
                  <c:v>0.78</c:v>
                </c:pt>
                <c:pt idx="7">
                  <c:v>0.83</c:v>
                </c:pt>
                <c:pt idx="8">
                  <c:v>0.83</c:v>
                </c:pt>
                <c:pt idx="10">
                  <c:v>0.76</c:v>
                </c:pt>
                <c:pt idx="11">
                  <c:v>0.73</c:v>
                </c:pt>
                <c:pt idx="12">
                  <c:v>0.84</c:v>
                </c:pt>
                <c:pt idx="13">
                  <c:v>0.81</c:v>
                </c:pt>
                <c:pt idx="15">
                  <c:v>0.83</c:v>
                </c:pt>
                <c:pt idx="16">
                  <c:v>0.85</c:v>
                </c:pt>
                <c:pt idx="17">
                  <c:v>0.87</c:v>
                </c:pt>
                <c:pt idx="18">
                  <c:v>0.86</c:v>
                </c:pt>
              </c:numCache>
            </c:numRef>
          </c:val>
        </c:ser>
        <c:dLbls>
          <c:showLegendKey val="0"/>
          <c:showVal val="0"/>
          <c:showCatName val="0"/>
          <c:showSerName val="0"/>
          <c:showPercent val="0"/>
          <c:showBubbleSize val="0"/>
        </c:dLbls>
        <c:gapWidth val="0"/>
        <c:overlap val="100"/>
        <c:axId val="213239680"/>
        <c:axId val="213241216"/>
      </c:barChart>
      <c:catAx>
        <c:axId val="213239680"/>
        <c:scaling>
          <c:orientation val="minMax"/>
        </c:scaling>
        <c:delete val="0"/>
        <c:axPos val="l"/>
        <c:majorTickMark val="none"/>
        <c:minorTickMark val="none"/>
        <c:tickLblPos val="nextTo"/>
        <c:spPr>
          <a:ln>
            <a:solidFill>
              <a:schemeClr val="accent2">
                <a:lumMod val="50000"/>
              </a:schemeClr>
            </a:solidFill>
          </a:ln>
        </c:spPr>
        <c:txPr>
          <a:bodyPr/>
          <a:lstStyle/>
          <a:p>
            <a:pPr>
              <a:defRPr sz="1200"/>
            </a:pPr>
            <a:endParaRPr lang="en-US"/>
          </a:p>
        </c:txPr>
        <c:crossAx val="213241216"/>
        <c:crosses val="autoZero"/>
        <c:auto val="1"/>
        <c:lblAlgn val="ctr"/>
        <c:lblOffset val="100"/>
        <c:noMultiLvlLbl val="0"/>
      </c:catAx>
      <c:valAx>
        <c:axId val="213241216"/>
        <c:scaling>
          <c:orientation val="minMax"/>
          <c:max val="1.1000000000000001"/>
          <c:min val="0"/>
        </c:scaling>
        <c:delete val="0"/>
        <c:axPos val="b"/>
        <c:numFmt formatCode="0%" sourceLinked="1"/>
        <c:majorTickMark val="none"/>
        <c:minorTickMark val="none"/>
        <c:tickLblPos val="none"/>
        <c:spPr>
          <a:ln>
            <a:noFill/>
          </a:ln>
        </c:spPr>
        <c:crossAx val="21323968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0.86</c:v>
                </c:pt>
                <c:pt idx="2">
                  <c:v>0.83</c:v>
                </c:pt>
                <c:pt idx="3">
                  <c:v>0.81</c:v>
                </c:pt>
              </c:numCache>
            </c:numRef>
          </c:val>
        </c:ser>
        <c:dLbls>
          <c:showLegendKey val="0"/>
          <c:showVal val="0"/>
          <c:showCatName val="0"/>
          <c:showSerName val="0"/>
          <c:showPercent val="0"/>
          <c:showBubbleSize val="0"/>
        </c:dLbls>
        <c:gapWidth val="50"/>
        <c:axId val="131564288"/>
        <c:axId val="131565824"/>
      </c:barChart>
      <c:catAx>
        <c:axId val="1315642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131565824"/>
        <c:crosses val="autoZero"/>
        <c:auto val="1"/>
        <c:lblAlgn val="ctr"/>
        <c:lblOffset val="100"/>
        <c:noMultiLvlLbl val="0"/>
      </c:catAx>
      <c:valAx>
        <c:axId val="131565824"/>
        <c:scaling>
          <c:orientation val="minMax"/>
          <c:max val="1.1000000000000001"/>
          <c:min val="0"/>
        </c:scaling>
        <c:delete val="0"/>
        <c:axPos val="b"/>
        <c:numFmt formatCode="0%" sourceLinked="1"/>
        <c:majorTickMark val="none"/>
        <c:minorTickMark val="none"/>
        <c:tickLblPos val="none"/>
        <c:spPr>
          <a:ln>
            <a:noFill/>
          </a:ln>
        </c:spPr>
        <c:crossAx val="13156428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0.77</c:v>
                </c:pt>
                <c:pt idx="1">
                  <c:v>0.82</c:v>
                </c:pt>
                <c:pt idx="2">
                  <c:v>0.82</c:v>
                </c:pt>
                <c:pt idx="3">
                  <c:v>0.84</c:v>
                </c:pt>
              </c:numCache>
            </c:numRef>
          </c:val>
        </c:ser>
        <c:dLbls>
          <c:showLegendKey val="0"/>
          <c:showVal val="0"/>
          <c:showCatName val="0"/>
          <c:showSerName val="0"/>
          <c:showPercent val="0"/>
          <c:showBubbleSize val="0"/>
        </c:dLbls>
        <c:gapWidth val="50"/>
        <c:axId val="131759488"/>
        <c:axId val="131765376"/>
      </c:barChart>
      <c:catAx>
        <c:axId val="1317594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131765376"/>
        <c:crosses val="autoZero"/>
        <c:auto val="1"/>
        <c:lblAlgn val="ctr"/>
        <c:lblOffset val="100"/>
        <c:noMultiLvlLbl val="0"/>
      </c:catAx>
      <c:valAx>
        <c:axId val="131765376"/>
        <c:scaling>
          <c:orientation val="minMax"/>
          <c:max val="1.1000000000000001"/>
          <c:min val="0"/>
        </c:scaling>
        <c:delete val="0"/>
        <c:axPos val="b"/>
        <c:numFmt formatCode="0%" sourceLinked="1"/>
        <c:majorTickMark val="none"/>
        <c:minorTickMark val="none"/>
        <c:tickLblPos val="none"/>
        <c:spPr>
          <a:ln>
            <a:noFill/>
          </a:ln>
        </c:spPr>
        <c:crossAx val="13175948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0.78</c:v>
                </c:pt>
                <c:pt idx="2">
                  <c:v>0.73</c:v>
                </c:pt>
                <c:pt idx="3">
                  <c:v>0.81</c:v>
                </c:pt>
              </c:numCache>
            </c:numRef>
          </c:val>
        </c:ser>
        <c:dLbls>
          <c:showLegendKey val="0"/>
          <c:showVal val="0"/>
          <c:showCatName val="0"/>
          <c:showSerName val="0"/>
          <c:showPercent val="0"/>
          <c:showBubbleSize val="0"/>
        </c:dLbls>
        <c:gapWidth val="50"/>
        <c:axId val="276613760"/>
        <c:axId val="276619648"/>
      </c:barChart>
      <c:catAx>
        <c:axId val="27661376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6619648"/>
        <c:crosses val="autoZero"/>
        <c:auto val="1"/>
        <c:lblAlgn val="ctr"/>
        <c:lblOffset val="100"/>
        <c:noMultiLvlLbl val="0"/>
      </c:catAx>
      <c:valAx>
        <c:axId val="276619648"/>
        <c:scaling>
          <c:orientation val="minMax"/>
          <c:max val="1.1000000000000001"/>
          <c:min val="0"/>
        </c:scaling>
        <c:delete val="0"/>
        <c:axPos val="b"/>
        <c:numFmt formatCode="0%" sourceLinked="1"/>
        <c:majorTickMark val="none"/>
        <c:minorTickMark val="none"/>
        <c:tickLblPos val="none"/>
        <c:spPr>
          <a:ln>
            <a:noFill/>
          </a:ln>
        </c:spPr>
        <c:crossAx val="27661376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731"/>
          <c:y val="6.7260441129069398E-2"/>
          <c:w val="0.45020418403581913"/>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0.12</c:v>
                </c:pt>
                <c:pt idx="1">
                  <c:v>0.11</c:v>
                </c:pt>
                <c:pt idx="2">
                  <c:v>0.13</c:v>
                </c:pt>
                <c:pt idx="3">
                  <c:v>0.17</c:v>
                </c:pt>
                <c:pt idx="4">
                  <c:v>0.18</c:v>
                </c:pt>
                <c:pt idx="5">
                  <c:v>0.21</c:v>
                </c:pt>
              </c:numCache>
            </c:numRef>
          </c:val>
        </c:ser>
        <c:dLbls>
          <c:showLegendKey val="0"/>
          <c:showVal val="0"/>
          <c:showCatName val="0"/>
          <c:showSerName val="0"/>
          <c:showPercent val="0"/>
          <c:showBubbleSize val="0"/>
        </c:dLbls>
        <c:gapWidth val="50"/>
        <c:axId val="276440192"/>
        <c:axId val="276441728"/>
      </c:barChart>
      <c:catAx>
        <c:axId val="27644019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6441728"/>
        <c:crosses val="autoZero"/>
        <c:auto val="1"/>
        <c:lblAlgn val="ctr"/>
        <c:lblOffset val="100"/>
        <c:noMultiLvlLbl val="0"/>
      </c:catAx>
      <c:valAx>
        <c:axId val="276441728"/>
        <c:scaling>
          <c:orientation val="minMax"/>
          <c:max val="1.1000000000000001"/>
          <c:min val="0"/>
        </c:scaling>
        <c:delete val="0"/>
        <c:axPos val="b"/>
        <c:numFmt formatCode="0%" sourceLinked="1"/>
        <c:majorTickMark val="none"/>
        <c:minorTickMark val="none"/>
        <c:tickLblPos val="none"/>
        <c:spPr>
          <a:ln>
            <a:noFill/>
          </a:ln>
        </c:spPr>
        <c:crossAx val="27644019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4525333230405026"/>
          <c:y val="6.7260385555253863E-2"/>
          <c:w val="0.39138065462405436"/>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0.11</c:v>
                </c:pt>
                <c:pt idx="1">
                  <c:v>0.42</c:v>
                </c:pt>
                <c:pt idx="2">
                  <c:v>0.49</c:v>
                </c:pt>
                <c:pt idx="3">
                  <c:v>0.56000000000000005</c:v>
                </c:pt>
                <c:pt idx="4">
                  <c:v>0.68</c:v>
                </c:pt>
                <c:pt idx="5">
                  <c:v>0.85</c:v>
                </c:pt>
              </c:numCache>
            </c:numRef>
          </c:val>
        </c:ser>
        <c:dLbls>
          <c:showLegendKey val="0"/>
          <c:showVal val="0"/>
          <c:showCatName val="0"/>
          <c:showSerName val="0"/>
          <c:showPercent val="0"/>
          <c:showBubbleSize val="0"/>
        </c:dLbls>
        <c:gapWidth val="50"/>
        <c:axId val="276498304"/>
        <c:axId val="276499840"/>
      </c:barChart>
      <c:catAx>
        <c:axId val="27649830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6499840"/>
        <c:crosses val="autoZero"/>
        <c:auto val="1"/>
        <c:lblAlgn val="ctr"/>
        <c:lblOffset val="100"/>
        <c:noMultiLvlLbl val="0"/>
      </c:catAx>
      <c:valAx>
        <c:axId val="276499840"/>
        <c:scaling>
          <c:orientation val="minMax"/>
          <c:max val="1.1000000000000001"/>
          <c:min val="0"/>
        </c:scaling>
        <c:delete val="0"/>
        <c:axPos val="b"/>
        <c:numFmt formatCode="0%" sourceLinked="1"/>
        <c:majorTickMark val="none"/>
        <c:minorTickMark val="none"/>
        <c:tickLblPos val="none"/>
        <c:spPr>
          <a:ln>
            <a:noFill/>
          </a:ln>
        </c:spPr>
        <c:crossAx val="27649830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0.06</c:v>
                </c:pt>
                <c:pt idx="1">
                  <c:v>0.05</c:v>
                </c:pt>
                <c:pt idx="2">
                  <c:v>0.1</c:v>
                </c:pt>
                <c:pt idx="3">
                  <c:v>0.45</c:v>
                </c:pt>
                <c:pt idx="4">
                  <c:v>0.34</c:v>
                </c:pt>
                <c:pt idx="6">
                  <c:v>0.25</c:v>
                </c:pt>
                <c:pt idx="7">
                  <c:v>0.34</c:v>
                </c:pt>
                <c:pt idx="8">
                  <c:v>0.41</c:v>
                </c:pt>
                <c:pt idx="10">
                  <c:v>0.54</c:v>
                </c:pt>
                <c:pt idx="11">
                  <c:v>0.46</c:v>
                </c:pt>
              </c:numCache>
            </c:numRef>
          </c:val>
        </c:ser>
        <c:dLbls>
          <c:showLegendKey val="0"/>
          <c:showVal val="0"/>
          <c:showCatName val="0"/>
          <c:showSerName val="0"/>
          <c:showPercent val="0"/>
          <c:showBubbleSize val="0"/>
        </c:dLbls>
        <c:gapWidth val="25"/>
        <c:overlap val="100"/>
        <c:axId val="276048896"/>
        <c:axId val="276058880"/>
      </c:barChart>
      <c:catAx>
        <c:axId val="276048896"/>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76058880"/>
        <c:crosses val="autoZero"/>
        <c:auto val="1"/>
        <c:lblAlgn val="ctr"/>
        <c:lblOffset val="100"/>
        <c:noMultiLvlLbl val="0"/>
      </c:catAx>
      <c:valAx>
        <c:axId val="276058880"/>
        <c:scaling>
          <c:orientation val="minMax"/>
          <c:max val="1.1000000000000001"/>
          <c:min val="0"/>
        </c:scaling>
        <c:delete val="0"/>
        <c:axPos val="b"/>
        <c:numFmt formatCode="0%" sourceLinked="1"/>
        <c:majorTickMark val="none"/>
        <c:minorTickMark val="none"/>
        <c:tickLblPos val="none"/>
        <c:spPr>
          <a:ln>
            <a:noFill/>
          </a:ln>
        </c:spPr>
        <c:crossAx val="27604889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0.26</c:v>
                </c:pt>
                <c:pt idx="2">
                  <c:v>0.64</c:v>
                </c:pt>
                <c:pt idx="4">
                  <c:v>0.09</c:v>
                </c:pt>
                <c:pt idx="5">
                  <c:v>0.16</c:v>
                </c:pt>
                <c:pt idx="6">
                  <c:v>0.24</c:v>
                </c:pt>
                <c:pt idx="7">
                  <c:v>0.44</c:v>
                </c:pt>
              </c:numCache>
            </c:numRef>
          </c:val>
        </c:ser>
        <c:dLbls>
          <c:showLegendKey val="0"/>
          <c:showVal val="0"/>
          <c:showCatName val="0"/>
          <c:showSerName val="0"/>
          <c:showPercent val="0"/>
          <c:showBubbleSize val="0"/>
        </c:dLbls>
        <c:gapWidth val="25"/>
        <c:overlap val="100"/>
        <c:axId val="276171392"/>
        <c:axId val="276181376"/>
      </c:barChart>
      <c:catAx>
        <c:axId val="276171392"/>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76181376"/>
        <c:crosses val="autoZero"/>
        <c:auto val="1"/>
        <c:lblAlgn val="ctr"/>
        <c:lblOffset val="100"/>
        <c:noMultiLvlLbl val="0"/>
      </c:catAx>
      <c:valAx>
        <c:axId val="276181376"/>
        <c:scaling>
          <c:orientation val="minMax"/>
          <c:max val="1.1000000000000001"/>
          <c:min val="0"/>
        </c:scaling>
        <c:delete val="0"/>
        <c:axPos val="b"/>
        <c:numFmt formatCode="0%" sourceLinked="1"/>
        <c:majorTickMark val="none"/>
        <c:minorTickMark val="none"/>
        <c:tickLblPos val="none"/>
        <c:spPr>
          <a:ln>
            <a:noFill/>
          </a:ln>
        </c:spPr>
        <c:crossAx val="27617139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0.27</c:v>
                </c:pt>
                <c:pt idx="1">
                  <c:v>0.45</c:v>
                </c:pt>
                <c:pt idx="2">
                  <c:v>0.53</c:v>
                </c:pt>
                <c:pt idx="3">
                  <c:v>0.56000000000000005</c:v>
                </c:pt>
              </c:numCache>
            </c:numRef>
          </c:val>
        </c:ser>
        <c:dLbls>
          <c:showLegendKey val="0"/>
          <c:showVal val="0"/>
          <c:showCatName val="0"/>
          <c:showSerName val="0"/>
          <c:showPercent val="0"/>
          <c:showBubbleSize val="0"/>
        </c:dLbls>
        <c:gapWidth val="75"/>
        <c:overlap val="100"/>
        <c:axId val="277103744"/>
        <c:axId val="277105280"/>
      </c:barChart>
      <c:catAx>
        <c:axId val="277103744"/>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277105280"/>
        <c:crosses val="autoZero"/>
        <c:auto val="1"/>
        <c:lblAlgn val="ctr"/>
        <c:lblOffset val="100"/>
        <c:noMultiLvlLbl val="0"/>
      </c:catAx>
      <c:valAx>
        <c:axId val="277105280"/>
        <c:scaling>
          <c:orientation val="minMax"/>
          <c:max val="1.1000000000000001"/>
          <c:min val="0"/>
        </c:scaling>
        <c:delete val="0"/>
        <c:axPos val="b"/>
        <c:numFmt formatCode="0%" sourceLinked="1"/>
        <c:majorTickMark val="none"/>
        <c:minorTickMark val="none"/>
        <c:tickLblPos val="none"/>
        <c:spPr>
          <a:ln>
            <a:noFill/>
          </a:ln>
        </c:spPr>
        <c:crossAx val="27710374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0.86</c:v>
                </c:pt>
                <c:pt idx="2">
                  <c:v>0.82</c:v>
                </c:pt>
                <c:pt idx="3">
                  <c:v>0.84</c:v>
                </c:pt>
              </c:numCache>
            </c:numRef>
          </c:val>
        </c:ser>
        <c:dLbls>
          <c:showLegendKey val="0"/>
          <c:showVal val="0"/>
          <c:showCatName val="0"/>
          <c:showSerName val="0"/>
          <c:showPercent val="0"/>
          <c:showBubbleSize val="0"/>
        </c:dLbls>
        <c:gapWidth val="50"/>
        <c:axId val="276847616"/>
        <c:axId val="276861696"/>
      </c:barChart>
      <c:catAx>
        <c:axId val="27684761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6861696"/>
        <c:crosses val="autoZero"/>
        <c:auto val="1"/>
        <c:lblAlgn val="ctr"/>
        <c:lblOffset val="100"/>
        <c:noMultiLvlLbl val="0"/>
      </c:catAx>
      <c:valAx>
        <c:axId val="276861696"/>
        <c:scaling>
          <c:orientation val="minMax"/>
          <c:max val="1.1000000000000001"/>
          <c:min val="0"/>
        </c:scaling>
        <c:delete val="0"/>
        <c:axPos val="b"/>
        <c:numFmt formatCode="0%" sourceLinked="1"/>
        <c:majorTickMark val="none"/>
        <c:minorTickMark val="none"/>
        <c:tickLblPos val="none"/>
        <c:spPr>
          <a:ln>
            <a:noFill/>
          </a:ln>
        </c:spPr>
        <c:crossAx val="27684761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0.81</c:v>
                </c:pt>
                <c:pt idx="1">
                  <c:v>0.82</c:v>
                </c:pt>
                <c:pt idx="2">
                  <c:v>0.79</c:v>
                </c:pt>
                <c:pt idx="3">
                  <c:v>0.85</c:v>
                </c:pt>
              </c:numCache>
            </c:numRef>
          </c:val>
        </c:ser>
        <c:dLbls>
          <c:showLegendKey val="0"/>
          <c:showVal val="0"/>
          <c:showCatName val="0"/>
          <c:showSerName val="0"/>
          <c:showPercent val="0"/>
          <c:showBubbleSize val="0"/>
        </c:dLbls>
        <c:gapWidth val="50"/>
        <c:axId val="276989824"/>
        <c:axId val="276991360"/>
      </c:barChart>
      <c:catAx>
        <c:axId val="27698982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6991360"/>
        <c:crosses val="autoZero"/>
        <c:auto val="1"/>
        <c:lblAlgn val="ctr"/>
        <c:lblOffset val="100"/>
        <c:noMultiLvlLbl val="0"/>
      </c:catAx>
      <c:valAx>
        <c:axId val="276991360"/>
        <c:scaling>
          <c:orientation val="minMax"/>
          <c:max val="1.1000000000000001"/>
          <c:min val="0"/>
        </c:scaling>
        <c:delete val="0"/>
        <c:axPos val="b"/>
        <c:numFmt formatCode="0%" sourceLinked="1"/>
        <c:majorTickMark val="none"/>
        <c:minorTickMark val="none"/>
        <c:tickLblPos val="none"/>
        <c:spPr>
          <a:ln>
            <a:noFill/>
          </a:ln>
        </c:spPr>
        <c:crossAx val="27698982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99"/>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2"/>
            <c:invertIfNegative val="0"/>
            <c:bubble3D val="0"/>
            <c:spPr>
              <a:solidFill>
                <a:srgbClr val="AE0823"/>
              </a:solidFill>
              <a:effectLst>
                <a:outerShdw blurRad="50800" dist="38100" dir="2700000" algn="tl" rotWithShape="0">
                  <a:prstClr val="black">
                    <a:alpha val="40000"/>
                  </a:prstClr>
                </a:outerShdw>
              </a:effectLst>
            </c:spPr>
          </c:dPt>
          <c:dPt>
            <c:idx val="3"/>
            <c:invertIfNegative val="0"/>
            <c:bubble3D val="0"/>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7"/>
            <c:invertIfNegative val="0"/>
            <c:bubble3D val="0"/>
            <c:spPr>
              <a:solidFill>
                <a:srgbClr val="AE0823"/>
              </a:solidFill>
              <a:effectLst>
                <a:outerShdw blurRad="50800" dist="38100" dir="2700000" algn="tl" rotWithShape="0">
                  <a:prstClr val="black">
                    <a:alpha val="40000"/>
                  </a:prstClr>
                </a:outerShdw>
              </a:effectLst>
            </c:spPr>
          </c:dPt>
          <c:dPt>
            <c:idx val="8"/>
            <c:invertIfNegative val="0"/>
            <c:bubble3D val="0"/>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spPr>
              <a:solidFill>
                <a:srgbClr val="AE0823"/>
              </a:solidFill>
              <a:effectLst>
                <a:outerShdw blurRad="50800" dist="38100" dir="2700000" algn="tl" rotWithShape="0">
                  <a:prstClr val="black">
                    <a:alpha val="40000"/>
                  </a:prstClr>
                </a:outerShdw>
              </a:effectLst>
            </c:spPr>
          </c:dPt>
          <c:dPt>
            <c:idx val="13"/>
            <c:invertIfNegative val="0"/>
            <c:bubble3D val="0"/>
          </c:dPt>
          <c:dLbls>
            <c:dLbl>
              <c:idx val="0"/>
              <c:layout/>
              <c:tx>
                <c:rich>
                  <a:bodyPr/>
                  <a:lstStyle/>
                  <a:p>
                    <a:r>
                      <a:rPr lang="en-US" smtClean="0"/>
                      <a:t>N/A</a:t>
                    </a:r>
                    <a:endParaRPr lang="en-US" dirty="0"/>
                  </a:p>
                </c:rich>
              </c:tx>
              <c:showLegendKey val="0"/>
              <c:showVal val="1"/>
              <c:showCatName val="0"/>
              <c:showSerName val="0"/>
              <c:showPercent val="0"/>
              <c:showBubbleSize val="0"/>
            </c:dLbl>
            <c:dLbl>
              <c:idx val="1"/>
              <c:layout/>
              <c:tx>
                <c:rich>
                  <a:bodyPr/>
                  <a:lstStyle/>
                  <a:p>
                    <a:r>
                      <a:rPr lang="en-US" smtClean="0"/>
                      <a:t>N/A</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Sheet1!$A$2:$A$15</c:f>
              <c:strCache>
                <c:ptCount val="14"/>
                <c:pt idx="0">
                  <c:v>W1</c:v>
                </c:pt>
                <c:pt idx="1">
                  <c:v>W2</c:v>
                </c:pt>
                <c:pt idx="2">
                  <c:v>W3</c:v>
                </c:pt>
                <c:pt idx="3">
                  <c:v>W4</c:v>
                </c:pt>
                <c:pt idx="5">
                  <c:v>W1</c:v>
                </c:pt>
                <c:pt idx="6">
                  <c:v>W2</c:v>
                </c:pt>
                <c:pt idx="7">
                  <c:v>W3</c:v>
                </c:pt>
                <c:pt idx="8">
                  <c:v>W4</c:v>
                </c:pt>
                <c:pt idx="10">
                  <c:v>W1</c:v>
                </c:pt>
                <c:pt idx="11">
                  <c:v>W2</c:v>
                </c:pt>
                <c:pt idx="12">
                  <c:v>W3</c:v>
                </c:pt>
                <c:pt idx="13">
                  <c:v>W4</c:v>
                </c:pt>
              </c:strCache>
            </c:strRef>
          </c:cat>
          <c:val>
            <c:numRef>
              <c:f>Sheet1!$B$2:$B$15</c:f>
              <c:numCache>
                <c:formatCode>0%</c:formatCode>
                <c:ptCount val="14"/>
                <c:pt idx="0">
                  <c:v>0</c:v>
                </c:pt>
                <c:pt idx="1">
                  <c:v>0</c:v>
                </c:pt>
                <c:pt idx="2">
                  <c:v>0.76</c:v>
                </c:pt>
                <c:pt idx="3">
                  <c:v>0.76</c:v>
                </c:pt>
                <c:pt idx="5">
                  <c:v>0.73</c:v>
                </c:pt>
                <c:pt idx="6">
                  <c:v>0.76</c:v>
                </c:pt>
                <c:pt idx="7">
                  <c:v>0.77</c:v>
                </c:pt>
                <c:pt idx="8">
                  <c:v>0.78</c:v>
                </c:pt>
                <c:pt idx="10">
                  <c:v>0.77</c:v>
                </c:pt>
                <c:pt idx="11">
                  <c:v>0.78</c:v>
                </c:pt>
                <c:pt idx="12">
                  <c:v>0.82</c:v>
                </c:pt>
                <c:pt idx="13">
                  <c:v>0.83</c:v>
                </c:pt>
              </c:numCache>
            </c:numRef>
          </c:val>
        </c:ser>
        <c:dLbls>
          <c:showLegendKey val="0"/>
          <c:showVal val="0"/>
          <c:showCatName val="0"/>
          <c:showSerName val="0"/>
          <c:showPercent val="0"/>
          <c:showBubbleSize val="0"/>
        </c:dLbls>
        <c:gapWidth val="0"/>
        <c:overlap val="100"/>
        <c:axId val="213127936"/>
        <c:axId val="213127552"/>
      </c:barChart>
      <c:catAx>
        <c:axId val="213127936"/>
        <c:scaling>
          <c:orientation val="minMax"/>
        </c:scaling>
        <c:delete val="0"/>
        <c:axPos val="l"/>
        <c:majorTickMark val="none"/>
        <c:minorTickMark val="none"/>
        <c:tickLblPos val="nextTo"/>
        <c:spPr>
          <a:ln>
            <a:solidFill>
              <a:schemeClr val="accent2">
                <a:lumMod val="50000"/>
              </a:schemeClr>
            </a:solidFill>
          </a:ln>
        </c:spPr>
        <c:txPr>
          <a:bodyPr/>
          <a:lstStyle/>
          <a:p>
            <a:pPr>
              <a:defRPr sz="1200"/>
            </a:pPr>
            <a:endParaRPr lang="en-US"/>
          </a:p>
        </c:txPr>
        <c:crossAx val="213127552"/>
        <c:crosses val="autoZero"/>
        <c:auto val="1"/>
        <c:lblAlgn val="ctr"/>
        <c:lblOffset val="100"/>
        <c:noMultiLvlLbl val="0"/>
      </c:catAx>
      <c:valAx>
        <c:axId val="213127552"/>
        <c:scaling>
          <c:orientation val="minMax"/>
          <c:max val="1.1000000000000001"/>
          <c:min val="0"/>
        </c:scaling>
        <c:delete val="0"/>
        <c:axPos val="b"/>
        <c:numFmt formatCode="0%" sourceLinked="1"/>
        <c:majorTickMark val="none"/>
        <c:minorTickMark val="none"/>
        <c:tickLblPos val="none"/>
        <c:spPr>
          <a:ln>
            <a:noFill/>
          </a:ln>
        </c:spPr>
        <c:crossAx val="21312793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0.79</c:v>
                </c:pt>
                <c:pt idx="2">
                  <c:v>0.71</c:v>
                </c:pt>
                <c:pt idx="3">
                  <c:v>0.82</c:v>
                </c:pt>
              </c:numCache>
            </c:numRef>
          </c:val>
        </c:ser>
        <c:dLbls>
          <c:showLegendKey val="0"/>
          <c:showVal val="0"/>
          <c:showCatName val="0"/>
          <c:showSerName val="0"/>
          <c:showPercent val="0"/>
          <c:showBubbleSize val="0"/>
        </c:dLbls>
        <c:gapWidth val="50"/>
        <c:axId val="277083264"/>
        <c:axId val="277084800"/>
      </c:barChart>
      <c:catAx>
        <c:axId val="27708326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7084800"/>
        <c:crosses val="autoZero"/>
        <c:auto val="1"/>
        <c:lblAlgn val="ctr"/>
        <c:lblOffset val="100"/>
        <c:noMultiLvlLbl val="0"/>
      </c:catAx>
      <c:valAx>
        <c:axId val="277084800"/>
        <c:scaling>
          <c:orientation val="minMax"/>
          <c:max val="1.1000000000000001"/>
          <c:min val="0"/>
        </c:scaling>
        <c:delete val="0"/>
        <c:axPos val="b"/>
        <c:numFmt formatCode="0%" sourceLinked="1"/>
        <c:majorTickMark val="none"/>
        <c:minorTickMark val="none"/>
        <c:tickLblPos val="none"/>
        <c:spPr>
          <a:ln>
            <a:noFill/>
          </a:ln>
        </c:spPr>
        <c:crossAx val="27708326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731"/>
          <c:y val="6.7260441129069398E-2"/>
          <c:w val="0.45020418403581913"/>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0.14000000000000001</c:v>
                </c:pt>
                <c:pt idx="1">
                  <c:v>0.11</c:v>
                </c:pt>
                <c:pt idx="2">
                  <c:v>0.14000000000000001</c:v>
                </c:pt>
                <c:pt idx="3">
                  <c:v>0.18</c:v>
                </c:pt>
                <c:pt idx="4">
                  <c:v>0.18</c:v>
                </c:pt>
                <c:pt idx="5">
                  <c:v>0.2</c:v>
                </c:pt>
              </c:numCache>
            </c:numRef>
          </c:val>
        </c:ser>
        <c:dLbls>
          <c:showLegendKey val="0"/>
          <c:showVal val="0"/>
          <c:showCatName val="0"/>
          <c:showSerName val="0"/>
          <c:showPercent val="0"/>
          <c:showBubbleSize val="0"/>
        </c:dLbls>
        <c:gapWidth val="50"/>
        <c:axId val="203566464"/>
        <c:axId val="203568256"/>
      </c:barChart>
      <c:catAx>
        <c:axId val="20356646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3568256"/>
        <c:crosses val="autoZero"/>
        <c:auto val="1"/>
        <c:lblAlgn val="ctr"/>
        <c:lblOffset val="100"/>
        <c:noMultiLvlLbl val="0"/>
      </c:catAx>
      <c:valAx>
        <c:axId val="203568256"/>
        <c:scaling>
          <c:orientation val="minMax"/>
          <c:max val="1.1000000000000001"/>
          <c:min val="0"/>
        </c:scaling>
        <c:delete val="0"/>
        <c:axPos val="b"/>
        <c:numFmt formatCode="0%" sourceLinked="1"/>
        <c:majorTickMark val="none"/>
        <c:minorTickMark val="none"/>
        <c:tickLblPos val="none"/>
        <c:spPr>
          <a:ln>
            <a:noFill/>
          </a:ln>
        </c:spPr>
        <c:crossAx val="20356646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4525333230405026"/>
          <c:y val="6.7260385555253863E-2"/>
          <c:w val="0.39138065462405436"/>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0.16</c:v>
                </c:pt>
                <c:pt idx="1">
                  <c:v>0.38</c:v>
                </c:pt>
                <c:pt idx="2">
                  <c:v>0.44</c:v>
                </c:pt>
                <c:pt idx="3">
                  <c:v>0.57999999999999996</c:v>
                </c:pt>
                <c:pt idx="4">
                  <c:v>0.64</c:v>
                </c:pt>
                <c:pt idx="5">
                  <c:v>0.86</c:v>
                </c:pt>
              </c:numCache>
            </c:numRef>
          </c:val>
        </c:ser>
        <c:dLbls>
          <c:showLegendKey val="0"/>
          <c:showVal val="0"/>
          <c:showCatName val="0"/>
          <c:showSerName val="0"/>
          <c:showPercent val="0"/>
          <c:showBubbleSize val="0"/>
        </c:dLbls>
        <c:gapWidth val="50"/>
        <c:axId val="203063680"/>
        <c:axId val="203065216"/>
      </c:barChart>
      <c:catAx>
        <c:axId val="20306368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3065216"/>
        <c:crosses val="autoZero"/>
        <c:auto val="1"/>
        <c:lblAlgn val="ctr"/>
        <c:lblOffset val="100"/>
        <c:noMultiLvlLbl val="0"/>
      </c:catAx>
      <c:valAx>
        <c:axId val="203065216"/>
        <c:scaling>
          <c:orientation val="minMax"/>
          <c:max val="1.1000000000000001"/>
          <c:min val="0"/>
        </c:scaling>
        <c:delete val="0"/>
        <c:axPos val="b"/>
        <c:numFmt formatCode="0%" sourceLinked="1"/>
        <c:majorTickMark val="none"/>
        <c:minorTickMark val="none"/>
        <c:tickLblPos val="none"/>
        <c:spPr>
          <a:ln>
            <a:noFill/>
          </a:ln>
        </c:spPr>
        <c:crossAx val="20306368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0.05</c:v>
                </c:pt>
                <c:pt idx="2">
                  <c:v>0.15</c:v>
                </c:pt>
                <c:pt idx="3">
                  <c:v>0.35</c:v>
                </c:pt>
                <c:pt idx="4">
                  <c:v>0.38</c:v>
                </c:pt>
                <c:pt idx="6">
                  <c:v>0.24</c:v>
                </c:pt>
                <c:pt idx="7">
                  <c:v>0.32</c:v>
                </c:pt>
                <c:pt idx="8">
                  <c:v>0.44</c:v>
                </c:pt>
                <c:pt idx="10">
                  <c:v>0.54</c:v>
                </c:pt>
                <c:pt idx="11">
                  <c:v>0.46</c:v>
                </c:pt>
              </c:numCache>
            </c:numRef>
          </c:val>
        </c:ser>
        <c:dLbls>
          <c:showLegendKey val="0"/>
          <c:showVal val="0"/>
          <c:showCatName val="0"/>
          <c:showSerName val="0"/>
          <c:showPercent val="0"/>
          <c:showBubbleSize val="0"/>
        </c:dLbls>
        <c:gapWidth val="25"/>
        <c:overlap val="100"/>
        <c:axId val="203138560"/>
        <c:axId val="203140096"/>
      </c:barChart>
      <c:catAx>
        <c:axId val="203138560"/>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03140096"/>
        <c:crosses val="autoZero"/>
        <c:auto val="1"/>
        <c:lblAlgn val="ctr"/>
        <c:lblOffset val="100"/>
        <c:noMultiLvlLbl val="0"/>
      </c:catAx>
      <c:valAx>
        <c:axId val="203140096"/>
        <c:scaling>
          <c:orientation val="minMax"/>
          <c:max val="1.1000000000000001"/>
          <c:min val="0"/>
        </c:scaling>
        <c:delete val="0"/>
        <c:axPos val="b"/>
        <c:numFmt formatCode="0%" sourceLinked="1"/>
        <c:majorTickMark val="none"/>
        <c:minorTickMark val="none"/>
        <c:tickLblPos val="none"/>
        <c:spPr>
          <a:ln>
            <a:noFill/>
          </a:ln>
        </c:spPr>
        <c:crossAx val="20313856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0.26</c:v>
                </c:pt>
                <c:pt idx="2">
                  <c:v>0.66</c:v>
                </c:pt>
                <c:pt idx="4">
                  <c:v>0.1</c:v>
                </c:pt>
                <c:pt idx="5">
                  <c:v>0.25</c:v>
                </c:pt>
                <c:pt idx="6">
                  <c:v>0.25</c:v>
                </c:pt>
                <c:pt idx="7">
                  <c:v>0.39</c:v>
                </c:pt>
              </c:numCache>
            </c:numRef>
          </c:val>
        </c:ser>
        <c:dLbls>
          <c:showLegendKey val="0"/>
          <c:showVal val="0"/>
          <c:showCatName val="0"/>
          <c:showSerName val="0"/>
          <c:showPercent val="0"/>
          <c:showBubbleSize val="0"/>
        </c:dLbls>
        <c:gapWidth val="25"/>
        <c:overlap val="100"/>
        <c:axId val="203244672"/>
        <c:axId val="203246208"/>
      </c:barChart>
      <c:catAx>
        <c:axId val="203244672"/>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03246208"/>
        <c:crosses val="autoZero"/>
        <c:auto val="1"/>
        <c:lblAlgn val="ctr"/>
        <c:lblOffset val="100"/>
        <c:noMultiLvlLbl val="0"/>
      </c:catAx>
      <c:valAx>
        <c:axId val="203246208"/>
        <c:scaling>
          <c:orientation val="minMax"/>
          <c:max val="1.1000000000000001"/>
          <c:min val="0"/>
        </c:scaling>
        <c:delete val="0"/>
        <c:axPos val="b"/>
        <c:numFmt formatCode="0%" sourceLinked="1"/>
        <c:majorTickMark val="none"/>
        <c:minorTickMark val="none"/>
        <c:tickLblPos val="none"/>
        <c:spPr>
          <a:ln>
            <a:noFill/>
          </a:ln>
        </c:spPr>
        <c:crossAx val="20324467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0.25</c:v>
                </c:pt>
                <c:pt idx="1">
                  <c:v>0.45</c:v>
                </c:pt>
                <c:pt idx="2">
                  <c:v>0.51</c:v>
                </c:pt>
                <c:pt idx="3">
                  <c:v>0.52</c:v>
                </c:pt>
              </c:numCache>
            </c:numRef>
          </c:val>
        </c:ser>
        <c:dLbls>
          <c:showLegendKey val="0"/>
          <c:showVal val="0"/>
          <c:showCatName val="0"/>
          <c:showSerName val="0"/>
          <c:showPercent val="0"/>
          <c:showBubbleSize val="0"/>
        </c:dLbls>
        <c:gapWidth val="75"/>
        <c:overlap val="100"/>
        <c:axId val="203439488"/>
        <c:axId val="203457664"/>
      </c:barChart>
      <c:catAx>
        <c:axId val="203439488"/>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203457664"/>
        <c:crosses val="autoZero"/>
        <c:auto val="1"/>
        <c:lblAlgn val="ctr"/>
        <c:lblOffset val="100"/>
        <c:noMultiLvlLbl val="0"/>
      </c:catAx>
      <c:valAx>
        <c:axId val="203457664"/>
        <c:scaling>
          <c:orientation val="minMax"/>
          <c:max val="1.1000000000000001"/>
          <c:min val="0"/>
        </c:scaling>
        <c:delete val="0"/>
        <c:axPos val="b"/>
        <c:numFmt formatCode="0%" sourceLinked="1"/>
        <c:majorTickMark val="none"/>
        <c:minorTickMark val="none"/>
        <c:tickLblPos val="none"/>
        <c:spPr>
          <a:ln>
            <a:noFill/>
          </a:ln>
        </c:spPr>
        <c:crossAx val="20343948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0.83</c:v>
                </c:pt>
                <c:pt idx="2">
                  <c:v>0.81</c:v>
                </c:pt>
                <c:pt idx="3">
                  <c:v>0.81</c:v>
                </c:pt>
              </c:numCache>
            </c:numRef>
          </c:val>
        </c:ser>
        <c:dLbls>
          <c:showLegendKey val="0"/>
          <c:showVal val="0"/>
          <c:showCatName val="0"/>
          <c:showSerName val="0"/>
          <c:showPercent val="0"/>
          <c:showBubbleSize val="0"/>
        </c:dLbls>
        <c:gapWidth val="50"/>
        <c:axId val="203916800"/>
        <c:axId val="203918336"/>
      </c:barChart>
      <c:catAx>
        <c:axId val="20391680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3918336"/>
        <c:crosses val="autoZero"/>
        <c:auto val="1"/>
        <c:lblAlgn val="ctr"/>
        <c:lblOffset val="100"/>
        <c:noMultiLvlLbl val="0"/>
      </c:catAx>
      <c:valAx>
        <c:axId val="203918336"/>
        <c:scaling>
          <c:orientation val="minMax"/>
          <c:max val="1.1000000000000001"/>
          <c:min val="0"/>
        </c:scaling>
        <c:delete val="0"/>
        <c:axPos val="b"/>
        <c:numFmt formatCode="0%" sourceLinked="1"/>
        <c:majorTickMark val="none"/>
        <c:minorTickMark val="none"/>
        <c:tickLblPos val="none"/>
        <c:spPr>
          <a:ln>
            <a:noFill/>
          </a:ln>
        </c:spPr>
        <c:crossAx val="20391680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0.81</c:v>
                </c:pt>
                <c:pt idx="1">
                  <c:v>0.78</c:v>
                </c:pt>
                <c:pt idx="2">
                  <c:v>0.79</c:v>
                </c:pt>
                <c:pt idx="3">
                  <c:v>0.84</c:v>
                </c:pt>
              </c:numCache>
            </c:numRef>
          </c:val>
        </c:ser>
        <c:dLbls>
          <c:showLegendKey val="0"/>
          <c:showVal val="0"/>
          <c:showCatName val="0"/>
          <c:showSerName val="0"/>
          <c:showPercent val="0"/>
          <c:showBubbleSize val="0"/>
        </c:dLbls>
        <c:gapWidth val="50"/>
        <c:axId val="203673984"/>
        <c:axId val="203675520"/>
      </c:barChart>
      <c:catAx>
        <c:axId val="20367398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3675520"/>
        <c:crosses val="autoZero"/>
        <c:auto val="1"/>
        <c:lblAlgn val="ctr"/>
        <c:lblOffset val="100"/>
        <c:noMultiLvlLbl val="0"/>
      </c:catAx>
      <c:valAx>
        <c:axId val="203675520"/>
        <c:scaling>
          <c:orientation val="minMax"/>
          <c:max val="1.1000000000000001"/>
          <c:min val="0"/>
        </c:scaling>
        <c:delete val="0"/>
        <c:axPos val="b"/>
        <c:numFmt formatCode="0%" sourceLinked="1"/>
        <c:majorTickMark val="none"/>
        <c:minorTickMark val="none"/>
        <c:tickLblPos val="none"/>
        <c:spPr>
          <a:ln>
            <a:noFill/>
          </a:ln>
        </c:spPr>
        <c:crossAx val="20367398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0.74</c:v>
                </c:pt>
                <c:pt idx="2">
                  <c:v>0.76</c:v>
                </c:pt>
                <c:pt idx="3">
                  <c:v>0.8</c:v>
                </c:pt>
              </c:numCache>
            </c:numRef>
          </c:val>
        </c:ser>
        <c:dLbls>
          <c:showLegendKey val="0"/>
          <c:showVal val="0"/>
          <c:showCatName val="0"/>
          <c:showSerName val="0"/>
          <c:showPercent val="0"/>
          <c:showBubbleSize val="0"/>
        </c:dLbls>
        <c:gapWidth val="50"/>
        <c:axId val="203685248"/>
        <c:axId val="203838592"/>
      </c:barChart>
      <c:catAx>
        <c:axId val="20368524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3838592"/>
        <c:crosses val="autoZero"/>
        <c:auto val="1"/>
        <c:lblAlgn val="ctr"/>
        <c:lblOffset val="100"/>
        <c:noMultiLvlLbl val="0"/>
      </c:catAx>
      <c:valAx>
        <c:axId val="203838592"/>
        <c:scaling>
          <c:orientation val="minMax"/>
          <c:max val="1.1000000000000001"/>
          <c:min val="0"/>
        </c:scaling>
        <c:delete val="0"/>
        <c:axPos val="b"/>
        <c:numFmt formatCode="0%" sourceLinked="1"/>
        <c:majorTickMark val="none"/>
        <c:minorTickMark val="none"/>
        <c:tickLblPos val="none"/>
        <c:spPr>
          <a:ln>
            <a:noFill/>
          </a:ln>
        </c:spPr>
        <c:crossAx val="20368524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731"/>
          <c:y val="6.7260441129069398E-2"/>
          <c:w val="0.45020418403581913"/>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0.13</c:v>
                </c:pt>
                <c:pt idx="1">
                  <c:v>0.1</c:v>
                </c:pt>
                <c:pt idx="2">
                  <c:v>0.13</c:v>
                </c:pt>
                <c:pt idx="3">
                  <c:v>0.18</c:v>
                </c:pt>
                <c:pt idx="4">
                  <c:v>0.2</c:v>
                </c:pt>
                <c:pt idx="5">
                  <c:v>0.24</c:v>
                </c:pt>
              </c:numCache>
            </c:numRef>
          </c:val>
        </c:ser>
        <c:dLbls>
          <c:showLegendKey val="0"/>
          <c:showVal val="0"/>
          <c:showCatName val="0"/>
          <c:showSerName val="0"/>
          <c:showPercent val="0"/>
          <c:showBubbleSize val="0"/>
        </c:dLbls>
        <c:gapWidth val="50"/>
        <c:axId val="203978624"/>
        <c:axId val="203980160"/>
      </c:barChart>
      <c:catAx>
        <c:axId val="20397862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3980160"/>
        <c:crosses val="autoZero"/>
        <c:auto val="1"/>
        <c:lblAlgn val="ctr"/>
        <c:lblOffset val="100"/>
        <c:noMultiLvlLbl val="0"/>
      </c:catAx>
      <c:valAx>
        <c:axId val="203980160"/>
        <c:scaling>
          <c:orientation val="minMax"/>
          <c:max val="1.1000000000000001"/>
          <c:min val="0"/>
        </c:scaling>
        <c:delete val="0"/>
        <c:axPos val="b"/>
        <c:numFmt formatCode="0%" sourceLinked="1"/>
        <c:majorTickMark val="none"/>
        <c:minorTickMark val="none"/>
        <c:tickLblPos val="none"/>
        <c:spPr>
          <a:ln>
            <a:noFill/>
          </a:ln>
        </c:spPr>
        <c:crossAx val="20397862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2"/>
            <c:invertIfNegative val="0"/>
            <c:bubble3D val="0"/>
            <c:spPr>
              <a:solidFill>
                <a:srgbClr val="AE0823"/>
              </a:solidFill>
              <a:effectLst>
                <a:outerShdw blurRad="50800" dist="38100" dir="2700000" algn="tl" rotWithShape="0">
                  <a:prstClr val="black">
                    <a:alpha val="40000"/>
                  </a:prstClr>
                </a:outerShdw>
              </a:effectLst>
            </c:spPr>
          </c:dPt>
          <c:dPt>
            <c:idx val="3"/>
            <c:invertIfNegative val="0"/>
            <c:bubble3D val="0"/>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7"/>
            <c:invertIfNegative val="0"/>
            <c:bubble3D val="0"/>
            <c:spPr>
              <a:solidFill>
                <a:srgbClr val="AE0823"/>
              </a:solidFill>
              <a:effectLst>
                <a:outerShdw blurRad="50800" dist="38100" dir="2700000" algn="tl" rotWithShape="0">
                  <a:prstClr val="black">
                    <a:alpha val="40000"/>
                  </a:prstClr>
                </a:outerShdw>
              </a:effectLst>
            </c:spPr>
          </c:dPt>
          <c:dPt>
            <c:idx val="8"/>
            <c:invertIfNegative val="0"/>
            <c:bubble3D val="0"/>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spPr>
              <a:solidFill>
                <a:srgbClr val="AE0823"/>
              </a:solidFill>
              <a:effectLst>
                <a:outerShdw blurRad="50800" dist="38100" dir="2700000" algn="tl" rotWithShape="0">
                  <a:prstClr val="black">
                    <a:alpha val="40000"/>
                  </a:prstClr>
                </a:outerShdw>
              </a:effectLst>
            </c:spPr>
          </c:dPt>
          <c:dPt>
            <c:idx val="13"/>
            <c:invertIfNegative val="0"/>
            <c:bubble3D val="0"/>
          </c:dPt>
          <c:dLbls>
            <c:showLegendKey val="0"/>
            <c:showVal val="1"/>
            <c:showCatName val="0"/>
            <c:showSerName val="0"/>
            <c:showPercent val="0"/>
            <c:showBubbleSize val="0"/>
            <c:showLeaderLines val="0"/>
          </c:dLbls>
          <c:cat>
            <c:strRef>
              <c:f>Sheet1!$A$2:$A$15</c:f>
              <c:strCache>
                <c:ptCount val="14"/>
                <c:pt idx="0">
                  <c:v>W1</c:v>
                </c:pt>
                <c:pt idx="1">
                  <c:v>W2</c:v>
                </c:pt>
                <c:pt idx="2">
                  <c:v>W3</c:v>
                </c:pt>
                <c:pt idx="3">
                  <c:v>W4</c:v>
                </c:pt>
                <c:pt idx="5">
                  <c:v>W1</c:v>
                </c:pt>
                <c:pt idx="6">
                  <c:v>W2</c:v>
                </c:pt>
                <c:pt idx="7">
                  <c:v>W3</c:v>
                </c:pt>
                <c:pt idx="8">
                  <c:v>W4</c:v>
                </c:pt>
                <c:pt idx="10">
                  <c:v>W1</c:v>
                </c:pt>
                <c:pt idx="11">
                  <c:v>W2</c:v>
                </c:pt>
                <c:pt idx="12">
                  <c:v>W3</c:v>
                </c:pt>
                <c:pt idx="13">
                  <c:v>W4</c:v>
                </c:pt>
              </c:strCache>
            </c:strRef>
          </c:cat>
          <c:val>
            <c:numRef>
              <c:f>Sheet1!$B$2:$B$15</c:f>
              <c:numCache>
                <c:formatCode>0%</c:formatCode>
                <c:ptCount val="14"/>
                <c:pt idx="0">
                  <c:v>0.15</c:v>
                </c:pt>
                <c:pt idx="1">
                  <c:v>0.18</c:v>
                </c:pt>
                <c:pt idx="2">
                  <c:v>0.15</c:v>
                </c:pt>
                <c:pt idx="3">
                  <c:v>0.14000000000000001</c:v>
                </c:pt>
                <c:pt idx="5">
                  <c:v>0.2</c:v>
                </c:pt>
                <c:pt idx="6">
                  <c:v>0.22</c:v>
                </c:pt>
                <c:pt idx="7">
                  <c:v>0.18</c:v>
                </c:pt>
                <c:pt idx="8">
                  <c:v>0.16</c:v>
                </c:pt>
                <c:pt idx="10">
                  <c:v>0.23</c:v>
                </c:pt>
                <c:pt idx="11">
                  <c:v>0.22</c:v>
                </c:pt>
                <c:pt idx="12">
                  <c:v>0.2</c:v>
                </c:pt>
                <c:pt idx="13">
                  <c:v>0.19</c:v>
                </c:pt>
              </c:numCache>
            </c:numRef>
          </c:val>
        </c:ser>
        <c:dLbls>
          <c:showLegendKey val="0"/>
          <c:showVal val="0"/>
          <c:showCatName val="0"/>
          <c:showSerName val="0"/>
          <c:showPercent val="0"/>
          <c:showBubbleSize val="0"/>
        </c:dLbls>
        <c:gapWidth val="0"/>
        <c:overlap val="100"/>
        <c:axId val="214758912"/>
        <c:axId val="215476480"/>
      </c:barChart>
      <c:catAx>
        <c:axId val="214758912"/>
        <c:scaling>
          <c:orientation val="minMax"/>
        </c:scaling>
        <c:delete val="0"/>
        <c:axPos val="l"/>
        <c:majorTickMark val="none"/>
        <c:minorTickMark val="none"/>
        <c:tickLblPos val="nextTo"/>
        <c:spPr>
          <a:ln>
            <a:solidFill>
              <a:schemeClr val="accent2">
                <a:lumMod val="50000"/>
              </a:schemeClr>
            </a:solidFill>
          </a:ln>
        </c:spPr>
        <c:txPr>
          <a:bodyPr/>
          <a:lstStyle/>
          <a:p>
            <a:pPr>
              <a:defRPr sz="1200"/>
            </a:pPr>
            <a:endParaRPr lang="en-US"/>
          </a:p>
        </c:txPr>
        <c:crossAx val="215476480"/>
        <c:crosses val="autoZero"/>
        <c:auto val="1"/>
        <c:lblAlgn val="ctr"/>
        <c:lblOffset val="100"/>
        <c:noMultiLvlLbl val="0"/>
      </c:catAx>
      <c:valAx>
        <c:axId val="215476480"/>
        <c:scaling>
          <c:orientation val="minMax"/>
          <c:max val="1.1000000000000001"/>
          <c:min val="0"/>
        </c:scaling>
        <c:delete val="0"/>
        <c:axPos val="b"/>
        <c:numFmt formatCode="0%" sourceLinked="1"/>
        <c:majorTickMark val="none"/>
        <c:minorTickMark val="none"/>
        <c:tickLblPos val="none"/>
        <c:spPr>
          <a:ln>
            <a:noFill/>
          </a:ln>
        </c:spPr>
        <c:crossAx val="21475891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4525333230405026"/>
          <c:y val="6.7260385555253863E-2"/>
          <c:w val="0.39138065462405436"/>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0.16</c:v>
                </c:pt>
                <c:pt idx="1">
                  <c:v>0.4</c:v>
                </c:pt>
                <c:pt idx="2">
                  <c:v>0.44</c:v>
                </c:pt>
                <c:pt idx="3">
                  <c:v>0.56000000000000005</c:v>
                </c:pt>
                <c:pt idx="4">
                  <c:v>0.67</c:v>
                </c:pt>
                <c:pt idx="5">
                  <c:v>0.82</c:v>
                </c:pt>
              </c:numCache>
            </c:numRef>
          </c:val>
        </c:ser>
        <c:dLbls>
          <c:showLegendKey val="0"/>
          <c:showVal val="0"/>
          <c:showCatName val="0"/>
          <c:showSerName val="0"/>
          <c:showPercent val="0"/>
          <c:showBubbleSize val="0"/>
        </c:dLbls>
        <c:gapWidth val="50"/>
        <c:axId val="204110464"/>
        <c:axId val="204124544"/>
      </c:barChart>
      <c:catAx>
        <c:axId val="20411046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124544"/>
        <c:crosses val="autoZero"/>
        <c:auto val="1"/>
        <c:lblAlgn val="ctr"/>
        <c:lblOffset val="100"/>
        <c:noMultiLvlLbl val="0"/>
      </c:catAx>
      <c:valAx>
        <c:axId val="204124544"/>
        <c:scaling>
          <c:orientation val="minMax"/>
          <c:max val="1.1000000000000001"/>
          <c:min val="0"/>
        </c:scaling>
        <c:delete val="0"/>
        <c:axPos val="b"/>
        <c:numFmt formatCode="0%" sourceLinked="1"/>
        <c:majorTickMark val="none"/>
        <c:minorTickMark val="none"/>
        <c:tickLblPos val="none"/>
        <c:spPr>
          <a:ln>
            <a:noFill/>
          </a:ln>
        </c:spPr>
        <c:crossAx val="20411046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0.08</c:v>
                </c:pt>
                <c:pt idx="1">
                  <c:v>0.09</c:v>
                </c:pt>
                <c:pt idx="2">
                  <c:v>0.09</c:v>
                </c:pt>
                <c:pt idx="3">
                  <c:v>0.38</c:v>
                </c:pt>
                <c:pt idx="4">
                  <c:v>0.36</c:v>
                </c:pt>
                <c:pt idx="6">
                  <c:v>0.28000000000000003</c:v>
                </c:pt>
                <c:pt idx="7">
                  <c:v>0.35</c:v>
                </c:pt>
                <c:pt idx="8">
                  <c:v>0.37</c:v>
                </c:pt>
                <c:pt idx="10">
                  <c:v>0.54</c:v>
                </c:pt>
                <c:pt idx="11">
                  <c:v>0.46</c:v>
                </c:pt>
              </c:numCache>
            </c:numRef>
          </c:val>
        </c:ser>
        <c:dLbls>
          <c:showLegendKey val="0"/>
          <c:showVal val="0"/>
          <c:showCatName val="0"/>
          <c:showSerName val="0"/>
          <c:showPercent val="0"/>
          <c:showBubbleSize val="0"/>
        </c:dLbls>
        <c:gapWidth val="25"/>
        <c:overlap val="100"/>
        <c:axId val="204640256"/>
        <c:axId val="204641792"/>
      </c:barChart>
      <c:catAx>
        <c:axId val="204640256"/>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04641792"/>
        <c:crosses val="autoZero"/>
        <c:auto val="1"/>
        <c:lblAlgn val="ctr"/>
        <c:lblOffset val="100"/>
        <c:noMultiLvlLbl val="0"/>
      </c:catAx>
      <c:valAx>
        <c:axId val="204641792"/>
        <c:scaling>
          <c:orientation val="minMax"/>
          <c:max val="1.1000000000000001"/>
          <c:min val="0"/>
        </c:scaling>
        <c:delete val="0"/>
        <c:axPos val="b"/>
        <c:numFmt formatCode="0%" sourceLinked="1"/>
        <c:majorTickMark val="none"/>
        <c:minorTickMark val="none"/>
        <c:tickLblPos val="none"/>
        <c:spPr>
          <a:ln>
            <a:noFill/>
          </a:ln>
        </c:spPr>
        <c:crossAx val="20464025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0.26</c:v>
                </c:pt>
                <c:pt idx="2">
                  <c:v>0.65</c:v>
                </c:pt>
                <c:pt idx="4">
                  <c:v>0.15</c:v>
                </c:pt>
                <c:pt idx="5">
                  <c:v>0.23</c:v>
                </c:pt>
                <c:pt idx="6">
                  <c:v>0.23</c:v>
                </c:pt>
                <c:pt idx="7">
                  <c:v>0.37</c:v>
                </c:pt>
              </c:numCache>
            </c:numRef>
          </c:val>
        </c:ser>
        <c:dLbls>
          <c:showLegendKey val="0"/>
          <c:showVal val="0"/>
          <c:showCatName val="0"/>
          <c:showSerName val="0"/>
          <c:showPercent val="0"/>
          <c:showBubbleSize val="0"/>
        </c:dLbls>
        <c:gapWidth val="25"/>
        <c:overlap val="100"/>
        <c:axId val="204668288"/>
        <c:axId val="204752000"/>
      </c:barChart>
      <c:catAx>
        <c:axId val="204668288"/>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04752000"/>
        <c:crosses val="autoZero"/>
        <c:auto val="1"/>
        <c:lblAlgn val="ctr"/>
        <c:lblOffset val="100"/>
        <c:noMultiLvlLbl val="0"/>
      </c:catAx>
      <c:valAx>
        <c:axId val="204752000"/>
        <c:scaling>
          <c:orientation val="minMax"/>
          <c:max val="1.1000000000000001"/>
          <c:min val="0"/>
        </c:scaling>
        <c:delete val="0"/>
        <c:axPos val="b"/>
        <c:numFmt formatCode="0%" sourceLinked="1"/>
        <c:majorTickMark val="none"/>
        <c:minorTickMark val="none"/>
        <c:tickLblPos val="none"/>
        <c:spPr>
          <a:ln>
            <a:noFill/>
          </a:ln>
        </c:spPr>
        <c:crossAx val="20466828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0.24</c:v>
                </c:pt>
                <c:pt idx="1">
                  <c:v>0.37</c:v>
                </c:pt>
                <c:pt idx="2">
                  <c:v>0.44</c:v>
                </c:pt>
                <c:pt idx="3">
                  <c:v>0.49</c:v>
                </c:pt>
              </c:numCache>
            </c:numRef>
          </c:val>
        </c:ser>
        <c:dLbls>
          <c:showLegendKey val="0"/>
          <c:showVal val="0"/>
          <c:showCatName val="0"/>
          <c:showSerName val="0"/>
          <c:showPercent val="0"/>
          <c:showBubbleSize val="0"/>
        </c:dLbls>
        <c:gapWidth val="75"/>
        <c:overlap val="100"/>
        <c:axId val="204380032"/>
        <c:axId val="204381568"/>
      </c:barChart>
      <c:catAx>
        <c:axId val="204380032"/>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204381568"/>
        <c:crosses val="autoZero"/>
        <c:auto val="1"/>
        <c:lblAlgn val="ctr"/>
        <c:lblOffset val="100"/>
        <c:noMultiLvlLbl val="0"/>
      </c:catAx>
      <c:valAx>
        <c:axId val="204381568"/>
        <c:scaling>
          <c:orientation val="minMax"/>
          <c:max val="1.1000000000000001"/>
          <c:min val="0"/>
        </c:scaling>
        <c:delete val="0"/>
        <c:axPos val="b"/>
        <c:numFmt formatCode="0%" sourceLinked="1"/>
        <c:majorTickMark val="none"/>
        <c:minorTickMark val="none"/>
        <c:tickLblPos val="none"/>
        <c:spPr>
          <a:ln>
            <a:noFill/>
          </a:ln>
        </c:spPr>
        <c:crossAx val="20438003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0.79</c:v>
                </c:pt>
                <c:pt idx="2">
                  <c:v>0.79</c:v>
                </c:pt>
                <c:pt idx="3">
                  <c:v>0.79</c:v>
                </c:pt>
              </c:numCache>
            </c:numRef>
          </c:val>
        </c:ser>
        <c:dLbls>
          <c:showLegendKey val="0"/>
          <c:showVal val="0"/>
          <c:showCatName val="0"/>
          <c:showSerName val="0"/>
          <c:showPercent val="0"/>
          <c:showBubbleSize val="0"/>
        </c:dLbls>
        <c:gapWidth val="50"/>
        <c:axId val="204529664"/>
        <c:axId val="204531200"/>
      </c:barChart>
      <c:catAx>
        <c:axId val="20452966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4531200"/>
        <c:crosses val="autoZero"/>
        <c:auto val="1"/>
        <c:lblAlgn val="ctr"/>
        <c:lblOffset val="100"/>
        <c:noMultiLvlLbl val="0"/>
      </c:catAx>
      <c:valAx>
        <c:axId val="204531200"/>
        <c:scaling>
          <c:orientation val="minMax"/>
          <c:max val="1.1000000000000001"/>
          <c:min val="0"/>
        </c:scaling>
        <c:delete val="0"/>
        <c:axPos val="b"/>
        <c:numFmt formatCode="0%" sourceLinked="1"/>
        <c:majorTickMark val="none"/>
        <c:minorTickMark val="none"/>
        <c:tickLblPos val="none"/>
        <c:spPr>
          <a:ln>
            <a:noFill/>
          </a:ln>
        </c:spPr>
        <c:crossAx val="20452966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0.79</c:v>
                </c:pt>
                <c:pt idx="1">
                  <c:v>0.79</c:v>
                </c:pt>
                <c:pt idx="2">
                  <c:v>0.72</c:v>
                </c:pt>
                <c:pt idx="3">
                  <c:v>0.83</c:v>
                </c:pt>
              </c:numCache>
            </c:numRef>
          </c:val>
        </c:ser>
        <c:dLbls>
          <c:showLegendKey val="0"/>
          <c:showVal val="0"/>
          <c:showCatName val="0"/>
          <c:showSerName val="0"/>
          <c:showPercent val="0"/>
          <c:showBubbleSize val="0"/>
        </c:dLbls>
        <c:gapWidth val="50"/>
        <c:axId val="205523584"/>
        <c:axId val="205533568"/>
      </c:barChart>
      <c:catAx>
        <c:axId val="20552358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5533568"/>
        <c:crosses val="autoZero"/>
        <c:auto val="1"/>
        <c:lblAlgn val="ctr"/>
        <c:lblOffset val="100"/>
        <c:noMultiLvlLbl val="0"/>
      </c:catAx>
      <c:valAx>
        <c:axId val="205533568"/>
        <c:scaling>
          <c:orientation val="minMax"/>
          <c:max val="1.1000000000000001"/>
          <c:min val="0"/>
        </c:scaling>
        <c:delete val="0"/>
        <c:axPos val="b"/>
        <c:numFmt formatCode="0%" sourceLinked="1"/>
        <c:majorTickMark val="none"/>
        <c:minorTickMark val="none"/>
        <c:tickLblPos val="none"/>
        <c:spPr>
          <a:ln>
            <a:noFill/>
          </a:ln>
        </c:spPr>
        <c:crossAx val="20552358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0.75</c:v>
                </c:pt>
                <c:pt idx="2">
                  <c:v>0.75</c:v>
                </c:pt>
                <c:pt idx="3">
                  <c:v>0.78</c:v>
                </c:pt>
              </c:numCache>
            </c:numRef>
          </c:val>
        </c:ser>
        <c:dLbls>
          <c:showLegendKey val="0"/>
          <c:showVal val="0"/>
          <c:showCatName val="0"/>
          <c:showSerName val="0"/>
          <c:showPercent val="0"/>
          <c:showBubbleSize val="0"/>
        </c:dLbls>
        <c:gapWidth val="50"/>
        <c:axId val="206199424"/>
        <c:axId val="206209408"/>
      </c:barChart>
      <c:catAx>
        <c:axId val="20619942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06209408"/>
        <c:crosses val="autoZero"/>
        <c:auto val="1"/>
        <c:lblAlgn val="ctr"/>
        <c:lblOffset val="100"/>
        <c:noMultiLvlLbl val="0"/>
      </c:catAx>
      <c:valAx>
        <c:axId val="206209408"/>
        <c:scaling>
          <c:orientation val="minMax"/>
          <c:max val="1.1000000000000001"/>
          <c:min val="0"/>
        </c:scaling>
        <c:delete val="0"/>
        <c:axPos val="b"/>
        <c:numFmt formatCode="0%" sourceLinked="1"/>
        <c:majorTickMark val="none"/>
        <c:minorTickMark val="none"/>
        <c:tickLblPos val="none"/>
        <c:spPr>
          <a:ln>
            <a:noFill/>
          </a:ln>
        </c:spPr>
        <c:crossAx val="20619942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731"/>
          <c:y val="6.7260441129069398E-2"/>
          <c:w val="0.45020418403581913"/>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0.14000000000000001</c:v>
                </c:pt>
                <c:pt idx="1">
                  <c:v>0.12</c:v>
                </c:pt>
                <c:pt idx="2">
                  <c:v>0.16</c:v>
                </c:pt>
                <c:pt idx="3">
                  <c:v>0.17</c:v>
                </c:pt>
                <c:pt idx="4">
                  <c:v>0.21</c:v>
                </c:pt>
                <c:pt idx="5">
                  <c:v>0.2</c:v>
                </c:pt>
              </c:numCache>
            </c:numRef>
          </c:val>
        </c:ser>
        <c:dLbls>
          <c:showLegendKey val="0"/>
          <c:showVal val="0"/>
          <c:showCatName val="0"/>
          <c:showSerName val="0"/>
          <c:showPercent val="0"/>
          <c:showBubbleSize val="0"/>
        </c:dLbls>
        <c:gapWidth val="50"/>
        <c:axId val="128857216"/>
        <c:axId val="128858752"/>
      </c:barChart>
      <c:catAx>
        <c:axId val="12885721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128858752"/>
        <c:crosses val="autoZero"/>
        <c:auto val="1"/>
        <c:lblAlgn val="ctr"/>
        <c:lblOffset val="100"/>
        <c:noMultiLvlLbl val="0"/>
      </c:catAx>
      <c:valAx>
        <c:axId val="128858752"/>
        <c:scaling>
          <c:orientation val="minMax"/>
          <c:max val="1.1000000000000001"/>
          <c:min val="0"/>
        </c:scaling>
        <c:delete val="0"/>
        <c:axPos val="b"/>
        <c:numFmt formatCode="0%" sourceLinked="1"/>
        <c:majorTickMark val="none"/>
        <c:minorTickMark val="none"/>
        <c:tickLblPos val="none"/>
        <c:spPr>
          <a:ln>
            <a:noFill/>
          </a:ln>
        </c:spPr>
        <c:crossAx val="12885721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4525333230405026"/>
          <c:y val="6.7260385555253863E-2"/>
          <c:w val="0.39138065462405436"/>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0.18</c:v>
                </c:pt>
                <c:pt idx="1">
                  <c:v>0.37</c:v>
                </c:pt>
                <c:pt idx="2">
                  <c:v>0.38</c:v>
                </c:pt>
                <c:pt idx="3">
                  <c:v>0.6</c:v>
                </c:pt>
                <c:pt idx="4">
                  <c:v>0.72</c:v>
                </c:pt>
                <c:pt idx="5">
                  <c:v>0.86</c:v>
                </c:pt>
              </c:numCache>
            </c:numRef>
          </c:val>
        </c:ser>
        <c:dLbls>
          <c:showLegendKey val="0"/>
          <c:showVal val="0"/>
          <c:showCatName val="0"/>
          <c:showSerName val="0"/>
          <c:showPercent val="0"/>
          <c:showBubbleSize val="0"/>
        </c:dLbls>
        <c:gapWidth val="50"/>
        <c:axId val="277591936"/>
        <c:axId val="277593472"/>
      </c:barChart>
      <c:catAx>
        <c:axId val="27759193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77593472"/>
        <c:crosses val="autoZero"/>
        <c:auto val="1"/>
        <c:lblAlgn val="ctr"/>
        <c:lblOffset val="100"/>
        <c:noMultiLvlLbl val="0"/>
      </c:catAx>
      <c:valAx>
        <c:axId val="277593472"/>
        <c:scaling>
          <c:orientation val="minMax"/>
          <c:max val="1.1000000000000001"/>
          <c:min val="0"/>
        </c:scaling>
        <c:delete val="0"/>
        <c:axPos val="b"/>
        <c:numFmt formatCode="0%" sourceLinked="1"/>
        <c:majorTickMark val="none"/>
        <c:minorTickMark val="none"/>
        <c:tickLblPos val="none"/>
        <c:spPr>
          <a:ln>
            <a:noFill/>
          </a:ln>
        </c:spPr>
        <c:crossAx val="27759193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0.3</c:v>
                </c:pt>
                <c:pt idx="2">
                  <c:v>0.04</c:v>
                </c:pt>
                <c:pt idx="3">
                  <c:v>0.32</c:v>
                </c:pt>
                <c:pt idx="4">
                  <c:v>0.27</c:v>
                </c:pt>
                <c:pt idx="6">
                  <c:v>0.42</c:v>
                </c:pt>
                <c:pt idx="7">
                  <c:v>0.3</c:v>
                </c:pt>
                <c:pt idx="8">
                  <c:v>0.38</c:v>
                </c:pt>
                <c:pt idx="10">
                  <c:v>0.56999999999999995</c:v>
                </c:pt>
                <c:pt idx="11">
                  <c:v>0.43</c:v>
                </c:pt>
              </c:numCache>
            </c:numRef>
          </c:val>
        </c:ser>
        <c:dLbls>
          <c:showLegendKey val="0"/>
          <c:showVal val="0"/>
          <c:showCatName val="0"/>
          <c:showSerName val="0"/>
          <c:showPercent val="0"/>
          <c:showBubbleSize val="0"/>
        </c:dLbls>
        <c:gapWidth val="25"/>
        <c:overlap val="100"/>
        <c:axId val="277457920"/>
        <c:axId val="277463808"/>
      </c:barChart>
      <c:catAx>
        <c:axId val="277457920"/>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77463808"/>
        <c:crosses val="autoZero"/>
        <c:auto val="1"/>
        <c:lblAlgn val="ctr"/>
        <c:lblOffset val="100"/>
        <c:noMultiLvlLbl val="0"/>
      </c:catAx>
      <c:valAx>
        <c:axId val="277463808"/>
        <c:scaling>
          <c:orientation val="minMax"/>
          <c:max val="1.1000000000000001"/>
          <c:min val="0"/>
        </c:scaling>
        <c:delete val="0"/>
        <c:axPos val="b"/>
        <c:numFmt formatCode="0%" sourceLinked="1"/>
        <c:majorTickMark val="none"/>
        <c:minorTickMark val="none"/>
        <c:tickLblPos val="none"/>
        <c:spPr>
          <a:ln>
            <a:noFill/>
          </a:ln>
        </c:spPr>
        <c:crossAx val="27745792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2"/>
            <c:invertIfNegative val="0"/>
            <c:bubble3D val="0"/>
            <c:spPr>
              <a:solidFill>
                <a:srgbClr val="AE0823"/>
              </a:solidFill>
              <a:effectLst>
                <a:outerShdw blurRad="50800" dist="38100" dir="2700000" algn="tl" rotWithShape="0">
                  <a:prstClr val="black">
                    <a:alpha val="40000"/>
                  </a:prstClr>
                </a:outerShdw>
              </a:effectLst>
            </c:spPr>
          </c:dPt>
          <c:dPt>
            <c:idx val="3"/>
            <c:invertIfNegative val="0"/>
            <c:bubble3D val="0"/>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7"/>
            <c:invertIfNegative val="0"/>
            <c:bubble3D val="0"/>
            <c:spPr>
              <a:solidFill>
                <a:srgbClr val="AE0823"/>
              </a:solidFill>
              <a:effectLst>
                <a:outerShdw blurRad="50800" dist="38100" dir="2700000" algn="tl" rotWithShape="0">
                  <a:prstClr val="black">
                    <a:alpha val="40000"/>
                  </a:prstClr>
                </a:outerShdw>
              </a:effectLst>
            </c:spPr>
          </c:dPt>
          <c:dPt>
            <c:idx val="8"/>
            <c:invertIfNegative val="0"/>
            <c:bubble3D val="0"/>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spPr>
              <a:solidFill>
                <a:srgbClr val="AE0823"/>
              </a:solidFill>
              <a:effectLst>
                <a:outerShdw blurRad="50800" dist="38100" dir="2700000" algn="tl" rotWithShape="0">
                  <a:prstClr val="black">
                    <a:alpha val="40000"/>
                  </a:prstClr>
                </a:outerShdw>
              </a:effectLst>
            </c:spPr>
          </c:dPt>
          <c:dPt>
            <c:idx val="13"/>
            <c:invertIfNegative val="0"/>
            <c:bubble3D val="0"/>
          </c:dPt>
          <c:dLbls>
            <c:showLegendKey val="0"/>
            <c:showVal val="1"/>
            <c:showCatName val="0"/>
            <c:showSerName val="0"/>
            <c:showPercent val="0"/>
            <c:showBubbleSize val="0"/>
            <c:showLeaderLines val="0"/>
          </c:dLbls>
          <c:cat>
            <c:strRef>
              <c:f>Sheet1!$A$2:$A$15</c:f>
              <c:strCache>
                <c:ptCount val="14"/>
                <c:pt idx="0">
                  <c:v>W1</c:v>
                </c:pt>
                <c:pt idx="1">
                  <c:v>W2</c:v>
                </c:pt>
                <c:pt idx="2">
                  <c:v>W3</c:v>
                </c:pt>
                <c:pt idx="3">
                  <c:v>W4</c:v>
                </c:pt>
                <c:pt idx="5">
                  <c:v>W1</c:v>
                </c:pt>
                <c:pt idx="6">
                  <c:v>W2</c:v>
                </c:pt>
                <c:pt idx="7">
                  <c:v>W3</c:v>
                </c:pt>
                <c:pt idx="8">
                  <c:v>W4</c:v>
                </c:pt>
                <c:pt idx="10">
                  <c:v>W1</c:v>
                </c:pt>
                <c:pt idx="11">
                  <c:v>W2</c:v>
                </c:pt>
                <c:pt idx="12">
                  <c:v>W3</c:v>
                </c:pt>
                <c:pt idx="13">
                  <c:v>W4</c:v>
                </c:pt>
              </c:strCache>
            </c:strRef>
          </c:cat>
          <c:val>
            <c:numRef>
              <c:f>Sheet1!$B$2:$B$15</c:f>
              <c:numCache>
                <c:formatCode>0%</c:formatCode>
                <c:ptCount val="14"/>
                <c:pt idx="0">
                  <c:v>0.11</c:v>
                </c:pt>
                <c:pt idx="1">
                  <c:v>0.14000000000000001</c:v>
                </c:pt>
                <c:pt idx="2">
                  <c:v>0.1</c:v>
                </c:pt>
                <c:pt idx="3">
                  <c:v>7.0000000000000007E-2</c:v>
                </c:pt>
                <c:pt idx="5">
                  <c:v>0.12</c:v>
                </c:pt>
                <c:pt idx="6">
                  <c:v>0.13</c:v>
                </c:pt>
                <c:pt idx="7">
                  <c:v>0.11</c:v>
                </c:pt>
                <c:pt idx="8">
                  <c:v>0.09</c:v>
                </c:pt>
                <c:pt idx="10">
                  <c:v>0.13</c:v>
                </c:pt>
                <c:pt idx="11">
                  <c:v>0.15</c:v>
                </c:pt>
                <c:pt idx="12">
                  <c:v>0.11</c:v>
                </c:pt>
                <c:pt idx="13">
                  <c:v>0.13</c:v>
                </c:pt>
              </c:numCache>
            </c:numRef>
          </c:val>
        </c:ser>
        <c:dLbls>
          <c:showLegendKey val="0"/>
          <c:showVal val="0"/>
          <c:showCatName val="0"/>
          <c:showSerName val="0"/>
          <c:showPercent val="0"/>
          <c:showBubbleSize val="0"/>
        </c:dLbls>
        <c:gapWidth val="0"/>
        <c:overlap val="100"/>
        <c:axId val="216566400"/>
        <c:axId val="216568192"/>
      </c:barChart>
      <c:catAx>
        <c:axId val="216566400"/>
        <c:scaling>
          <c:orientation val="minMax"/>
        </c:scaling>
        <c:delete val="0"/>
        <c:axPos val="l"/>
        <c:majorTickMark val="none"/>
        <c:minorTickMark val="none"/>
        <c:tickLblPos val="nextTo"/>
        <c:spPr>
          <a:ln>
            <a:solidFill>
              <a:schemeClr val="accent2">
                <a:lumMod val="50000"/>
              </a:schemeClr>
            </a:solidFill>
          </a:ln>
        </c:spPr>
        <c:txPr>
          <a:bodyPr/>
          <a:lstStyle/>
          <a:p>
            <a:pPr>
              <a:defRPr sz="1200"/>
            </a:pPr>
            <a:endParaRPr lang="en-US"/>
          </a:p>
        </c:txPr>
        <c:crossAx val="216568192"/>
        <c:crosses val="autoZero"/>
        <c:auto val="1"/>
        <c:lblAlgn val="ctr"/>
        <c:lblOffset val="100"/>
        <c:noMultiLvlLbl val="0"/>
      </c:catAx>
      <c:valAx>
        <c:axId val="216568192"/>
        <c:scaling>
          <c:orientation val="minMax"/>
          <c:max val="1.1000000000000001"/>
          <c:min val="0"/>
        </c:scaling>
        <c:delete val="0"/>
        <c:axPos val="b"/>
        <c:numFmt formatCode="0%" sourceLinked="1"/>
        <c:majorTickMark val="none"/>
        <c:minorTickMark val="none"/>
        <c:tickLblPos val="none"/>
        <c:spPr>
          <a:ln>
            <a:noFill/>
          </a:ln>
        </c:spPr>
        <c:crossAx val="21656640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0.3</c:v>
                </c:pt>
                <c:pt idx="2">
                  <c:v>0.61</c:v>
                </c:pt>
                <c:pt idx="4">
                  <c:v>0.23</c:v>
                </c:pt>
                <c:pt idx="5">
                  <c:v>0.2</c:v>
                </c:pt>
                <c:pt idx="6">
                  <c:v>0.21</c:v>
                </c:pt>
                <c:pt idx="7">
                  <c:v>0.34</c:v>
                </c:pt>
              </c:numCache>
            </c:numRef>
          </c:val>
        </c:ser>
        <c:dLbls>
          <c:showLegendKey val="0"/>
          <c:showVal val="0"/>
          <c:showCatName val="0"/>
          <c:showSerName val="0"/>
          <c:showPercent val="0"/>
          <c:showBubbleSize val="0"/>
        </c:dLbls>
        <c:gapWidth val="25"/>
        <c:overlap val="100"/>
        <c:axId val="283642496"/>
        <c:axId val="283660672"/>
      </c:barChart>
      <c:catAx>
        <c:axId val="283642496"/>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83660672"/>
        <c:crosses val="autoZero"/>
        <c:auto val="1"/>
        <c:lblAlgn val="ctr"/>
        <c:lblOffset val="100"/>
        <c:noMultiLvlLbl val="0"/>
      </c:catAx>
      <c:valAx>
        <c:axId val="283660672"/>
        <c:scaling>
          <c:orientation val="minMax"/>
          <c:max val="1.1000000000000001"/>
          <c:min val="0"/>
        </c:scaling>
        <c:delete val="0"/>
        <c:axPos val="b"/>
        <c:numFmt formatCode="0%" sourceLinked="1"/>
        <c:majorTickMark val="none"/>
        <c:minorTickMark val="none"/>
        <c:tickLblPos val="none"/>
        <c:spPr>
          <a:ln>
            <a:noFill/>
          </a:ln>
        </c:spPr>
        <c:crossAx val="28364249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0.23</c:v>
                </c:pt>
                <c:pt idx="1">
                  <c:v>0.37</c:v>
                </c:pt>
                <c:pt idx="2">
                  <c:v>0.43</c:v>
                </c:pt>
                <c:pt idx="3">
                  <c:v>0.42</c:v>
                </c:pt>
              </c:numCache>
            </c:numRef>
          </c:val>
        </c:ser>
        <c:dLbls>
          <c:showLegendKey val="0"/>
          <c:showVal val="0"/>
          <c:showCatName val="0"/>
          <c:showSerName val="0"/>
          <c:showPercent val="0"/>
          <c:showBubbleSize val="0"/>
        </c:dLbls>
        <c:gapWidth val="75"/>
        <c:overlap val="100"/>
        <c:axId val="283800704"/>
        <c:axId val="283802240"/>
      </c:barChart>
      <c:catAx>
        <c:axId val="283800704"/>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283802240"/>
        <c:crosses val="autoZero"/>
        <c:auto val="1"/>
        <c:lblAlgn val="ctr"/>
        <c:lblOffset val="100"/>
        <c:noMultiLvlLbl val="0"/>
      </c:catAx>
      <c:valAx>
        <c:axId val="283802240"/>
        <c:scaling>
          <c:orientation val="minMax"/>
          <c:max val="1.1000000000000001"/>
          <c:min val="0"/>
        </c:scaling>
        <c:delete val="0"/>
        <c:axPos val="b"/>
        <c:numFmt formatCode="0%" sourceLinked="1"/>
        <c:majorTickMark val="none"/>
        <c:minorTickMark val="none"/>
        <c:tickLblPos val="none"/>
        <c:spPr>
          <a:ln>
            <a:noFill/>
          </a:ln>
        </c:spPr>
        <c:crossAx val="28380070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0.85</c:v>
                </c:pt>
                <c:pt idx="2">
                  <c:v>0.85</c:v>
                </c:pt>
                <c:pt idx="3">
                  <c:v>0.82</c:v>
                </c:pt>
              </c:numCache>
            </c:numRef>
          </c:val>
        </c:ser>
        <c:dLbls>
          <c:showLegendKey val="0"/>
          <c:showVal val="0"/>
          <c:showCatName val="0"/>
          <c:showSerName val="0"/>
          <c:showPercent val="0"/>
          <c:showBubbleSize val="0"/>
        </c:dLbls>
        <c:gapWidth val="50"/>
        <c:axId val="284150784"/>
        <c:axId val="284234496"/>
      </c:barChart>
      <c:catAx>
        <c:axId val="28415078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4234496"/>
        <c:crosses val="autoZero"/>
        <c:auto val="1"/>
        <c:lblAlgn val="ctr"/>
        <c:lblOffset val="100"/>
        <c:noMultiLvlLbl val="0"/>
      </c:catAx>
      <c:valAx>
        <c:axId val="284234496"/>
        <c:scaling>
          <c:orientation val="minMax"/>
          <c:max val="1.1000000000000001"/>
          <c:min val="0"/>
        </c:scaling>
        <c:delete val="0"/>
        <c:axPos val="b"/>
        <c:numFmt formatCode="0%" sourceLinked="1"/>
        <c:majorTickMark val="none"/>
        <c:minorTickMark val="none"/>
        <c:tickLblPos val="none"/>
        <c:spPr>
          <a:ln>
            <a:noFill/>
          </a:ln>
        </c:spPr>
        <c:crossAx val="28415078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0.83</c:v>
                </c:pt>
                <c:pt idx="1">
                  <c:v>0.83</c:v>
                </c:pt>
                <c:pt idx="2">
                  <c:v>0.81</c:v>
                </c:pt>
                <c:pt idx="3">
                  <c:v>0.88</c:v>
                </c:pt>
              </c:numCache>
            </c:numRef>
          </c:val>
        </c:ser>
        <c:dLbls>
          <c:showLegendKey val="0"/>
          <c:showVal val="0"/>
          <c:showCatName val="0"/>
          <c:showSerName val="0"/>
          <c:showPercent val="0"/>
          <c:showBubbleSize val="0"/>
        </c:dLbls>
        <c:gapWidth val="50"/>
        <c:axId val="283887488"/>
        <c:axId val="283889024"/>
      </c:barChart>
      <c:catAx>
        <c:axId val="2838874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3889024"/>
        <c:crosses val="autoZero"/>
        <c:auto val="1"/>
        <c:lblAlgn val="ctr"/>
        <c:lblOffset val="100"/>
        <c:noMultiLvlLbl val="0"/>
      </c:catAx>
      <c:valAx>
        <c:axId val="283889024"/>
        <c:scaling>
          <c:orientation val="minMax"/>
          <c:max val="1.1000000000000001"/>
          <c:min val="0"/>
        </c:scaling>
        <c:delete val="0"/>
        <c:axPos val="b"/>
        <c:numFmt formatCode="0%" sourceLinked="1"/>
        <c:majorTickMark val="none"/>
        <c:minorTickMark val="none"/>
        <c:tickLblPos val="none"/>
        <c:spPr>
          <a:ln>
            <a:noFill/>
          </a:ln>
        </c:spPr>
        <c:crossAx val="28388748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0.74</c:v>
                </c:pt>
                <c:pt idx="2">
                  <c:v>0.82</c:v>
                </c:pt>
                <c:pt idx="3">
                  <c:v>0.84</c:v>
                </c:pt>
              </c:numCache>
            </c:numRef>
          </c:val>
        </c:ser>
        <c:dLbls>
          <c:showLegendKey val="0"/>
          <c:showVal val="0"/>
          <c:showCatName val="0"/>
          <c:showSerName val="0"/>
          <c:showPercent val="0"/>
          <c:showBubbleSize val="0"/>
        </c:dLbls>
        <c:gapWidth val="50"/>
        <c:axId val="283989120"/>
        <c:axId val="283990656"/>
      </c:barChart>
      <c:catAx>
        <c:axId val="28398912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3990656"/>
        <c:crosses val="autoZero"/>
        <c:auto val="1"/>
        <c:lblAlgn val="ctr"/>
        <c:lblOffset val="100"/>
        <c:noMultiLvlLbl val="0"/>
      </c:catAx>
      <c:valAx>
        <c:axId val="283990656"/>
        <c:scaling>
          <c:orientation val="minMax"/>
          <c:max val="1.1000000000000001"/>
          <c:min val="0"/>
        </c:scaling>
        <c:delete val="0"/>
        <c:axPos val="b"/>
        <c:numFmt formatCode="0%" sourceLinked="1"/>
        <c:majorTickMark val="none"/>
        <c:minorTickMark val="none"/>
        <c:tickLblPos val="none"/>
        <c:spPr>
          <a:ln>
            <a:noFill/>
          </a:ln>
        </c:spPr>
        <c:crossAx val="28398912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731"/>
          <c:y val="6.7260441129069398E-2"/>
          <c:w val="0.45020418403581913"/>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0.12</c:v>
                </c:pt>
                <c:pt idx="1">
                  <c:v>0.1</c:v>
                </c:pt>
                <c:pt idx="2">
                  <c:v>0.11</c:v>
                </c:pt>
                <c:pt idx="3">
                  <c:v>0.14000000000000001</c:v>
                </c:pt>
                <c:pt idx="4">
                  <c:v>0.19</c:v>
                </c:pt>
                <c:pt idx="5">
                  <c:v>0.13</c:v>
                </c:pt>
              </c:numCache>
            </c:numRef>
          </c:val>
        </c:ser>
        <c:dLbls>
          <c:showLegendKey val="0"/>
          <c:showVal val="0"/>
          <c:showCatName val="0"/>
          <c:showSerName val="0"/>
          <c:showPercent val="0"/>
          <c:showBubbleSize val="0"/>
        </c:dLbls>
        <c:gapWidth val="50"/>
        <c:axId val="284323200"/>
        <c:axId val="284337280"/>
      </c:barChart>
      <c:catAx>
        <c:axId val="28432320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4337280"/>
        <c:crosses val="autoZero"/>
        <c:auto val="1"/>
        <c:lblAlgn val="ctr"/>
        <c:lblOffset val="100"/>
        <c:noMultiLvlLbl val="0"/>
      </c:catAx>
      <c:valAx>
        <c:axId val="284337280"/>
        <c:scaling>
          <c:orientation val="minMax"/>
          <c:max val="1.1000000000000001"/>
          <c:min val="0"/>
        </c:scaling>
        <c:delete val="0"/>
        <c:axPos val="b"/>
        <c:numFmt formatCode="0%" sourceLinked="1"/>
        <c:majorTickMark val="none"/>
        <c:minorTickMark val="none"/>
        <c:tickLblPos val="none"/>
        <c:spPr>
          <a:ln>
            <a:noFill/>
          </a:ln>
        </c:spPr>
        <c:crossAx val="28432320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4525333230405026"/>
          <c:y val="6.7260385555253863E-2"/>
          <c:w val="0.39138065462405436"/>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0.04</c:v>
                </c:pt>
                <c:pt idx="1">
                  <c:v>0.44</c:v>
                </c:pt>
                <c:pt idx="2">
                  <c:v>0.42</c:v>
                </c:pt>
                <c:pt idx="3">
                  <c:v>0.63</c:v>
                </c:pt>
                <c:pt idx="4">
                  <c:v>0.61</c:v>
                </c:pt>
                <c:pt idx="5">
                  <c:v>0.88</c:v>
                </c:pt>
              </c:numCache>
            </c:numRef>
          </c:val>
        </c:ser>
        <c:dLbls>
          <c:showLegendKey val="0"/>
          <c:showVal val="0"/>
          <c:showCatName val="0"/>
          <c:showSerName val="0"/>
          <c:showPercent val="0"/>
          <c:showBubbleSize val="0"/>
        </c:dLbls>
        <c:gapWidth val="50"/>
        <c:axId val="284467584"/>
        <c:axId val="284469120"/>
      </c:barChart>
      <c:catAx>
        <c:axId val="28446758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4469120"/>
        <c:crosses val="autoZero"/>
        <c:auto val="1"/>
        <c:lblAlgn val="ctr"/>
        <c:lblOffset val="100"/>
        <c:noMultiLvlLbl val="0"/>
      </c:catAx>
      <c:valAx>
        <c:axId val="284469120"/>
        <c:scaling>
          <c:orientation val="minMax"/>
          <c:max val="1.1000000000000001"/>
          <c:min val="0"/>
        </c:scaling>
        <c:delete val="0"/>
        <c:axPos val="b"/>
        <c:numFmt formatCode="0%" sourceLinked="1"/>
        <c:majorTickMark val="none"/>
        <c:minorTickMark val="none"/>
        <c:tickLblPos val="none"/>
        <c:spPr>
          <a:ln>
            <a:noFill/>
          </a:ln>
        </c:spPr>
        <c:crossAx val="28446758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0.03</c:v>
                </c:pt>
                <c:pt idx="1">
                  <c:v>0.26</c:v>
                </c:pt>
                <c:pt idx="2">
                  <c:v>0.09</c:v>
                </c:pt>
                <c:pt idx="3">
                  <c:v>0.28999999999999998</c:v>
                </c:pt>
                <c:pt idx="4">
                  <c:v>0.33</c:v>
                </c:pt>
                <c:pt idx="6">
                  <c:v>0.42</c:v>
                </c:pt>
                <c:pt idx="7">
                  <c:v>0.31</c:v>
                </c:pt>
                <c:pt idx="8">
                  <c:v>0.27</c:v>
                </c:pt>
                <c:pt idx="10">
                  <c:v>0.62</c:v>
                </c:pt>
                <c:pt idx="11">
                  <c:v>0.38</c:v>
                </c:pt>
              </c:numCache>
            </c:numRef>
          </c:val>
        </c:ser>
        <c:dLbls>
          <c:showLegendKey val="0"/>
          <c:showVal val="0"/>
          <c:showCatName val="0"/>
          <c:showSerName val="0"/>
          <c:showPercent val="0"/>
          <c:showBubbleSize val="0"/>
        </c:dLbls>
        <c:gapWidth val="25"/>
        <c:overlap val="100"/>
        <c:axId val="284660096"/>
        <c:axId val="284661632"/>
      </c:barChart>
      <c:catAx>
        <c:axId val="284660096"/>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84661632"/>
        <c:crosses val="autoZero"/>
        <c:auto val="1"/>
        <c:lblAlgn val="ctr"/>
        <c:lblOffset val="100"/>
        <c:noMultiLvlLbl val="0"/>
      </c:catAx>
      <c:valAx>
        <c:axId val="284661632"/>
        <c:scaling>
          <c:orientation val="minMax"/>
          <c:max val="1.1000000000000001"/>
          <c:min val="0"/>
        </c:scaling>
        <c:delete val="0"/>
        <c:axPos val="b"/>
        <c:numFmt formatCode="0%" sourceLinked="1"/>
        <c:majorTickMark val="none"/>
        <c:minorTickMark val="none"/>
        <c:tickLblPos val="none"/>
        <c:spPr>
          <a:ln>
            <a:noFill/>
          </a:ln>
        </c:spPr>
        <c:crossAx val="28466009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0.31</c:v>
                </c:pt>
                <c:pt idx="2">
                  <c:v>0.59</c:v>
                </c:pt>
                <c:pt idx="4">
                  <c:v>0.26</c:v>
                </c:pt>
                <c:pt idx="5">
                  <c:v>0.26</c:v>
                </c:pt>
                <c:pt idx="6">
                  <c:v>0.19</c:v>
                </c:pt>
                <c:pt idx="7">
                  <c:v>0.28000000000000003</c:v>
                </c:pt>
              </c:numCache>
            </c:numRef>
          </c:val>
        </c:ser>
        <c:dLbls>
          <c:showLegendKey val="0"/>
          <c:showVal val="0"/>
          <c:showCatName val="0"/>
          <c:showSerName val="0"/>
          <c:showPercent val="0"/>
          <c:showBubbleSize val="0"/>
        </c:dLbls>
        <c:gapWidth val="25"/>
        <c:overlap val="100"/>
        <c:axId val="277399040"/>
        <c:axId val="277400576"/>
      </c:barChart>
      <c:catAx>
        <c:axId val="277399040"/>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77400576"/>
        <c:crosses val="autoZero"/>
        <c:auto val="1"/>
        <c:lblAlgn val="ctr"/>
        <c:lblOffset val="100"/>
        <c:noMultiLvlLbl val="0"/>
      </c:catAx>
      <c:valAx>
        <c:axId val="277400576"/>
        <c:scaling>
          <c:orientation val="minMax"/>
          <c:max val="1.1000000000000001"/>
          <c:min val="0"/>
        </c:scaling>
        <c:delete val="0"/>
        <c:axPos val="b"/>
        <c:numFmt formatCode="0%" sourceLinked="1"/>
        <c:majorTickMark val="none"/>
        <c:minorTickMark val="none"/>
        <c:tickLblPos val="none"/>
        <c:spPr>
          <a:ln>
            <a:noFill/>
          </a:ln>
        </c:spPr>
        <c:crossAx val="27739904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0.28000000000000003</c:v>
                </c:pt>
                <c:pt idx="1">
                  <c:v>0.39</c:v>
                </c:pt>
                <c:pt idx="2">
                  <c:v>0.5</c:v>
                </c:pt>
                <c:pt idx="3">
                  <c:v>0.45</c:v>
                </c:pt>
              </c:numCache>
            </c:numRef>
          </c:val>
        </c:ser>
        <c:dLbls>
          <c:showLegendKey val="0"/>
          <c:showVal val="0"/>
          <c:showCatName val="0"/>
          <c:showSerName val="0"/>
          <c:showPercent val="0"/>
          <c:showBubbleSize val="0"/>
        </c:dLbls>
        <c:gapWidth val="75"/>
        <c:overlap val="100"/>
        <c:axId val="286441472"/>
        <c:axId val="286443008"/>
      </c:barChart>
      <c:catAx>
        <c:axId val="286441472"/>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286443008"/>
        <c:crosses val="autoZero"/>
        <c:auto val="1"/>
        <c:lblAlgn val="ctr"/>
        <c:lblOffset val="100"/>
        <c:noMultiLvlLbl val="0"/>
      </c:catAx>
      <c:valAx>
        <c:axId val="286443008"/>
        <c:scaling>
          <c:orientation val="minMax"/>
          <c:max val="1.1000000000000001"/>
          <c:min val="0"/>
        </c:scaling>
        <c:delete val="0"/>
        <c:axPos val="b"/>
        <c:numFmt formatCode="0%" sourceLinked="1"/>
        <c:majorTickMark val="none"/>
        <c:minorTickMark val="none"/>
        <c:tickLblPos val="none"/>
        <c:spPr>
          <a:ln>
            <a:noFill/>
          </a:ln>
        </c:spPr>
        <c:crossAx val="28644147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5383653178704395"/>
          <c:y val="3.49969617071995E-2"/>
          <c:w val="0.41275211925312544"/>
          <c:h val="0.91716697533909242"/>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2"/>
            <c:invertIfNegative val="0"/>
            <c:bubble3D val="0"/>
            <c:spPr>
              <a:solidFill>
                <a:srgbClr val="AE0823"/>
              </a:solidFill>
              <a:effectLst>
                <a:outerShdw blurRad="50800" dist="38100" dir="2700000" algn="tl" rotWithShape="0">
                  <a:prstClr val="black">
                    <a:alpha val="40000"/>
                  </a:prstClr>
                </a:outerShdw>
              </a:effectLst>
            </c:spPr>
          </c:dPt>
          <c:dPt>
            <c:idx val="3"/>
            <c:invertIfNegative val="0"/>
            <c:bubble3D val="0"/>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7"/>
            <c:invertIfNegative val="0"/>
            <c:bubble3D val="0"/>
            <c:spPr>
              <a:solidFill>
                <a:srgbClr val="AE0823"/>
              </a:solidFill>
              <a:effectLst>
                <a:outerShdw blurRad="50800" dist="38100" dir="2700000" algn="tl" rotWithShape="0">
                  <a:prstClr val="black">
                    <a:alpha val="40000"/>
                  </a:prstClr>
                </a:outerShdw>
              </a:effectLst>
            </c:spPr>
          </c:dPt>
          <c:dPt>
            <c:idx val="8"/>
            <c:invertIfNegative val="0"/>
            <c:bubble3D val="0"/>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spPr>
              <a:solidFill>
                <a:srgbClr val="AE0823"/>
              </a:solidFill>
              <a:effectLst>
                <a:outerShdw blurRad="50800" dist="38100" dir="2700000" algn="tl" rotWithShape="0">
                  <a:prstClr val="black">
                    <a:alpha val="40000"/>
                  </a:prstClr>
                </a:outerShdw>
              </a:effectLst>
            </c:spPr>
          </c:dPt>
          <c:dPt>
            <c:idx val="13"/>
            <c:invertIfNegative val="0"/>
            <c:bubble3D val="0"/>
          </c:dPt>
          <c:dLbls>
            <c:dLbl>
              <c:idx val="0"/>
              <c:tx>
                <c:rich>
                  <a:bodyPr/>
                  <a:lstStyle/>
                  <a:p>
                    <a:r>
                      <a:rPr lang="en-US" smtClean="0"/>
                      <a:t>N/A</a:t>
                    </a:r>
                    <a:endParaRPr lang="en-US" dirty="0"/>
                  </a:p>
                </c:rich>
              </c:tx>
              <c:showLegendKey val="0"/>
              <c:showVal val="1"/>
              <c:showCatName val="0"/>
              <c:showSerName val="0"/>
              <c:showPercent val="0"/>
              <c:showBubbleSize val="0"/>
            </c:dLbl>
            <c:dLbl>
              <c:idx val="1"/>
              <c:tx>
                <c:rich>
                  <a:bodyPr/>
                  <a:lstStyle/>
                  <a:p>
                    <a:r>
                      <a:rPr lang="en-US" sz="1400" b="1" i="0" baseline="0" smtClean="0">
                        <a:effectLst/>
                        <a:latin typeface="Calibri" panose="020F0502020204030204" pitchFamily="34" charset="0"/>
                      </a:rPr>
                      <a:t>N/A</a:t>
                    </a:r>
                    <a:endParaRPr lang="en-US" sz="1400">
                      <a:effectLst/>
                      <a:latin typeface="Calibri" panose="020F0502020204030204" pitchFamily="34" charset="0"/>
                    </a:endParaRP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Sheet1!$A$2:$A$15</c:f>
              <c:strCache>
                <c:ptCount val="14"/>
                <c:pt idx="0">
                  <c:v>W1</c:v>
                </c:pt>
                <c:pt idx="1">
                  <c:v>W2</c:v>
                </c:pt>
                <c:pt idx="2">
                  <c:v>W3</c:v>
                </c:pt>
                <c:pt idx="3">
                  <c:v>W4</c:v>
                </c:pt>
                <c:pt idx="5">
                  <c:v>W1</c:v>
                </c:pt>
                <c:pt idx="6">
                  <c:v>W2</c:v>
                </c:pt>
                <c:pt idx="7">
                  <c:v>W3</c:v>
                </c:pt>
                <c:pt idx="8">
                  <c:v>W4</c:v>
                </c:pt>
                <c:pt idx="10">
                  <c:v>W1</c:v>
                </c:pt>
                <c:pt idx="11">
                  <c:v>W2</c:v>
                </c:pt>
                <c:pt idx="12">
                  <c:v>W3</c:v>
                </c:pt>
                <c:pt idx="13">
                  <c:v>W4</c:v>
                </c:pt>
              </c:strCache>
            </c:strRef>
          </c:cat>
          <c:val>
            <c:numRef>
              <c:f>Sheet1!$B$2:$B$15</c:f>
              <c:numCache>
                <c:formatCode>0%</c:formatCode>
                <c:ptCount val="14"/>
                <c:pt idx="0">
                  <c:v>0</c:v>
                </c:pt>
                <c:pt idx="1">
                  <c:v>0</c:v>
                </c:pt>
                <c:pt idx="2">
                  <c:v>0.63</c:v>
                </c:pt>
                <c:pt idx="3">
                  <c:v>0.63</c:v>
                </c:pt>
                <c:pt idx="5">
                  <c:v>0.71</c:v>
                </c:pt>
                <c:pt idx="6">
                  <c:v>0.7</c:v>
                </c:pt>
                <c:pt idx="7">
                  <c:v>0.73</c:v>
                </c:pt>
                <c:pt idx="8">
                  <c:v>0.72</c:v>
                </c:pt>
                <c:pt idx="10">
                  <c:v>0.84</c:v>
                </c:pt>
                <c:pt idx="11">
                  <c:v>0.86</c:v>
                </c:pt>
                <c:pt idx="12">
                  <c:v>0.88</c:v>
                </c:pt>
                <c:pt idx="13">
                  <c:v>0.86</c:v>
                </c:pt>
              </c:numCache>
            </c:numRef>
          </c:val>
        </c:ser>
        <c:dLbls>
          <c:showLegendKey val="0"/>
          <c:showVal val="0"/>
          <c:showCatName val="0"/>
          <c:showSerName val="0"/>
          <c:showPercent val="0"/>
          <c:showBubbleSize val="0"/>
        </c:dLbls>
        <c:gapWidth val="0"/>
        <c:overlap val="100"/>
        <c:axId val="216266624"/>
        <c:axId val="216268160"/>
      </c:barChart>
      <c:catAx>
        <c:axId val="216266624"/>
        <c:scaling>
          <c:orientation val="minMax"/>
        </c:scaling>
        <c:delete val="0"/>
        <c:axPos val="l"/>
        <c:majorTickMark val="none"/>
        <c:minorTickMark val="none"/>
        <c:tickLblPos val="nextTo"/>
        <c:spPr>
          <a:ln>
            <a:solidFill>
              <a:schemeClr val="accent2">
                <a:lumMod val="50000"/>
              </a:schemeClr>
            </a:solidFill>
          </a:ln>
        </c:spPr>
        <c:txPr>
          <a:bodyPr/>
          <a:lstStyle/>
          <a:p>
            <a:pPr>
              <a:defRPr sz="1200">
                <a:latin typeface="Calibri" panose="020F0502020204030204" pitchFamily="34" charset="0"/>
              </a:defRPr>
            </a:pPr>
            <a:endParaRPr lang="en-US"/>
          </a:p>
        </c:txPr>
        <c:crossAx val="216268160"/>
        <c:crosses val="autoZero"/>
        <c:auto val="1"/>
        <c:lblAlgn val="ctr"/>
        <c:lblOffset val="100"/>
        <c:noMultiLvlLbl val="0"/>
      </c:catAx>
      <c:valAx>
        <c:axId val="216268160"/>
        <c:scaling>
          <c:orientation val="minMax"/>
          <c:max val="1.1000000000000001"/>
          <c:min val="0"/>
        </c:scaling>
        <c:delete val="0"/>
        <c:axPos val="b"/>
        <c:numFmt formatCode="0%" sourceLinked="1"/>
        <c:majorTickMark val="none"/>
        <c:minorTickMark val="none"/>
        <c:tickLblPos val="none"/>
        <c:spPr>
          <a:ln>
            <a:noFill/>
          </a:ln>
        </c:spPr>
        <c:crossAx val="21626662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0.79</c:v>
                </c:pt>
                <c:pt idx="2">
                  <c:v>0.78</c:v>
                </c:pt>
                <c:pt idx="3">
                  <c:v>0.77</c:v>
                </c:pt>
              </c:numCache>
            </c:numRef>
          </c:val>
        </c:ser>
        <c:dLbls>
          <c:showLegendKey val="0"/>
          <c:showVal val="0"/>
          <c:showCatName val="0"/>
          <c:showSerName val="0"/>
          <c:showPercent val="0"/>
          <c:showBubbleSize val="0"/>
        </c:dLbls>
        <c:gapWidth val="50"/>
        <c:axId val="285902720"/>
        <c:axId val="285904256"/>
      </c:barChart>
      <c:catAx>
        <c:axId val="28590272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5904256"/>
        <c:crosses val="autoZero"/>
        <c:auto val="1"/>
        <c:lblAlgn val="ctr"/>
        <c:lblOffset val="100"/>
        <c:noMultiLvlLbl val="0"/>
      </c:catAx>
      <c:valAx>
        <c:axId val="285904256"/>
        <c:scaling>
          <c:orientation val="minMax"/>
          <c:max val="1.1000000000000001"/>
          <c:min val="0"/>
        </c:scaling>
        <c:delete val="0"/>
        <c:axPos val="b"/>
        <c:numFmt formatCode="0%" sourceLinked="1"/>
        <c:majorTickMark val="none"/>
        <c:minorTickMark val="none"/>
        <c:tickLblPos val="none"/>
        <c:spPr>
          <a:ln>
            <a:noFill/>
          </a:ln>
        </c:spPr>
        <c:crossAx val="28590272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0.73</c:v>
                </c:pt>
                <c:pt idx="1">
                  <c:v>0.81</c:v>
                </c:pt>
                <c:pt idx="2">
                  <c:v>0.81</c:v>
                </c:pt>
                <c:pt idx="3">
                  <c:v>0.82</c:v>
                </c:pt>
              </c:numCache>
            </c:numRef>
          </c:val>
        </c:ser>
        <c:dLbls>
          <c:showLegendKey val="0"/>
          <c:showVal val="0"/>
          <c:showCatName val="0"/>
          <c:showSerName val="0"/>
          <c:showPercent val="0"/>
          <c:showBubbleSize val="0"/>
        </c:dLbls>
        <c:gapWidth val="50"/>
        <c:axId val="285971200"/>
        <c:axId val="285972736"/>
      </c:barChart>
      <c:catAx>
        <c:axId val="28597120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5972736"/>
        <c:crosses val="autoZero"/>
        <c:auto val="1"/>
        <c:lblAlgn val="ctr"/>
        <c:lblOffset val="100"/>
        <c:noMultiLvlLbl val="0"/>
      </c:catAx>
      <c:valAx>
        <c:axId val="285972736"/>
        <c:scaling>
          <c:orientation val="minMax"/>
          <c:max val="1.1000000000000001"/>
          <c:min val="0"/>
        </c:scaling>
        <c:delete val="0"/>
        <c:axPos val="b"/>
        <c:numFmt formatCode="0%" sourceLinked="1"/>
        <c:majorTickMark val="none"/>
        <c:minorTickMark val="none"/>
        <c:tickLblPos val="none"/>
        <c:spPr>
          <a:ln>
            <a:noFill/>
          </a:ln>
        </c:spPr>
        <c:crossAx val="28597120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11"/>
          <c:y val="0.11715033419795379"/>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spPr>
              <a:solidFill>
                <a:srgbClr val="02458C"/>
              </a:solidFill>
              <a:effectLst>
                <a:outerShdw blurRad="50800" dist="38100" dir="2700000" algn="tl" rotWithShape="0">
                  <a:prstClr val="black">
                    <a:alpha val="40000"/>
                  </a:prstClr>
                </a:outerShdw>
              </a:effectLst>
            </c:spPr>
          </c:dPt>
          <c:dPt>
            <c:idx val="5"/>
            <c:invertIfNegative val="0"/>
            <c:bubble3D val="0"/>
            <c:spPr>
              <a:solidFill>
                <a:srgbClr val="02458C"/>
              </a:solidFill>
              <a:effectLst>
                <a:outerShdw blurRad="50800" dist="38100" dir="2700000" algn="tl" rotWithShape="0">
                  <a:prstClr val="black">
                    <a:alpha val="40000"/>
                  </a:prstClr>
                </a:outerShdw>
              </a:effectLst>
            </c:spPr>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1">
                  <c:v>0.72</c:v>
                </c:pt>
                <c:pt idx="2">
                  <c:v>0.78</c:v>
                </c:pt>
                <c:pt idx="3">
                  <c:v>0.81</c:v>
                </c:pt>
              </c:numCache>
            </c:numRef>
          </c:val>
        </c:ser>
        <c:dLbls>
          <c:showLegendKey val="0"/>
          <c:showVal val="0"/>
          <c:showCatName val="0"/>
          <c:showSerName val="0"/>
          <c:showPercent val="0"/>
          <c:showBubbleSize val="0"/>
        </c:dLbls>
        <c:gapWidth val="50"/>
        <c:axId val="286060544"/>
        <c:axId val="286062080"/>
      </c:barChart>
      <c:catAx>
        <c:axId val="28606054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6062080"/>
        <c:crosses val="autoZero"/>
        <c:auto val="1"/>
        <c:lblAlgn val="ctr"/>
        <c:lblOffset val="100"/>
        <c:noMultiLvlLbl val="0"/>
      </c:catAx>
      <c:valAx>
        <c:axId val="286062080"/>
        <c:scaling>
          <c:orientation val="minMax"/>
          <c:max val="1.1000000000000001"/>
          <c:min val="0"/>
        </c:scaling>
        <c:delete val="0"/>
        <c:axPos val="b"/>
        <c:numFmt formatCode="0%" sourceLinked="1"/>
        <c:majorTickMark val="none"/>
        <c:minorTickMark val="none"/>
        <c:tickLblPos val="none"/>
        <c:spPr>
          <a:ln>
            <a:noFill/>
          </a:ln>
        </c:spPr>
        <c:crossAx val="28606054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731"/>
          <c:y val="6.7260441129069398E-2"/>
          <c:w val="0.45020418403581913"/>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0.05</c:v>
                </c:pt>
                <c:pt idx="1">
                  <c:v>0.13</c:v>
                </c:pt>
                <c:pt idx="2">
                  <c:v>0.11</c:v>
                </c:pt>
                <c:pt idx="3">
                  <c:v>0.13</c:v>
                </c:pt>
                <c:pt idx="4">
                  <c:v>0.17</c:v>
                </c:pt>
                <c:pt idx="5">
                  <c:v>0.2</c:v>
                </c:pt>
              </c:numCache>
            </c:numRef>
          </c:val>
        </c:ser>
        <c:dLbls>
          <c:showLegendKey val="0"/>
          <c:showVal val="0"/>
          <c:showCatName val="0"/>
          <c:showSerName val="0"/>
          <c:showPercent val="0"/>
          <c:showBubbleSize val="0"/>
        </c:dLbls>
        <c:gapWidth val="50"/>
        <c:axId val="286263552"/>
        <c:axId val="286273536"/>
      </c:barChart>
      <c:catAx>
        <c:axId val="28626355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6273536"/>
        <c:crosses val="autoZero"/>
        <c:auto val="1"/>
        <c:lblAlgn val="ctr"/>
        <c:lblOffset val="100"/>
        <c:noMultiLvlLbl val="0"/>
      </c:catAx>
      <c:valAx>
        <c:axId val="286273536"/>
        <c:scaling>
          <c:orientation val="minMax"/>
          <c:max val="1.1000000000000001"/>
          <c:min val="0"/>
        </c:scaling>
        <c:delete val="0"/>
        <c:axPos val="b"/>
        <c:numFmt formatCode="0%" sourceLinked="1"/>
        <c:majorTickMark val="none"/>
        <c:minorTickMark val="none"/>
        <c:tickLblPos val="none"/>
        <c:spPr>
          <a:ln>
            <a:noFill/>
          </a:ln>
        </c:spPr>
        <c:crossAx val="28626355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4525333230405026"/>
          <c:y val="6.7260385555253863E-2"/>
          <c:w val="0.39138065462405436"/>
          <c:h val="0.9151313972767345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spPr>
              <a:solidFill>
                <a:srgbClr val="02458C"/>
              </a:solidFill>
              <a:effectLst>
                <a:outerShdw blurRad="50800" dist="38100" dir="2700000" algn="tl" rotWithShape="0">
                  <a:prstClr val="black">
                    <a:alpha val="40000"/>
                  </a:prstClr>
                </a:outerShdw>
              </a:effectLst>
            </c:spPr>
          </c:dPt>
          <c:dPt>
            <c:idx val="9"/>
            <c:invertIfNegative val="0"/>
            <c:bubble3D val="0"/>
            <c:spPr>
              <a:solidFill>
                <a:srgbClr val="02458C"/>
              </a:solidFill>
              <a:effectLst>
                <a:outerShdw blurRad="50800" dist="38100" dir="2700000" algn="tl" rotWithShape="0">
                  <a:prstClr val="black">
                    <a:alpha val="40000"/>
                  </a:prstClr>
                </a:outerShdw>
              </a:effectLst>
            </c:spPr>
          </c:dPt>
          <c:dLbls>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0.13</c:v>
                </c:pt>
                <c:pt idx="1">
                  <c:v>0.45</c:v>
                </c:pt>
                <c:pt idx="2">
                  <c:v>0.39</c:v>
                </c:pt>
                <c:pt idx="3">
                  <c:v>0.57999999999999996</c:v>
                </c:pt>
                <c:pt idx="4">
                  <c:v>0.71</c:v>
                </c:pt>
                <c:pt idx="5">
                  <c:v>0.93</c:v>
                </c:pt>
              </c:numCache>
            </c:numRef>
          </c:val>
        </c:ser>
        <c:dLbls>
          <c:showLegendKey val="0"/>
          <c:showVal val="0"/>
          <c:showCatName val="0"/>
          <c:showSerName val="0"/>
          <c:showPercent val="0"/>
          <c:showBubbleSize val="0"/>
        </c:dLbls>
        <c:gapWidth val="50"/>
        <c:axId val="289819648"/>
        <c:axId val="289837824"/>
      </c:barChart>
      <c:catAx>
        <c:axId val="28981964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289837824"/>
        <c:crosses val="autoZero"/>
        <c:auto val="1"/>
        <c:lblAlgn val="ctr"/>
        <c:lblOffset val="100"/>
        <c:noMultiLvlLbl val="0"/>
      </c:catAx>
      <c:valAx>
        <c:axId val="289837824"/>
        <c:scaling>
          <c:orientation val="minMax"/>
          <c:max val="1.1000000000000001"/>
          <c:min val="0"/>
        </c:scaling>
        <c:delete val="0"/>
        <c:axPos val="b"/>
        <c:numFmt formatCode="0%" sourceLinked="1"/>
        <c:majorTickMark val="none"/>
        <c:minorTickMark val="none"/>
        <c:tickLblPos val="none"/>
        <c:spPr>
          <a:ln>
            <a:noFill/>
          </a:ln>
        </c:spPr>
        <c:crossAx val="28981964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0.03</c:v>
                </c:pt>
                <c:pt idx="1">
                  <c:v>0.14000000000000001</c:v>
                </c:pt>
                <c:pt idx="2">
                  <c:v>0.02</c:v>
                </c:pt>
                <c:pt idx="3">
                  <c:v>0.45</c:v>
                </c:pt>
                <c:pt idx="4">
                  <c:v>0.36</c:v>
                </c:pt>
                <c:pt idx="6">
                  <c:v>0.49</c:v>
                </c:pt>
                <c:pt idx="7">
                  <c:v>0.3</c:v>
                </c:pt>
                <c:pt idx="8">
                  <c:v>0.21</c:v>
                </c:pt>
                <c:pt idx="10">
                  <c:v>0.56000000000000005</c:v>
                </c:pt>
                <c:pt idx="11">
                  <c:v>0.44</c:v>
                </c:pt>
              </c:numCache>
            </c:numRef>
          </c:val>
        </c:ser>
        <c:dLbls>
          <c:showLegendKey val="0"/>
          <c:showVal val="0"/>
          <c:showCatName val="0"/>
          <c:showSerName val="0"/>
          <c:showPercent val="0"/>
          <c:showBubbleSize val="0"/>
        </c:dLbls>
        <c:gapWidth val="25"/>
        <c:overlap val="100"/>
        <c:axId val="286536064"/>
        <c:axId val="286537600"/>
      </c:barChart>
      <c:catAx>
        <c:axId val="286536064"/>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86537600"/>
        <c:crosses val="autoZero"/>
        <c:auto val="1"/>
        <c:lblAlgn val="ctr"/>
        <c:lblOffset val="100"/>
        <c:noMultiLvlLbl val="0"/>
      </c:catAx>
      <c:valAx>
        <c:axId val="286537600"/>
        <c:scaling>
          <c:orientation val="minMax"/>
          <c:max val="1.1000000000000001"/>
          <c:min val="0"/>
        </c:scaling>
        <c:delete val="0"/>
        <c:axPos val="b"/>
        <c:numFmt formatCode="0%" sourceLinked="1"/>
        <c:majorTickMark val="none"/>
        <c:minorTickMark val="none"/>
        <c:tickLblPos val="none"/>
        <c:spPr>
          <a:ln>
            <a:noFill/>
          </a:ln>
        </c:spPr>
        <c:crossAx val="28653606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0.3</c:v>
                </c:pt>
                <c:pt idx="2">
                  <c:v>0.55000000000000004</c:v>
                </c:pt>
                <c:pt idx="4">
                  <c:v>0.17</c:v>
                </c:pt>
                <c:pt idx="5">
                  <c:v>0.21</c:v>
                </c:pt>
                <c:pt idx="6">
                  <c:v>0.17</c:v>
                </c:pt>
                <c:pt idx="7">
                  <c:v>0.36</c:v>
                </c:pt>
              </c:numCache>
            </c:numRef>
          </c:val>
        </c:ser>
        <c:dLbls>
          <c:showLegendKey val="0"/>
          <c:showVal val="0"/>
          <c:showCatName val="0"/>
          <c:showSerName val="0"/>
          <c:showPercent val="0"/>
          <c:showBubbleSize val="0"/>
        </c:dLbls>
        <c:gapWidth val="25"/>
        <c:overlap val="100"/>
        <c:axId val="289484800"/>
        <c:axId val="289486336"/>
      </c:barChart>
      <c:catAx>
        <c:axId val="289484800"/>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89486336"/>
        <c:crosses val="autoZero"/>
        <c:auto val="1"/>
        <c:lblAlgn val="ctr"/>
        <c:lblOffset val="100"/>
        <c:noMultiLvlLbl val="0"/>
      </c:catAx>
      <c:valAx>
        <c:axId val="289486336"/>
        <c:scaling>
          <c:orientation val="minMax"/>
          <c:max val="1.1000000000000001"/>
          <c:min val="0"/>
        </c:scaling>
        <c:delete val="0"/>
        <c:axPos val="b"/>
        <c:numFmt formatCode="0%" sourceLinked="1"/>
        <c:majorTickMark val="none"/>
        <c:minorTickMark val="none"/>
        <c:tickLblPos val="none"/>
        <c:spPr>
          <a:ln>
            <a:noFill/>
          </a:ln>
        </c:spPr>
        <c:crossAx val="28948480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171503341979538"/>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0.21</c:v>
                </c:pt>
                <c:pt idx="1">
                  <c:v>0.32</c:v>
                </c:pt>
                <c:pt idx="2">
                  <c:v>0.45</c:v>
                </c:pt>
                <c:pt idx="3">
                  <c:v>0.37</c:v>
                </c:pt>
              </c:numCache>
            </c:numRef>
          </c:val>
        </c:ser>
        <c:dLbls>
          <c:showLegendKey val="0"/>
          <c:showVal val="0"/>
          <c:showCatName val="0"/>
          <c:showSerName val="0"/>
          <c:showPercent val="0"/>
          <c:showBubbleSize val="0"/>
        </c:dLbls>
        <c:gapWidth val="75"/>
        <c:overlap val="100"/>
        <c:axId val="289626368"/>
        <c:axId val="289632256"/>
      </c:barChart>
      <c:catAx>
        <c:axId val="289626368"/>
        <c:scaling>
          <c:orientation val="minMax"/>
        </c:scaling>
        <c:delete val="0"/>
        <c:axPos val="l"/>
        <c:majorTickMark val="none"/>
        <c:minorTickMark val="none"/>
        <c:tickLblPos val="nextTo"/>
        <c:spPr>
          <a:ln>
            <a:solidFill>
              <a:schemeClr val="accent2">
                <a:lumMod val="50000"/>
              </a:schemeClr>
            </a:solidFill>
          </a:ln>
        </c:spPr>
        <c:txPr>
          <a:bodyPr/>
          <a:lstStyle/>
          <a:p>
            <a:pPr algn="r">
              <a:defRPr sz="1600"/>
            </a:pPr>
            <a:endParaRPr lang="en-US"/>
          </a:p>
        </c:txPr>
        <c:crossAx val="289632256"/>
        <c:crosses val="autoZero"/>
        <c:auto val="1"/>
        <c:lblAlgn val="ctr"/>
        <c:lblOffset val="100"/>
        <c:noMultiLvlLbl val="0"/>
      </c:catAx>
      <c:valAx>
        <c:axId val="289632256"/>
        <c:scaling>
          <c:orientation val="minMax"/>
          <c:max val="1.1000000000000001"/>
          <c:min val="0"/>
        </c:scaling>
        <c:delete val="0"/>
        <c:axPos val="b"/>
        <c:numFmt formatCode="0%" sourceLinked="1"/>
        <c:majorTickMark val="none"/>
        <c:minorTickMark val="none"/>
        <c:tickLblPos val="none"/>
        <c:spPr>
          <a:ln>
            <a:noFill/>
          </a:ln>
        </c:spPr>
        <c:crossAx val="28962636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5383653178704395"/>
          <c:y val="3.49969617071995E-2"/>
          <c:w val="0.41275211925312544"/>
          <c:h val="0.91716697533909242"/>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dPt>
          <c:dPt>
            <c:idx val="1"/>
            <c:invertIfNegative val="0"/>
            <c:bubble3D val="0"/>
            <c:spPr>
              <a:solidFill>
                <a:srgbClr val="7BC342"/>
              </a:solidFill>
              <a:effectLst>
                <a:outerShdw blurRad="50800" dist="38100" dir="2700000" algn="tl" rotWithShape="0">
                  <a:prstClr val="black">
                    <a:alpha val="40000"/>
                  </a:prstClr>
                </a:outerShdw>
              </a:effectLst>
            </c:spPr>
          </c:dPt>
          <c:dPt>
            <c:idx val="2"/>
            <c:invertIfNegative val="0"/>
            <c:bubble3D val="0"/>
            <c:spPr>
              <a:solidFill>
                <a:srgbClr val="AE0823"/>
              </a:solidFill>
              <a:effectLst>
                <a:outerShdw blurRad="50800" dist="38100" dir="2700000" algn="tl" rotWithShape="0">
                  <a:prstClr val="black">
                    <a:alpha val="40000"/>
                  </a:prstClr>
                </a:outerShdw>
              </a:effectLst>
            </c:spPr>
          </c:dPt>
          <c:dPt>
            <c:idx val="3"/>
            <c:invertIfNegative val="0"/>
            <c:bubble3D val="0"/>
          </c:dPt>
          <c:dPt>
            <c:idx val="4"/>
            <c:invertIfNegative val="0"/>
            <c:bubble3D val="0"/>
            <c:spPr>
              <a:solidFill>
                <a:srgbClr val="FFCC66"/>
              </a:solidFill>
              <a:effectLst>
                <a:outerShdw blurRad="50800" dist="38100" dir="2700000" algn="tl" rotWithShape="0">
                  <a:prstClr val="black">
                    <a:alpha val="40000"/>
                  </a:prstClr>
                </a:outerShdw>
              </a:effectLst>
            </c:spPr>
          </c:dPt>
          <c:dPt>
            <c:idx val="5"/>
            <c:invertIfNegative val="0"/>
            <c:bubble3D val="0"/>
            <c:spPr>
              <a:solidFill>
                <a:srgbClr val="FFCC66"/>
              </a:solidFill>
              <a:effectLst>
                <a:outerShdw blurRad="50800" dist="38100" dir="2700000" algn="tl" rotWithShape="0">
                  <a:prstClr val="black">
                    <a:alpha val="40000"/>
                  </a:prstClr>
                </a:outerShdw>
              </a:effectLst>
            </c:spPr>
          </c:dPt>
          <c:dPt>
            <c:idx val="6"/>
            <c:invertIfNegative val="0"/>
            <c:bubble3D val="0"/>
            <c:spPr>
              <a:solidFill>
                <a:srgbClr val="7BC342"/>
              </a:solidFill>
              <a:effectLst>
                <a:outerShdw blurRad="50800" dist="38100" dir="2700000" algn="tl" rotWithShape="0">
                  <a:prstClr val="black">
                    <a:alpha val="40000"/>
                  </a:prstClr>
                </a:outerShdw>
              </a:effectLst>
            </c:spPr>
          </c:dPt>
          <c:dPt>
            <c:idx val="7"/>
            <c:invertIfNegative val="0"/>
            <c:bubble3D val="0"/>
            <c:spPr>
              <a:solidFill>
                <a:srgbClr val="AE0823"/>
              </a:solidFill>
              <a:effectLst>
                <a:outerShdw blurRad="50800" dist="38100" dir="2700000" algn="tl" rotWithShape="0">
                  <a:prstClr val="black">
                    <a:alpha val="40000"/>
                  </a:prstClr>
                </a:outerShdw>
              </a:effectLst>
            </c:spPr>
          </c:dPt>
          <c:dPt>
            <c:idx val="8"/>
            <c:invertIfNegative val="0"/>
            <c:bubble3D val="0"/>
          </c:dPt>
          <c:dPt>
            <c:idx val="9"/>
            <c:invertIfNegative val="0"/>
            <c:bubble3D val="0"/>
            <c:spPr>
              <a:solidFill>
                <a:srgbClr val="7BC342"/>
              </a:solidFill>
              <a:effectLst>
                <a:outerShdw blurRad="50800" dist="38100" dir="2700000" algn="tl" rotWithShape="0">
                  <a:prstClr val="black">
                    <a:alpha val="40000"/>
                  </a:prstClr>
                </a:outerShdw>
              </a:effectLst>
            </c:spPr>
          </c:dPt>
          <c:dPt>
            <c:idx val="10"/>
            <c:invertIfNegative val="0"/>
            <c:bubble3D val="0"/>
            <c:spPr>
              <a:solidFill>
                <a:srgbClr val="FFCC66"/>
              </a:solidFill>
              <a:effectLst>
                <a:outerShdw blurRad="50800" dist="38100" dir="2700000" algn="tl" rotWithShape="0">
                  <a:prstClr val="black">
                    <a:alpha val="40000"/>
                  </a:prstClr>
                </a:outerShdw>
              </a:effectLst>
            </c:spPr>
          </c:dPt>
          <c:dPt>
            <c:idx val="11"/>
            <c:invertIfNegative val="0"/>
            <c:bubble3D val="0"/>
            <c:spPr>
              <a:solidFill>
                <a:srgbClr val="7BC342"/>
              </a:solidFill>
              <a:effectLst>
                <a:outerShdw blurRad="50800" dist="38100" dir="2700000" algn="tl" rotWithShape="0">
                  <a:prstClr val="black">
                    <a:alpha val="40000"/>
                  </a:prstClr>
                </a:outerShdw>
              </a:effectLst>
            </c:spPr>
          </c:dPt>
          <c:dPt>
            <c:idx val="12"/>
            <c:invertIfNegative val="0"/>
            <c:bubble3D val="0"/>
            <c:spPr>
              <a:solidFill>
                <a:srgbClr val="AE0823"/>
              </a:solidFill>
              <a:effectLst>
                <a:outerShdw blurRad="50800" dist="38100" dir="2700000" algn="tl" rotWithShape="0">
                  <a:prstClr val="black">
                    <a:alpha val="40000"/>
                  </a:prstClr>
                </a:outerShdw>
              </a:effectLst>
            </c:spPr>
          </c:dPt>
          <c:dPt>
            <c:idx val="13"/>
            <c:invertIfNegative val="0"/>
            <c:bubble3D val="0"/>
          </c:dPt>
          <c:dLbls>
            <c:showLegendKey val="0"/>
            <c:showVal val="1"/>
            <c:showCatName val="0"/>
            <c:showSerName val="0"/>
            <c:showPercent val="0"/>
            <c:showBubbleSize val="0"/>
            <c:showLeaderLines val="0"/>
          </c:dLbls>
          <c:cat>
            <c:strRef>
              <c:f>Sheet1!$A$2:$A$15</c:f>
              <c:strCache>
                <c:ptCount val="14"/>
                <c:pt idx="0">
                  <c:v>W1</c:v>
                </c:pt>
                <c:pt idx="1">
                  <c:v>W2</c:v>
                </c:pt>
                <c:pt idx="2">
                  <c:v>W3</c:v>
                </c:pt>
                <c:pt idx="3">
                  <c:v>W4</c:v>
                </c:pt>
                <c:pt idx="5">
                  <c:v>W1</c:v>
                </c:pt>
                <c:pt idx="6">
                  <c:v>W2</c:v>
                </c:pt>
                <c:pt idx="7">
                  <c:v>W3</c:v>
                </c:pt>
                <c:pt idx="8">
                  <c:v>W4</c:v>
                </c:pt>
                <c:pt idx="10">
                  <c:v>W1</c:v>
                </c:pt>
                <c:pt idx="11">
                  <c:v>W2</c:v>
                </c:pt>
                <c:pt idx="12">
                  <c:v>W3</c:v>
                </c:pt>
                <c:pt idx="13">
                  <c:v>W4</c:v>
                </c:pt>
              </c:strCache>
            </c:strRef>
          </c:cat>
          <c:val>
            <c:numRef>
              <c:f>Sheet1!$B$2:$B$15</c:f>
              <c:numCache>
                <c:formatCode>0%</c:formatCode>
                <c:ptCount val="14"/>
                <c:pt idx="0">
                  <c:v>0.2</c:v>
                </c:pt>
                <c:pt idx="1">
                  <c:v>0.16</c:v>
                </c:pt>
                <c:pt idx="2">
                  <c:v>0.17</c:v>
                </c:pt>
                <c:pt idx="3">
                  <c:v>0.16</c:v>
                </c:pt>
                <c:pt idx="5">
                  <c:v>0.37</c:v>
                </c:pt>
                <c:pt idx="6">
                  <c:v>0.4</c:v>
                </c:pt>
                <c:pt idx="7">
                  <c:v>0.45</c:v>
                </c:pt>
                <c:pt idx="8">
                  <c:v>0.44</c:v>
                </c:pt>
                <c:pt idx="10">
                  <c:v>0.46</c:v>
                </c:pt>
                <c:pt idx="11">
                  <c:v>0.48</c:v>
                </c:pt>
                <c:pt idx="12">
                  <c:v>0.46</c:v>
                </c:pt>
                <c:pt idx="13">
                  <c:v>0.46</c:v>
                </c:pt>
              </c:numCache>
            </c:numRef>
          </c:val>
        </c:ser>
        <c:dLbls>
          <c:showLegendKey val="0"/>
          <c:showVal val="0"/>
          <c:showCatName val="0"/>
          <c:showSerName val="0"/>
          <c:showPercent val="0"/>
          <c:showBubbleSize val="0"/>
        </c:dLbls>
        <c:gapWidth val="0"/>
        <c:overlap val="100"/>
        <c:axId val="216093824"/>
        <c:axId val="216095360"/>
      </c:barChart>
      <c:catAx>
        <c:axId val="216093824"/>
        <c:scaling>
          <c:orientation val="minMax"/>
        </c:scaling>
        <c:delete val="0"/>
        <c:axPos val="l"/>
        <c:majorTickMark val="none"/>
        <c:minorTickMark val="none"/>
        <c:tickLblPos val="nextTo"/>
        <c:spPr>
          <a:ln>
            <a:solidFill>
              <a:schemeClr val="accent2">
                <a:lumMod val="50000"/>
              </a:schemeClr>
            </a:solidFill>
          </a:ln>
        </c:spPr>
        <c:txPr>
          <a:bodyPr/>
          <a:lstStyle/>
          <a:p>
            <a:pPr>
              <a:defRPr sz="1200">
                <a:latin typeface="Calibri" panose="020F0502020204030204" pitchFamily="34" charset="0"/>
              </a:defRPr>
            </a:pPr>
            <a:endParaRPr lang="en-US"/>
          </a:p>
        </c:txPr>
        <c:crossAx val="216095360"/>
        <c:crosses val="autoZero"/>
        <c:auto val="1"/>
        <c:lblAlgn val="ctr"/>
        <c:lblOffset val="100"/>
        <c:noMultiLvlLbl val="0"/>
      </c:catAx>
      <c:valAx>
        <c:axId val="216095360"/>
        <c:scaling>
          <c:orientation val="minMax"/>
          <c:max val="1.1000000000000001"/>
          <c:min val="0"/>
        </c:scaling>
        <c:delete val="0"/>
        <c:axPos val="b"/>
        <c:numFmt formatCode="0%" sourceLinked="1"/>
        <c:majorTickMark val="none"/>
        <c:minorTickMark val="none"/>
        <c:tickLblPos val="none"/>
        <c:spPr>
          <a:ln>
            <a:noFill/>
          </a:ln>
        </c:spPr>
        <c:crossAx val="21609382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0.11</c:v>
                </c:pt>
                <c:pt idx="2">
                  <c:v>0.12</c:v>
                </c:pt>
                <c:pt idx="3">
                  <c:v>0.44</c:v>
                </c:pt>
                <c:pt idx="4">
                  <c:v>0.26</c:v>
                </c:pt>
                <c:pt idx="6">
                  <c:v>0.33</c:v>
                </c:pt>
                <c:pt idx="7">
                  <c:v>0.34</c:v>
                </c:pt>
                <c:pt idx="8">
                  <c:v>0.33</c:v>
                </c:pt>
                <c:pt idx="10">
                  <c:v>0.54</c:v>
                </c:pt>
                <c:pt idx="11">
                  <c:v>0.46</c:v>
                </c:pt>
              </c:numCache>
            </c:numRef>
          </c:val>
        </c:ser>
        <c:dLbls>
          <c:showLegendKey val="0"/>
          <c:showVal val="0"/>
          <c:showCatName val="0"/>
          <c:showSerName val="0"/>
          <c:showPercent val="0"/>
          <c:showBubbleSize val="0"/>
        </c:dLbls>
        <c:gapWidth val="25"/>
        <c:overlap val="100"/>
        <c:axId val="217691264"/>
        <c:axId val="217692800"/>
      </c:barChart>
      <c:catAx>
        <c:axId val="217691264"/>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17692800"/>
        <c:crosses val="autoZero"/>
        <c:auto val="1"/>
        <c:lblAlgn val="ctr"/>
        <c:lblOffset val="100"/>
        <c:noMultiLvlLbl val="0"/>
      </c:catAx>
      <c:valAx>
        <c:axId val="217692800"/>
        <c:scaling>
          <c:orientation val="minMax"/>
          <c:max val="1.1000000000000001"/>
          <c:min val="0"/>
        </c:scaling>
        <c:delete val="0"/>
        <c:axPos val="b"/>
        <c:numFmt formatCode="0%" sourceLinked="1"/>
        <c:majorTickMark val="none"/>
        <c:minorTickMark val="none"/>
        <c:tickLblPos val="none"/>
        <c:spPr>
          <a:ln>
            <a:noFill/>
          </a:ln>
        </c:spPr>
        <c:crossAx val="21769126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579"/>
          <c:y val="0.15823617425664785"/>
          <c:w val="0.39138065462405436"/>
          <c:h val="0.81241679712999937"/>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4"/>
            <c:invertIfNegative val="0"/>
            <c:bubble3D val="0"/>
          </c:dPt>
          <c:dPt>
            <c:idx val="5"/>
            <c:invertIfNegative val="0"/>
            <c:bubble3D val="0"/>
          </c:dPt>
          <c:dPt>
            <c:idx val="8"/>
            <c:invertIfNegative val="0"/>
            <c:bubble3D val="0"/>
          </c:dPt>
          <c:dPt>
            <c:idx val="9"/>
            <c:invertIfNegative val="0"/>
            <c:bubble3D val="0"/>
          </c:dPt>
          <c:dLbls>
            <c:showLegendKey val="0"/>
            <c:showVal val="1"/>
            <c:showCatName val="0"/>
            <c:showSerName val="0"/>
            <c:showPercent val="0"/>
            <c:showBubbleSize val="0"/>
            <c:showLeaderLines val="0"/>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0.28999999999999998</c:v>
                </c:pt>
                <c:pt idx="2">
                  <c:v>0.62</c:v>
                </c:pt>
                <c:pt idx="4">
                  <c:v>0.13</c:v>
                </c:pt>
                <c:pt idx="5">
                  <c:v>0.21</c:v>
                </c:pt>
                <c:pt idx="6">
                  <c:v>0.22</c:v>
                </c:pt>
                <c:pt idx="7">
                  <c:v>0.41</c:v>
                </c:pt>
              </c:numCache>
            </c:numRef>
          </c:val>
        </c:ser>
        <c:dLbls>
          <c:showLegendKey val="0"/>
          <c:showVal val="0"/>
          <c:showCatName val="0"/>
          <c:showSerName val="0"/>
          <c:showPercent val="0"/>
          <c:showBubbleSize val="0"/>
        </c:dLbls>
        <c:gapWidth val="25"/>
        <c:overlap val="100"/>
        <c:axId val="218043904"/>
        <c:axId val="218045440"/>
      </c:barChart>
      <c:catAx>
        <c:axId val="218043904"/>
        <c:scaling>
          <c:orientation val="minMax"/>
        </c:scaling>
        <c:delete val="0"/>
        <c:axPos val="l"/>
        <c:majorTickMark val="none"/>
        <c:minorTickMark val="none"/>
        <c:tickLblPos val="nextTo"/>
        <c:spPr>
          <a:ln>
            <a:solidFill>
              <a:schemeClr val="accent2">
                <a:lumMod val="50000"/>
              </a:schemeClr>
            </a:solidFill>
          </a:ln>
        </c:spPr>
        <c:txPr>
          <a:bodyPr/>
          <a:lstStyle/>
          <a:p>
            <a:pPr algn="r">
              <a:defRPr sz="1400"/>
            </a:pPr>
            <a:endParaRPr lang="en-US"/>
          </a:p>
        </c:txPr>
        <c:crossAx val="218045440"/>
        <c:crosses val="autoZero"/>
        <c:auto val="1"/>
        <c:lblAlgn val="ctr"/>
        <c:lblOffset val="100"/>
        <c:noMultiLvlLbl val="0"/>
      </c:catAx>
      <c:valAx>
        <c:axId val="218045440"/>
        <c:scaling>
          <c:orientation val="minMax"/>
          <c:max val="1.1000000000000001"/>
          <c:min val="0"/>
        </c:scaling>
        <c:delete val="0"/>
        <c:axPos val="b"/>
        <c:numFmt formatCode="0%" sourceLinked="1"/>
        <c:majorTickMark val="none"/>
        <c:minorTickMark val="none"/>
        <c:tickLblPos val="none"/>
        <c:spPr>
          <a:ln>
            <a:noFill/>
          </a:ln>
        </c:spPr>
        <c:crossAx val="21804390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0.89971</cdr:x>
      <cdr:y>0</cdr:y>
    </cdr:from>
    <cdr:to>
      <cdr:x>0.99129</cdr:x>
      <cdr:y>0.085</cdr:y>
    </cdr:to>
    <cdr:sp macro="" textlink="">
      <cdr:nvSpPr>
        <cdr:cNvPr id="4" name="TextBox 3"/>
        <cdr:cNvSpPr txBox="1"/>
      </cdr:nvSpPr>
      <cdr:spPr>
        <a:xfrm xmlns:a="http://schemas.openxmlformats.org/drawingml/2006/main">
          <a:off x="6992937" y="0"/>
          <a:ext cx="711733"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Non-CMC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counties</a:t>
          </a:r>
          <a:endParaRPr lang="en-US" sz="1400" b="1" u="sng" dirty="0">
            <a:solidFill>
              <a:srgbClr val="02458C"/>
            </a:solidFill>
            <a:latin typeface="Calibri" pitchFamily="34" charset="0"/>
          </a:endParaRPr>
        </a:p>
      </cdr:txBody>
    </cdr:sp>
  </cdr:relSizeAnchor>
  <cdr:relSizeAnchor xmlns:cdr="http://schemas.openxmlformats.org/drawingml/2006/chartDrawing">
    <cdr:from>
      <cdr:x>0.92529</cdr:x>
      <cdr:y>0.12272</cdr:y>
    </cdr:from>
    <cdr:to>
      <cdr:x>0.96571</cdr:x>
      <cdr:y>0.17251</cdr:y>
    </cdr:to>
    <cdr:sp macro="" textlink="">
      <cdr:nvSpPr>
        <cdr:cNvPr id="8" name="TextBox 1"/>
        <cdr:cNvSpPr txBox="1"/>
      </cdr:nvSpPr>
      <cdr:spPr>
        <a:xfrm xmlns:a="http://schemas.openxmlformats.org/drawingml/2006/main">
          <a:off x="7191724" y="577850"/>
          <a:ext cx="314160" cy="23443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87%</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0.30209</cdr:y>
    </cdr:from>
    <cdr:to>
      <cdr:x>0.96571</cdr:x>
      <cdr:y>0.35187</cdr:y>
    </cdr:to>
    <cdr:sp macro="" textlink="">
      <cdr:nvSpPr>
        <cdr:cNvPr id="9" name="TextBox 1"/>
        <cdr:cNvSpPr txBox="1"/>
      </cdr:nvSpPr>
      <cdr:spPr>
        <a:xfrm xmlns:a="http://schemas.openxmlformats.org/drawingml/2006/main">
          <a:off x="7191724" y="1422400"/>
          <a:ext cx="314160" cy="23439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87%</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0.47238</cdr:y>
    </cdr:from>
    <cdr:to>
      <cdr:x>0.96571</cdr:x>
      <cdr:y>0.52216</cdr:y>
    </cdr:to>
    <cdr:sp macro="" textlink="">
      <cdr:nvSpPr>
        <cdr:cNvPr id="10" name="TextBox 1"/>
        <cdr:cNvSpPr txBox="1"/>
      </cdr:nvSpPr>
      <cdr:spPr>
        <a:xfrm xmlns:a="http://schemas.openxmlformats.org/drawingml/2006/main">
          <a:off x="7191724" y="2224207"/>
          <a:ext cx="314160" cy="23439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87%</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0.52938</cdr:y>
    </cdr:from>
    <cdr:to>
      <cdr:x>0.96571</cdr:x>
      <cdr:y>0.57916</cdr:y>
    </cdr:to>
    <cdr:sp macro="" textlink="">
      <cdr:nvSpPr>
        <cdr:cNvPr id="11" name="TextBox 1"/>
        <cdr:cNvSpPr txBox="1"/>
      </cdr:nvSpPr>
      <cdr:spPr>
        <a:xfrm xmlns:a="http://schemas.openxmlformats.org/drawingml/2006/main">
          <a:off x="7191724" y="2492614"/>
          <a:ext cx="314160" cy="23439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82%</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0.58639</cdr:y>
    </cdr:from>
    <cdr:to>
      <cdr:x>0.96571</cdr:x>
      <cdr:y>0.63618</cdr:y>
    </cdr:to>
    <cdr:sp macro="" textlink="">
      <cdr:nvSpPr>
        <cdr:cNvPr id="12" name="TextBox 1"/>
        <cdr:cNvSpPr txBox="1"/>
      </cdr:nvSpPr>
      <cdr:spPr>
        <a:xfrm xmlns:a="http://schemas.openxmlformats.org/drawingml/2006/main">
          <a:off x="7191724" y="2761020"/>
          <a:ext cx="314160"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80%</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0.81929</cdr:y>
    </cdr:from>
    <cdr:to>
      <cdr:x>0.96571</cdr:x>
      <cdr:y>0.86908</cdr:y>
    </cdr:to>
    <cdr:sp macro="" textlink="">
      <cdr:nvSpPr>
        <cdr:cNvPr id="13" name="TextBox 1"/>
        <cdr:cNvSpPr txBox="1"/>
      </cdr:nvSpPr>
      <cdr:spPr>
        <a:xfrm xmlns:a="http://schemas.openxmlformats.org/drawingml/2006/main">
          <a:off x="7191724" y="3857625"/>
          <a:ext cx="314160"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0.87862</cdr:y>
    </cdr:from>
    <cdr:to>
      <cdr:x>0.96571</cdr:x>
      <cdr:y>0.92841</cdr:y>
    </cdr:to>
    <cdr:sp macro="" textlink="">
      <cdr:nvSpPr>
        <cdr:cNvPr id="14" name="TextBox 1"/>
        <cdr:cNvSpPr txBox="1"/>
      </cdr:nvSpPr>
      <cdr:spPr>
        <a:xfrm xmlns:a="http://schemas.openxmlformats.org/drawingml/2006/main">
          <a:off x="7191724" y="4137025"/>
          <a:ext cx="314160"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0.2423</cdr:y>
    </cdr:from>
    <cdr:to>
      <cdr:x>0.96571</cdr:x>
      <cdr:y>0.29209</cdr:y>
    </cdr:to>
    <cdr:sp macro="" textlink="">
      <cdr:nvSpPr>
        <cdr:cNvPr id="15" name="TextBox 1"/>
        <cdr:cNvSpPr txBox="1"/>
      </cdr:nvSpPr>
      <cdr:spPr>
        <a:xfrm xmlns:a="http://schemas.openxmlformats.org/drawingml/2006/main">
          <a:off x="7191724" y="1140884"/>
          <a:ext cx="314160" cy="23443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82%</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0.75995</cdr:y>
    </cdr:from>
    <cdr:to>
      <cdr:x>0.96571</cdr:x>
      <cdr:y>0.80974</cdr:y>
    </cdr:to>
    <cdr:sp macro="" textlink="">
      <cdr:nvSpPr>
        <cdr:cNvPr id="18" name="TextBox 1"/>
        <cdr:cNvSpPr txBox="1"/>
      </cdr:nvSpPr>
      <cdr:spPr>
        <a:xfrm xmlns:a="http://schemas.openxmlformats.org/drawingml/2006/main">
          <a:off x="7191724" y="3578225"/>
          <a:ext cx="314160"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36"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0.79187</cdr:x>
      <cdr:y>0.12474</cdr:y>
    </cdr:from>
    <cdr:to>
      <cdr:x>0.83229</cdr:x>
      <cdr:y>0.1705</cdr:y>
    </cdr:to>
    <cdr:sp macro="" textlink="">
      <cdr:nvSpPr>
        <cdr:cNvPr id="20" name="TextBox 1"/>
        <cdr:cNvSpPr txBox="1"/>
      </cdr:nvSpPr>
      <cdr:spPr>
        <a:xfrm xmlns:a="http://schemas.openxmlformats.org/drawingml/2006/main">
          <a:off x="6154702" y="58734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0.30209</cdr:y>
    </cdr:from>
    <cdr:to>
      <cdr:x>0.83229</cdr:x>
      <cdr:y>0.35187</cdr:y>
    </cdr:to>
    <cdr:sp macro="" textlink="">
      <cdr:nvSpPr>
        <cdr:cNvPr id="21" name="TextBox 1"/>
        <cdr:cNvSpPr txBox="1"/>
      </cdr:nvSpPr>
      <cdr:spPr>
        <a:xfrm xmlns:a="http://schemas.openxmlformats.org/drawingml/2006/main">
          <a:off x="6154730" y="1422400"/>
          <a:ext cx="314161" cy="23439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81%</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0.47238</cdr:y>
    </cdr:from>
    <cdr:to>
      <cdr:x>0.83229</cdr:x>
      <cdr:y>0.52216</cdr:y>
    </cdr:to>
    <cdr:sp macro="" textlink="">
      <cdr:nvSpPr>
        <cdr:cNvPr id="22" name="TextBox 1"/>
        <cdr:cNvSpPr txBox="1"/>
      </cdr:nvSpPr>
      <cdr:spPr>
        <a:xfrm xmlns:a="http://schemas.openxmlformats.org/drawingml/2006/main">
          <a:off x="6154730" y="2224207"/>
          <a:ext cx="314161" cy="23439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0.52938</cdr:y>
    </cdr:from>
    <cdr:to>
      <cdr:x>0.83229</cdr:x>
      <cdr:y>0.57916</cdr:y>
    </cdr:to>
    <cdr:sp macro="" textlink="">
      <cdr:nvSpPr>
        <cdr:cNvPr id="23" name="TextBox 1"/>
        <cdr:cNvSpPr txBox="1"/>
      </cdr:nvSpPr>
      <cdr:spPr>
        <a:xfrm xmlns:a="http://schemas.openxmlformats.org/drawingml/2006/main">
          <a:off x="6154730" y="2492614"/>
          <a:ext cx="314161" cy="23439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0.58639</cdr:y>
    </cdr:from>
    <cdr:to>
      <cdr:x>0.83229</cdr:x>
      <cdr:y>0.63618</cdr:y>
    </cdr:to>
    <cdr:sp macro="" textlink="">
      <cdr:nvSpPr>
        <cdr:cNvPr id="24" name="TextBox 1"/>
        <cdr:cNvSpPr txBox="1"/>
      </cdr:nvSpPr>
      <cdr:spPr>
        <a:xfrm xmlns:a="http://schemas.openxmlformats.org/drawingml/2006/main">
          <a:off x="6154730" y="2761020"/>
          <a:ext cx="314161"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0.81929</cdr:y>
    </cdr:from>
    <cdr:to>
      <cdr:x>0.83229</cdr:x>
      <cdr:y>0.86908</cdr:y>
    </cdr:to>
    <cdr:sp macro="" textlink="">
      <cdr:nvSpPr>
        <cdr:cNvPr id="25" name="TextBox 1"/>
        <cdr:cNvSpPr txBox="1"/>
      </cdr:nvSpPr>
      <cdr:spPr>
        <a:xfrm xmlns:a="http://schemas.openxmlformats.org/drawingml/2006/main">
          <a:off x="6154730" y="3857625"/>
          <a:ext cx="314161"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86%</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0.87862</cdr:y>
    </cdr:from>
    <cdr:to>
      <cdr:x>0.83229</cdr:x>
      <cdr:y>0.92841</cdr:y>
    </cdr:to>
    <cdr:sp macro="" textlink="">
      <cdr:nvSpPr>
        <cdr:cNvPr id="26" name="TextBox 1"/>
        <cdr:cNvSpPr txBox="1"/>
      </cdr:nvSpPr>
      <cdr:spPr>
        <a:xfrm xmlns:a="http://schemas.openxmlformats.org/drawingml/2006/main">
          <a:off x="6154730" y="4137025"/>
          <a:ext cx="314161"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0.24163</cdr:y>
    </cdr:from>
    <cdr:to>
      <cdr:x>0.83229</cdr:x>
      <cdr:y>0.29142</cdr:y>
    </cdr:to>
    <cdr:sp macro="" textlink="">
      <cdr:nvSpPr>
        <cdr:cNvPr id="27" name="TextBox 1"/>
        <cdr:cNvSpPr txBox="1"/>
      </cdr:nvSpPr>
      <cdr:spPr>
        <a:xfrm xmlns:a="http://schemas.openxmlformats.org/drawingml/2006/main">
          <a:off x="6154730" y="1137717"/>
          <a:ext cx="314161" cy="23443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0.75995</cdr:y>
    </cdr:from>
    <cdr:to>
      <cdr:x>0.83229</cdr:x>
      <cdr:y>0.80974</cdr:y>
    </cdr:to>
    <cdr:sp macro="" textlink="">
      <cdr:nvSpPr>
        <cdr:cNvPr id="28" name="TextBox 1"/>
        <cdr:cNvSpPr txBox="1"/>
      </cdr:nvSpPr>
      <cdr:spPr>
        <a:xfrm xmlns:a="http://schemas.openxmlformats.org/drawingml/2006/main">
          <a:off x="6154730" y="3578225"/>
          <a:ext cx="314161"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0.01736</cdr:x>
      <cdr:y>0.14776</cdr:y>
    </cdr:from>
    <cdr:to>
      <cdr:x>0.24285</cdr:x>
      <cdr:y>0.30624</cdr:y>
    </cdr:to>
    <cdr:sp macro="" textlink="">
      <cdr:nvSpPr>
        <cdr:cNvPr id="30" name="TextBox 29"/>
        <cdr:cNvSpPr txBox="1"/>
      </cdr:nvSpPr>
      <cdr:spPr>
        <a:xfrm xmlns:a="http://schemas.openxmlformats.org/drawingml/2006/main">
          <a:off x="134937" y="639445"/>
          <a:ext cx="1752600" cy="6858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Know how to manage</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your health conditions</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confident)</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0.4226</cdr:y>
    </cdr:from>
    <cdr:to>
      <cdr:x>0.24285</cdr:x>
      <cdr:y>0.61629</cdr:y>
    </cdr:to>
    <cdr:sp macro="" textlink="">
      <cdr:nvSpPr>
        <cdr:cNvPr id="31" name="TextBox 30"/>
        <cdr:cNvSpPr txBox="1"/>
      </cdr:nvSpPr>
      <cdr:spPr>
        <a:xfrm xmlns:a="http://schemas.openxmlformats.org/drawingml/2006/main">
          <a:off x="134929" y="1828801"/>
          <a:ext cx="1752598" cy="8382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Can get questions about your health needs answered</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confident)</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0.72194</cdr:y>
    </cdr:from>
    <cdr:to>
      <cdr:x>0.24285</cdr:x>
      <cdr:y>0.91563</cdr:y>
    </cdr:to>
    <cdr:sp macro="" textlink="">
      <cdr:nvSpPr>
        <cdr:cNvPr id="32" name="TextBox 31"/>
        <cdr:cNvSpPr txBox="1"/>
      </cdr:nvSpPr>
      <cdr:spPr>
        <a:xfrm xmlns:a="http://schemas.openxmlformats.org/drawingml/2006/main">
          <a:off x="134929" y="3124201"/>
          <a:ext cx="1752598" cy="8382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Know who to call if </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you have a health </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need or question</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yes)</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0.18251</cdr:y>
    </cdr:from>
    <cdr:to>
      <cdr:x>0.96571</cdr:x>
      <cdr:y>0.2323</cdr:y>
    </cdr:to>
    <cdr:sp macro="" textlink="">
      <cdr:nvSpPr>
        <cdr:cNvPr id="33" name="TextBox 1"/>
        <cdr:cNvSpPr txBox="1"/>
      </cdr:nvSpPr>
      <cdr:spPr>
        <a:xfrm xmlns:a="http://schemas.openxmlformats.org/drawingml/2006/main">
          <a:off x="7191724" y="859367"/>
          <a:ext cx="314160" cy="23443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87%</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0.18117</cdr:y>
    </cdr:from>
    <cdr:to>
      <cdr:x>0.83229</cdr:x>
      <cdr:y>0.23096</cdr:y>
    </cdr:to>
    <cdr:sp macro="" textlink="">
      <cdr:nvSpPr>
        <cdr:cNvPr id="34" name="TextBox 1"/>
        <cdr:cNvSpPr txBox="1"/>
      </cdr:nvSpPr>
      <cdr:spPr>
        <a:xfrm xmlns:a="http://schemas.openxmlformats.org/drawingml/2006/main">
          <a:off x="6154730" y="853035"/>
          <a:ext cx="314161" cy="23443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81%</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0.41739</cdr:y>
    </cdr:from>
    <cdr:to>
      <cdr:x>0.96571</cdr:x>
      <cdr:y>0.46314</cdr:y>
    </cdr:to>
    <cdr:sp macro="" textlink="">
      <cdr:nvSpPr>
        <cdr:cNvPr id="37" name="TextBox 1"/>
        <cdr:cNvSpPr txBox="1"/>
      </cdr:nvSpPr>
      <cdr:spPr>
        <a:xfrm xmlns:a="http://schemas.openxmlformats.org/drawingml/2006/main">
          <a:off x="7191695" y="1965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0.41739</cdr:y>
    </cdr:from>
    <cdr:to>
      <cdr:x>0.83229</cdr:x>
      <cdr:y>0.46314</cdr:y>
    </cdr:to>
    <cdr:sp macro="" textlink="">
      <cdr:nvSpPr>
        <cdr:cNvPr id="38" name="TextBox 1"/>
        <cdr:cNvSpPr txBox="1"/>
      </cdr:nvSpPr>
      <cdr:spPr>
        <a:xfrm xmlns:a="http://schemas.openxmlformats.org/drawingml/2006/main">
          <a:off x="6154702" y="1965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0.70061</cdr:y>
    </cdr:from>
    <cdr:to>
      <cdr:x>0.96571</cdr:x>
      <cdr:y>0.7504</cdr:y>
    </cdr:to>
    <cdr:sp macro="" textlink="">
      <cdr:nvSpPr>
        <cdr:cNvPr id="39" name="TextBox 1"/>
        <cdr:cNvSpPr txBox="1"/>
      </cdr:nvSpPr>
      <cdr:spPr>
        <a:xfrm xmlns:a="http://schemas.openxmlformats.org/drawingml/2006/main">
          <a:off x="7191724" y="3298825"/>
          <a:ext cx="314160" cy="23443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0.70262</cdr:y>
    </cdr:from>
    <cdr:to>
      <cdr:x>0.83229</cdr:x>
      <cdr:y>0.74838</cdr:y>
    </cdr:to>
    <cdr:sp macro="" textlink="">
      <cdr:nvSpPr>
        <cdr:cNvPr id="40" name="TextBox 1"/>
        <cdr:cNvSpPr txBox="1"/>
      </cdr:nvSpPr>
      <cdr:spPr>
        <a:xfrm xmlns:a="http://schemas.openxmlformats.org/drawingml/2006/main">
          <a:off x="6154702" y="330832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14"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0.7863</cdr:x>
      <cdr:y>0.39564</cdr:y>
    </cdr:from>
    <cdr:to>
      <cdr:x>0.83229</cdr:x>
      <cdr:y>0.45254</cdr:y>
    </cdr:to>
    <cdr:sp macro="" textlink="">
      <cdr:nvSpPr>
        <cdr:cNvPr id="24" name="TextBox 1"/>
        <cdr:cNvSpPr txBox="1"/>
      </cdr:nvSpPr>
      <cdr:spPr>
        <a:xfrm xmlns:a="http://schemas.openxmlformats.org/drawingml/2006/main">
          <a:off x="6111421" y="171213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52%</a:t>
          </a:r>
          <a:endParaRPr lang="en-US" sz="1600" b="1" dirty="0">
            <a:solidFill>
              <a:schemeClr val="bg1"/>
            </a:solidFill>
            <a:latin typeface="Calibri" pitchFamily="34" charset="0"/>
          </a:endParaRPr>
        </a:p>
      </cdr:txBody>
    </cdr:sp>
  </cdr:relSizeAnchor>
  <cdr:relSizeAnchor xmlns:cdr="http://schemas.openxmlformats.org/drawingml/2006/chartDrawing">
    <cdr:from>
      <cdr:x>0.7863</cdr:x>
      <cdr:y>0.80195</cdr:y>
    </cdr:from>
    <cdr:to>
      <cdr:x>0.83229</cdr:x>
      <cdr:y>0.85884</cdr:y>
    </cdr:to>
    <cdr:sp macro="" textlink="">
      <cdr:nvSpPr>
        <cdr:cNvPr id="26" name="TextBox 1"/>
        <cdr:cNvSpPr txBox="1"/>
      </cdr:nvSpPr>
      <cdr:spPr>
        <a:xfrm xmlns:a="http://schemas.openxmlformats.org/drawingml/2006/main">
          <a:off x="6111421" y="3470447"/>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30%</a:t>
          </a:r>
          <a:endParaRPr lang="en-US" sz="1600" b="1" dirty="0">
            <a:solidFill>
              <a:schemeClr val="bg1"/>
            </a:solidFill>
            <a:latin typeface="Calibri" pitchFamily="34" charset="0"/>
          </a:endParaRPr>
        </a:p>
      </cdr:txBody>
    </cdr:sp>
  </cdr:relSizeAnchor>
  <cdr:relSizeAnchor xmlns:cdr="http://schemas.openxmlformats.org/drawingml/2006/chartDrawing">
    <cdr:from>
      <cdr:x>0.7863</cdr:x>
      <cdr:y>0.19249</cdr:y>
    </cdr:from>
    <cdr:to>
      <cdr:x>0.83229</cdr:x>
      <cdr:y>0.24938</cdr:y>
    </cdr:to>
    <cdr:sp macro="" textlink="">
      <cdr:nvSpPr>
        <cdr:cNvPr id="27" name="TextBox 1"/>
        <cdr:cNvSpPr txBox="1"/>
      </cdr:nvSpPr>
      <cdr:spPr>
        <a:xfrm xmlns:a="http://schemas.openxmlformats.org/drawingml/2006/main">
          <a:off x="6111421" y="8329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50%</a:t>
          </a:r>
          <a:endParaRPr lang="en-US" sz="1600" b="1" dirty="0">
            <a:solidFill>
              <a:schemeClr val="bg1"/>
            </a:solidFill>
            <a:latin typeface="Calibri" pitchFamily="34" charset="0"/>
          </a:endParaRPr>
        </a:p>
      </cdr:txBody>
    </cdr:sp>
  </cdr:relSizeAnchor>
  <cdr:relSizeAnchor xmlns:cdr="http://schemas.openxmlformats.org/drawingml/2006/chartDrawing">
    <cdr:from>
      <cdr:x>0.7863</cdr:x>
      <cdr:y>0.59879</cdr:y>
    </cdr:from>
    <cdr:to>
      <cdr:x>0.83229</cdr:x>
      <cdr:y>0.65569</cdr:y>
    </cdr:to>
    <cdr:sp macro="" textlink="">
      <cdr:nvSpPr>
        <cdr:cNvPr id="28" name="TextBox 1"/>
        <cdr:cNvSpPr txBox="1"/>
      </cdr:nvSpPr>
      <cdr:spPr>
        <a:xfrm xmlns:a="http://schemas.openxmlformats.org/drawingml/2006/main">
          <a:off x="6111421" y="259129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45%</a:t>
          </a:r>
          <a:endParaRPr lang="en-US" sz="1600" b="1" dirty="0">
            <a:solidFill>
              <a:schemeClr val="bg1"/>
            </a:solidFill>
            <a:latin typeface="Calibri" pitchFamily="34" charset="0"/>
          </a:endParaRPr>
        </a:p>
      </cdr:txBody>
    </cdr:sp>
  </cdr:relSizeAnchor>
  <cdr:relSizeAnchor xmlns:cdr="http://schemas.openxmlformats.org/drawingml/2006/chartDrawing">
    <cdr:from>
      <cdr:x>0.40952</cdr:x>
      <cdr:y>0</cdr:y>
    </cdr:from>
    <cdr:to>
      <cdr:x>0.498</cdr:x>
      <cdr:y>0.085</cdr:y>
    </cdr:to>
    <cdr:sp macro="" textlink="">
      <cdr:nvSpPr>
        <cdr:cNvPr id="29" name="TextBox 28"/>
        <cdr:cNvSpPr txBox="1"/>
      </cdr:nvSpPr>
      <cdr:spPr>
        <a:xfrm xmlns:a="http://schemas.openxmlformats.org/drawingml/2006/main">
          <a:off x="3182937" y="0"/>
          <a:ext cx="687689"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0.84089</cdr:x>
      <cdr:y>0</cdr:y>
    </cdr:from>
    <cdr:to>
      <cdr:x>0.93247</cdr:x>
      <cdr:y>0.085</cdr:y>
    </cdr:to>
    <cdr:sp macro="" textlink="">
      <cdr:nvSpPr>
        <cdr:cNvPr id="4" name="TextBox 3"/>
        <cdr:cNvSpPr txBox="1"/>
      </cdr:nvSpPr>
      <cdr:spPr>
        <a:xfrm xmlns:a="http://schemas.openxmlformats.org/drawingml/2006/main">
          <a:off x="6535737"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Non-CMC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counties</a:t>
          </a:r>
          <a:endParaRPr lang="en-US" sz="1400" b="1" u="sng" dirty="0">
            <a:solidFill>
              <a:srgbClr val="02458C"/>
            </a:solidFill>
            <a:latin typeface="Calibri" pitchFamily="34" charset="0"/>
          </a:endParaRPr>
        </a:p>
      </cdr:txBody>
    </cdr:sp>
  </cdr:relSizeAnchor>
  <cdr:relSizeAnchor xmlns:cdr="http://schemas.openxmlformats.org/drawingml/2006/chartDrawing">
    <cdr:from>
      <cdr:x>0.71232</cdr:x>
      <cdr:y>0</cdr:y>
    </cdr:from>
    <cdr:to>
      <cdr:x>0.7942</cdr:x>
      <cdr:y>0.08463</cdr:y>
    </cdr:to>
    <cdr:sp macro="" textlink="">
      <cdr:nvSpPr>
        <cdr:cNvPr id="19" name="TextBox 18"/>
        <cdr:cNvSpPr txBox="1"/>
      </cdr:nvSpPr>
      <cdr:spPr>
        <a:xfrm xmlns:a="http://schemas.openxmlformats.org/drawingml/2006/main">
          <a:off x="5536440" y="0"/>
          <a:ext cx="636404"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0.73305</cdr:x>
      <cdr:y>0.11522</cdr:y>
    </cdr:from>
    <cdr:to>
      <cdr:x>0.77347</cdr:x>
      <cdr:y>0.165</cdr:y>
    </cdr:to>
    <cdr:sp macro="" textlink="">
      <cdr:nvSpPr>
        <cdr:cNvPr id="20" name="TextBox 1"/>
        <cdr:cNvSpPr txBox="1"/>
      </cdr:nvSpPr>
      <cdr:spPr>
        <a:xfrm xmlns:a="http://schemas.openxmlformats.org/drawingml/2006/main">
          <a:off x="5697558" y="542610"/>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13%</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0.57253</cdr:y>
    </cdr:from>
    <cdr:to>
      <cdr:x>0.77347</cdr:x>
      <cdr:y>0.61828</cdr:y>
    </cdr:to>
    <cdr:sp macro="" textlink="">
      <cdr:nvSpPr>
        <cdr:cNvPr id="24" name="TextBox 1"/>
        <cdr:cNvSpPr txBox="1"/>
      </cdr:nvSpPr>
      <cdr:spPr>
        <a:xfrm xmlns:a="http://schemas.openxmlformats.org/drawingml/2006/main">
          <a:off x="5697529" y="269614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0.79879</cdr:y>
    </cdr:from>
    <cdr:to>
      <cdr:x>0.77347</cdr:x>
      <cdr:y>0.84858</cdr:y>
    </cdr:to>
    <cdr:sp macro="" textlink="">
      <cdr:nvSpPr>
        <cdr:cNvPr id="25" name="TextBox 1"/>
        <cdr:cNvSpPr txBox="1"/>
      </cdr:nvSpPr>
      <cdr:spPr>
        <a:xfrm xmlns:a="http://schemas.openxmlformats.org/drawingml/2006/main">
          <a:off x="5697558" y="3761647"/>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20%</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0.88943</cdr:y>
    </cdr:from>
    <cdr:to>
      <cdr:x>0.77347</cdr:x>
      <cdr:y>0.93921</cdr:y>
    </cdr:to>
    <cdr:sp macro="" textlink="">
      <cdr:nvSpPr>
        <cdr:cNvPr id="26" name="TextBox 1"/>
        <cdr:cNvSpPr txBox="1"/>
      </cdr:nvSpPr>
      <cdr:spPr>
        <a:xfrm xmlns:a="http://schemas.openxmlformats.org/drawingml/2006/main">
          <a:off x="5697558" y="4188445"/>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22%</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0.20709</cdr:y>
    </cdr:from>
    <cdr:to>
      <cdr:x>0.77347</cdr:x>
      <cdr:y>0.25688</cdr:y>
    </cdr:to>
    <cdr:sp macro="" textlink="">
      <cdr:nvSpPr>
        <cdr:cNvPr id="27" name="TextBox 1"/>
        <cdr:cNvSpPr txBox="1"/>
      </cdr:nvSpPr>
      <cdr:spPr>
        <a:xfrm xmlns:a="http://schemas.openxmlformats.org/drawingml/2006/main">
          <a:off x="5697558" y="975232"/>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19%</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0.70623</cdr:y>
    </cdr:from>
    <cdr:to>
      <cdr:x>0.77347</cdr:x>
      <cdr:y>0.75602</cdr:y>
    </cdr:to>
    <cdr:sp macro="" textlink="">
      <cdr:nvSpPr>
        <cdr:cNvPr id="28" name="TextBox 1"/>
        <cdr:cNvSpPr txBox="1"/>
      </cdr:nvSpPr>
      <cdr:spPr>
        <a:xfrm xmlns:a="http://schemas.openxmlformats.org/drawingml/2006/main">
          <a:off x="5697558" y="3325731"/>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26%</a:t>
          </a:r>
          <a:endParaRPr lang="en-US" sz="1400" b="1" dirty="0">
            <a:solidFill>
              <a:schemeClr val="bg1"/>
            </a:solidFill>
            <a:latin typeface="Calibri" pitchFamily="34" charset="0"/>
          </a:endParaRP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60" y="0"/>
          <a:ext cx="687702"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0.01736</cdr:x>
      <cdr:y>0.12326</cdr:y>
    </cdr:from>
    <cdr:to>
      <cdr:x>0.24285</cdr:x>
      <cdr:y>0.28174</cdr:y>
    </cdr:to>
    <cdr:sp macro="" textlink="">
      <cdr:nvSpPr>
        <cdr:cNvPr id="30" name="TextBox 29"/>
        <cdr:cNvSpPr txBox="1"/>
      </cdr:nvSpPr>
      <cdr:spPr>
        <a:xfrm xmlns:a="http://schemas.openxmlformats.org/drawingml/2006/main">
          <a:off x="134929" y="533400"/>
          <a:ext cx="1752598"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1 year or less</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0.35217</cdr:y>
    </cdr:from>
    <cdr:to>
      <cdr:x>0.24285</cdr:x>
      <cdr:y>0.51064</cdr:y>
    </cdr:to>
    <cdr:sp macro="" textlink="">
      <cdr:nvSpPr>
        <cdr:cNvPr id="31" name="TextBox 30"/>
        <cdr:cNvSpPr txBox="1"/>
      </cdr:nvSpPr>
      <cdr:spPr>
        <a:xfrm xmlns:a="http://schemas.openxmlformats.org/drawingml/2006/main">
          <a:off x="134929" y="1524029"/>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2-5 years</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0.58107</cdr:y>
    </cdr:from>
    <cdr:to>
      <cdr:x>0.24285</cdr:x>
      <cdr:y>0.73954</cdr:y>
    </cdr:to>
    <cdr:sp macro="" textlink="">
      <cdr:nvSpPr>
        <cdr:cNvPr id="32" name="TextBox 31"/>
        <cdr:cNvSpPr txBox="1"/>
      </cdr:nvSpPr>
      <cdr:spPr>
        <a:xfrm xmlns:a="http://schemas.openxmlformats.org/drawingml/2006/main">
          <a:off x="134929" y="2514615"/>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6-10 years</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0.80998</cdr:y>
    </cdr:from>
    <cdr:to>
      <cdr:x>0.24285</cdr:x>
      <cdr:y>0.96845</cdr:y>
    </cdr:to>
    <cdr:sp macro="" textlink="">
      <cdr:nvSpPr>
        <cdr:cNvPr id="33" name="TextBox 32"/>
        <cdr:cNvSpPr txBox="1"/>
      </cdr:nvSpPr>
      <cdr:spPr>
        <a:xfrm xmlns:a="http://schemas.openxmlformats.org/drawingml/2006/main">
          <a:off x="134929" y="3505200"/>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More than 10 years</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0.47773</cdr:y>
    </cdr:from>
    <cdr:to>
      <cdr:x>0.77347</cdr:x>
      <cdr:y>0.52752</cdr:y>
    </cdr:to>
    <cdr:sp macro="" textlink="">
      <cdr:nvSpPr>
        <cdr:cNvPr id="35" name="TextBox 1"/>
        <cdr:cNvSpPr txBox="1"/>
      </cdr:nvSpPr>
      <cdr:spPr>
        <a:xfrm xmlns:a="http://schemas.openxmlformats.org/drawingml/2006/main">
          <a:off x="5697558" y="2249712"/>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30%</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0.66032</cdr:y>
    </cdr:from>
    <cdr:to>
      <cdr:x>0.77347</cdr:x>
      <cdr:y>0.7101</cdr:y>
    </cdr:to>
    <cdr:sp macro="" textlink="">
      <cdr:nvSpPr>
        <cdr:cNvPr id="37" name="TextBox 1"/>
        <cdr:cNvSpPr txBox="1"/>
      </cdr:nvSpPr>
      <cdr:spPr>
        <a:xfrm xmlns:a="http://schemas.openxmlformats.org/drawingml/2006/main">
          <a:off x="5697558" y="3109529"/>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22%</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0.93473</cdr:y>
    </cdr:from>
    <cdr:to>
      <cdr:x>0.77347</cdr:x>
      <cdr:y>0.98451</cdr:y>
    </cdr:to>
    <cdr:sp macro="" textlink="">
      <cdr:nvSpPr>
        <cdr:cNvPr id="41" name="TextBox 1"/>
        <cdr:cNvSpPr txBox="1"/>
      </cdr:nvSpPr>
      <cdr:spPr>
        <a:xfrm xmlns:a="http://schemas.openxmlformats.org/drawingml/2006/main">
          <a:off x="5697558" y="4401797"/>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25%</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0.34182</cdr:y>
    </cdr:from>
    <cdr:to>
      <cdr:x>0.77347</cdr:x>
      <cdr:y>0.39161</cdr:y>
    </cdr:to>
    <cdr:sp macro="" textlink="">
      <cdr:nvSpPr>
        <cdr:cNvPr id="43" name="TextBox 1"/>
        <cdr:cNvSpPr txBox="1"/>
      </cdr:nvSpPr>
      <cdr:spPr>
        <a:xfrm xmlns:a="http://schemas.openxmlformats.org/drawingml/2006/main">
          <a:off x="5697558" y="1609703"/>
          <a:ext cx="314160" cy="23447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40%</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0.43244</cdr:y>
    </cdr:from>
    <cdr:to>
      <cdr:x>0.77347</cdr:x>
      <cdr:y>0.48222</cdr:y>
    </cdr:to>
    <cdr:sp macro="" textlink="">
      <cdr:nvSpPr>
        <cdr:cNvPr id="44" name="TextBox 1"/>
        <cdr:cNvSpPr txBox="1"/>
      </cdr:nvSpPr>
      <cdr:spPr>
        <a:xfrm xmlns:a="http://schemas.openxmlformats.org/drawingml/2006/main">
          <a:off x="5697558" y="2036407"/>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35%</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0.25304</cdr:y>
    </cdr:from>
    <cdr:to>
      <cdr:x>0.77347</cdr:x>
      <cdr:y>0.30283</cdr:y>
    </cdr:to>
    <cdr:sp macro="" textlink="">
      <cdr:nvSpPr>
        <cdr:cNvPr id="45" name="TextBox 1"/>
        <cdr:cNvSpPr txBox="1"/>
      </cdr:nvSpPr>
      <cdr:spPr>
        <a:xfrm xmlns:a="http://schemas.openxmlformats.org/drawingml/2006/main">
          <a:off x="5697558" y="1191590"/>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0.11724</cdr:y>
    </cdr:from>
    <cdr:to>
      <cdr:x>0.90689</cdr:x>
      <cdr:y>0.16299</cdr:y>
    </cdr:to>
    <cdr:sp macro="" textlink="">
      <cdr:nvSpPr>
        <cdr:cNvPr id="46" name="TextBox 1"/>
        <cdr:cNvSpPr txBox="1"/>
      </cdr:nvSpPr>
      <cdr:spPr>
        <a:xfrm xmlns:a="http://schemas.openxmlformats.org/drawingml/2006/main">
          <a:off x="6734523" y="55209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0.57253</cdr:y>
    </cdr:from>
    <cdr:to>
      <cdr:x>0.90689</cdr:x>
      <cdr:y>0.61828</cdr:y>
    </cdr:to>
    <cdr:sp macro="" textlink="">
      <cdr:nvSpPr>
        <cdr:cNvPr id="47" name="TextBox 1"/>
        <cdr:cNvSpPr txBox="1"/>
      </cdr:nvSpPr>
      <cdr:spPr>
        <a:xfrm xmlns:a="http://schemas.openxmlformats.org/drawingml/2006/main">
          <a:off x="6734523" y="269614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26%</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0.80081</cdr:y>
    </cdr:from>
    <cdr:to>
      <cdr:x>0.90689</cdr:x>
      <cdr:y>0.84656</cdr:y>
    </cdr:to>
    <cdr:sp macro="" textlink="">
      <cdr:nvSpPr>
        <cdr:cNvPr id="48" name="TextBox 1"/>
        <cdr:cNvSpPr txBox="1"/>
      </cdr:nvSpPr>
      <cdr:spPr>
        <a:xfrm xmlns:a="http://schemas.openxmlformats.org/drawingml/2006/main">
          <a:off x="6734523" y="377115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20%</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0.88943</cdr:y>
    </cdr:from>
    <cdr:to>
      <cdr:x>0.90689</cdr:x>
      <cdr:y>0.93921</cdr:y>
    </cdr:to>
    <cdr:sp macro="" textlink="">
      <cdr:nvSpPr>
        <cdr:cNvPr id="49" name="TextBox 1"/>
        <cdr:cNvSpPr txBox="1"/>
      </cdr:nvSpPr>
      <cdr:spPr>
        <a:xfrm xmlns:a="http://schemas.openxmlformats.org/drawingml/2006/main">
          <a:off x="6734551" y="4188445"/>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0.20709</cdr:y>
    </cdr:from>
    <cdr:to>
      <cdr:x>0.90689</cdr:x>
      <cdr:y>0.25688</cdr:y>
    </cdr:to>
    <cdr:sp macro="" textlink="">
      <cdr:nvSpPr>
        <cdr:cNvPr id="50" name="TextBox 1"/>
        <cdr:cNvSpPr txBox="1"/>
      </cdr:nvSpPr>
      <cdr:spPr>
        <a:xfrm xmlns:a="http://schemas.openxmlformats.org/drawingml/2006/main">
          <a:off x="6734551" y="975232"/>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0.70624</cdr:y>
    </cdr:from>
    <cdr:to>
      <cdr:x>0.90689</cdr:x>
      <cdr:y>0.75602</cdr:y>
    </cdr:to>
    <cdr:sp macro="" textlink="">
      <cdr:nvSpPr>
        <cdr:cNvPr id="51" name="TextBox 1"/>
        <cdr:cNvSpPr txBox="1"/>
      </cdr:nvSpPr>
      <cdr:spPr>
        <a:xfrm xmlns:a="http://schemas.openxmlformats.org/drawingml/2006/main">
          <a:off x="6734551" y="3325778"/>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0.47774</cdr:y>
    </cdr:from>
    <cdr:to>
      <cdr:x>0.90689</cdr:x>
      <cdr:y>0.52752</cdr:y>
    </cdr:to>
    <cdr:sp macro="" textlink="">
      <cdr:nvSpPr>
        <cdr:cNvPr id="52" name="TextBox 1"/>
        <cdr:cNvSpPr txBox="1"/>
      </cdr:nvSpPr>
      <cdr:spPr>
        <a:xfrm xmlns:a="http://schemas.openxmlformats.org/drawingml/2006/main">
          <a:off x="6734551" y="2249759"/>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33%</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0.66032</cdr:y>
    </cdr:from>
    <cdr:to>
      <cdr:x>0.90689</cdr:x>
      <cdr:y>0.71011</cdr:y>
    </cdr:to>
    <cdr:sp macro="" textlink="">
      <cdr:nvSpPr>
        <cdr:cNvPr id="53" name="TextBox 1"/>
        <cdr:cNvSpPr txBox="1"/>
      </cdr:nvSpPr>
      <cdr:spPr>
        <a:xfrm xmlns:a="http://schemas.openxmlformats.org/drawingml/2006/main">
          <a:off x="6734551" y="3109561"/>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26%</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0.93473</cdr:y>
    </cdr:from>
    <cdr:to>
      <cdr:x>0.90689</cdr:x>
      <cdr:y>0.98451</cdr:y>
    </cdr:to>
    <cdr:sp macro="" textlink="">
      <cdr:nvSpPr>
        <cdr:cNvPr id="54" name="TextBox 1"/>
        <cdr:cNvSpPr txBox="1"/>
      </cdr:nvSpPr>
      <cdr:spPr>
        <a:xfrm xmlns:a="http://schemas.openxmlformats.org/drawingml/2006/main">
          <a:off x="6734551" y="4401797"/>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0.34384</cdr:y>
    </cdr:from>
    <cdr:to>
      <cdr:x>0.90689</cdr:x>
      <cdr:y>0.38959</cdr:y>
    </cdr:to>
    <cdr:sp macro="" textlink="">
      <cdr:nvSpPr>
        <cdr:cNvPr id="55" name="TextBox 1"/>
        <cdr:cNvSpPr txBox="1"/>
      </cdr:nvSpPr>
      <cdr:spPr>
        <a:xfrm xmlns:a="http://schemas.openxmlformats.org/drawingml/2006/main">
          <a:off x="6734523" y="161919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37%</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0.43244</cdr:y>
    </cdr:from>
    <cdr:to>
      <cdr:x>0.90689</cdr:x>
      <cdr:y>0.48222</cdr:y>
    </cdr:to>
    <cdr:sp macro="" textlink="">
      <cdr:nvSpPr>
        <cdr:cNvPr id="56" name="TextBox 1"/>
        <cdr:cNvSpPr txBox="1"/>
      </cdr:nvSpPr>
      <cdr:spPr>
        <a:xfrm xmlns:a="http://schemas.openxmlformats.org/drawingml/2006/main">
          <a:off x="6734551" y="2036407"/>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33%</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0.25304</cdr:y>
    </cdr:from>
    <cdr:to>
      <cdr:x>0.90689</cdr:x>
      <cdr:y>0.30283</cdr:y>
    </cdr:to>
    <cdr:sp macro="" textlink="">
      <cdr:nvSpPr>
        <cdr:cNvPr id="57" name="TextBox 1"/>
        <cdr:cNvSpPr txBox="1"/>
      </cdr:nvSpPr>
      <cdr:spPr>
        <a:xfrm xmlns:a="http://schemas.openxmlformats.org/drawingml/2006/main">
          <a:off x="6734551" y="1191590"/>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19%</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0.84411</cdr:y>
    </cdr:from>
    <cdr:to>
      <cdr:x>0.77347</cdr:x>
      <cdr:y>0.8939</cdr:y>
    </cdr:to>
    <cdr:sp macro="" textlink="">
      <cdr:nvSpPr>
        <cdr:cNvPr id="34" name="TextBox 1"/>
        <cdr:cNvSpPr txBox="1"/>
      </cdr:nvSpPr>
      <cdr:spPr>
        <a:xfrm xmlns:a="http://schemas.openxmlformats.org/drawingml/2006/main">
          <a:off x="5697558" y="3975046"/>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20%</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0.84411</cdr:y>
    </cdr:from>
    <cdr:to>
      <cdr:x>0.90689</cdr:x>
      <cdr:y>0.8939</cdr:y>
    </cdr:to>
    <cdr:sp macro="" textlink="">
      <cdr:nvSpPr>
        <cdr:cNvPr id="36" name="TextBox 1"/>
        <cdr:cNvSpPr txBox="1"/>
      </cdr:nvSpPr>
      <cdr:spPr>
        <a:xfrm xmlns:a="http://schemas.openxmlformats.org/drawingml/2006/main">
          <a:off x="6734551" y="3975046"/>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19%</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0.6144</cdr:y>
    </cdr:from>
    <cdr:to>
      <cdr:x>0.77347</cdr:x>
      <cdr:y>0.66419</cdr:y>
    </cdr:to>
    <cdr:sp macro="" textlink="">
      <cdr:nvSpPr>
        <cdr:cNvPr id="38" name="TextBox 1"/>
        <cdr:cNvSpPr txBox="1"/>
      </cdr:nvSpPr>
      <cdr:spPr>
        <a:xfrm xmlns:a="http://schemas.openxmlformats.org/drawingml/2006/main">
          <a:off x="5697558" y="2893326"/>
          <a:ext cx="314160" cy="23447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25%</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0.61441</cdr:y>
    </cdr:from>
    <cdr:to>
      <cdr:x>0.90689</cdr:x>
      <cdr:y>0.6642</cdr:y>
    </cdr:to>
    <cdr:sp macro="" textlink="">
      <cdr:nvSpPr>
        <cdr:cNvPr id="39" name="TextBox 1"/>
        <cdr:cNvSpPr txBox="1"/>
      </cdr:nvSpPr>
      <cdr:spPr>
        <a:xfrm xmlns:a="http://schemas.openxmlformats.org/drawingml/2006/main">
          <a:off x="6734551" y="2893342"/>
          <a:ext cx="314161" cy="23447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25%</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0.38713</cdr:y>
    </cdr:from>
    <cdr:to>
      <cdr:x>0.77347</cdr:x>
      <cdr:y>0.43692</cdr:y>
    </cdr:to>
    <cdr:sp macro="" textlink="">
      <cdr:nvSpPr>
        <cdr:cNvPr id="40" name="TextBox 1"/>
        <cdr:cNvSpPr txBox="1"/>
      </cdr:nvSpPr>
      <cdr:spPr>
        <a:xfrm xmlns:a="http://schemas.openxmlformats.org/drawingml/2006/main">
          <a:off x="5697558" y="1823055"/>
          <a:ext cx="314160" cy="23447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40%</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0.38713</cdr:y>
    </cdr:from>
    <cdr:to>
      <cdr:x>0.90689</cdr:x>
      <cdr:y>0.43691</cdr:y>
    </cdr:to>
    <cdr:sp macro="" textlink="">
      <cdr:nvSpPr>
        <cdr:cNvPr id="42" name="TextBox 1"/>
        <cdr:cNvSpPr txBox="1"/>
      </cdr:nvSpPr>
      <cdr:spPr>
        <a:xfrm xmlns:a="http://schemas.openxmlformats.org/drawingml/2006/main">
          <a:off x="6734551" y="1823055"/>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33%</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0.16116</cdr:y>
    </cdr:from>
    <cdr:to>
      <cdr:x>0.77347</cdr:x>
      <cdr:y>0.21094</cdr:y>
    </cdr:to>
    <cdr:sp macro="" textlink="">
      <cdr:nvSpPr>
        <cdr:cNvPr id="58" name="TextBox 1"/>
        <cdr:cNvSpPr txBox="1"/>
      </cdr:nvSpPr>
      <cdr:spPr>
        <a:xfrm xmlns:a="http://schemas.openxmlformats.org/drawingml/2006/main">
          <a:off x="5697558" y="758921"/>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13%</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0.16116</cdr:y>
    </cdr:from>
    <cdr:to>
      <cdr:x>0.90689</cdr:x>
      <cdr:y>0.21094</cdr:y>
    </cdr:to>
    <cdr:sp macro="" textlink="">
      <cdr:nvSpPr>
        <cdr:cNvPr id="59" name="TextBox 1"/>
        <cdr:cNvSpPr txBox="1"/>
      </cdr:nvSpPr>
      <cdr:spPr>
        <a:xfrm xmlns:a="http://schemas.openxmlformats.org/drawingml/2006/main">
          <a:off x="6734551" y="758921"/>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22%</a:t>
          </a:r>
          <a:endParaRPr lang="en-US" sz="1400" b="1" dirty="0">
            <a:solidFill>
              <a:schemeClr val="bg1"/>
            </a:solidFill>
            <a:latin typeface="Calibri"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22336"/>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80%</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8780"/>
          <a:ext cx="357453" cy="24714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79%</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how to manage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your health conditions</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Can get questions about your health needs answered (%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who to call if you have a health need or question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yes)</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95268"/>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0.24602</cdr:y>
    </cdr:to>
    <cdr:sp macro="" textlink="">
      <cdr:nvSpPr>
        <cdr:cNvPr id="21" name="TextBox 1"/>
        <cdr:cNvSpPr txBox="1"/>
      </cdr:nvSpPr>
      <cdr:spPr>
        <a:xfrm xmlns:a="http://schemas.openxmlformats.org/drawingml/2006/main">
          <a:off x="6742674" y="822325"/>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89%</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74" y="1706435"/>
          <a:ext cx="357453" cy="24714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79%</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0.59664</cdr:y>
    </cdr:from>
    <cdr:to>
      <cdr:x>0.91351</cdr:x>
      <cdr:y>0.65333</cdr:y>
    </cdr:to>
    <cdr:sp macro="" textlink="">
      <cdr:nvSpPr>
        <cdr:cNvPr id="12" name="TextBox 1"/>
        <cdr:cNvSpPr txBox="1"/>
      </cdr:nvSpPr>
      <cdr:spPr>
        <a:xfrm xmlns:a="http://schemas.openxmlformats.org/drawingml/2006/main">
          <a:off x="6742674" y="2591458"/>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87%</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0.8002</cdr:y>
    </cdr:from>
    <cdr:to>
      <cdr:x>0.91351</cdr:x>
      <cdr:y>0.85689</cdr:y>
    </cdr:to>
    <cdr:sp macro="" textlink="">
      <cdr:nvSpPr>
        <cdr:cNvPr id="36" name="TextBox 1"/>
        <cdr:cNvSpPr txBox="1"/>
      </cdr:nvSpPr>
      <cdr:spPr>
        <a:xfrm xmlns:a="http://schemas.openxmlformats.org/drawingml/2006/main">
          <a:off x="6742674" y="3475568"/>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83%</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Amount of time doctor/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other staff spend with you</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Information health plan gives explaining your </a:t>
          </a:r>
          <a:r>
            <a:rPr lang="en-US" sz="1600" b="1" dirty="0">
              <a:solidFill>
                <a:schemeClr val="bg1"/>
              </a:solidFill>
              <a:latin typeface="Calibri" pitchFamily="34" charset="0"/>
            </a:rPr>
            <a:t>benefits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a:t>
          </a:r>
          <a:r>
            <a:rPr lang="en-US" sz="1600" b="1" dirty="0">
              <a:solidFill>
                <a:schemeClr val="bg1"/>
              </a:solidFill>
              <a:latin typeface="Calibri" pitchFamily="34" charset="0"/>
            </a:rPr>
            <a:t>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0.19096</cdr:y>
    </cdr:from>
    <cdr:to>
      <cdr:x>0.91351</cdr:x>
      <cdr:y>0.24765</cdr:y>
    </cdr:to>
    <cdr:sp macro="" textlink="">
      <cdr:nvSpPr>
        <cdr:cNvPr id="21" name="TextBox 1"/>
        <cdr:cNvSpPr txBox="1"/>
      </cdr:nvSpPr>
      <cdr:spPr>
        <a:xfrm xmlns:a="http://schemas.openxmlformats.org/drawingml/2006/main">
          <a:off x="6742674" y="829399"/>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83%</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0.39429</cdr:y>
    </cdr:from>
    <cdr:to>
      <cdr:x>0.91351</cdr:x>
      <cdr:y>0.45097</cdr:y>
    </cdr:to>
    <cdr:sp macro="" textlink="">
      <cdr:nvSpPr>
        <cdr:cNvPr id="23" name="TextBox 1"/>
        <cdr:cNvSpPr txBox="1"/>
      </cdr:nvSpPr>
      <cdr:spPr>
        <a:xfrm xmlns:a="http://schemas.openxmlformats.org/drawingml/2006/main">
          <a:off x="6742674" y="1712564"/>
          <a:ext cx="357453" cy="24618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81%</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0.59762</cdr:y>
    </cdr:from>
    <cdr:to>
      <cdr:x>0.91351</cdr:x>
      <cdr:y>0.65431</cdr:y>
    </cdr:to>
    <cdr:sp macro="" textlink="">
      <cdr:nvSpPr>
        <cdr:cNvPr id="12" name="TextBox 1"/>
        <cdr:cNvSpPr txBox="1"/>
      </cdr:nvSpPr>
      <cdr:spPr>
        <a:xfrm xmlns:a="http://schemas.openxmlformats.org/drawingml/2006/main">
          <a:off x="6742674" y="2595686"/>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76%</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The way different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providers work together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How long you have to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wait to see a doctor when you need an appointment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ability to call a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provider regardless of the time of day*</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200" b="1" i="1" dirty="0" smtClean="0">
            <a:solidFill>
              <a:schemeClr val="bg1"/>
            </a:solidFill>
            <a:latin typeface="Calibri"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0.86408</cdr:x>
      <cdr:y>0.11741</cdr:y>
    </cdr:from>
    <cdr:to>
      <cdr:x>0.91007</cdr:x>
      <cdr:y>0.1743</cdr:y>
    </cdr:to>
    <cdr:sp macro="" textlink="">
      <cdr:nvSpPr>
        <cdr:cNvPr id="21" name="TextBox 1"/>
        <cdr:cNvSpPr txBox="1"/>
      </cdr:nvSpPr>
      <cdr:spPr>
        <a:xfrm xmlns:a="http://schemas.openxmlformats.org/drawingml/2006/main">
          <a:off x="6715957" y="509956"/>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18%</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0.72501</cdr:y>
    </cdr:from>
    <cdr:to>
      <cdr:x>0.91007</cdr:x>
      <cdr:y>0.7819</cdr:y>
    </cdr:to>
    <cdr:sp macro="" textlink="">
      <cdr:nvSpPr>
        <cdr:cNvPr id="23" name="TextBox 1"/>
        <cdr:cNvSpPr txBox="1"/>
      </cdr:nvSpPr>
      <cdr:spPr>
        <a:xfrm xmlns:a="http://schemas.openxmlformats.org/drawingml/2006/main">
          <a:off x="6715957" y="3149019"/>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11%</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0.87691</cdr:y>
    </cdr:from>
    <cdr:to>
      <cdr:x>0.91007</cdr:x>
      <cdr:y>0.93381</cdr:y>
    </cdr:to>
    <cdr:sp macro="" textlink="">
      <cdr:nvSpPr>
        <cdr:cNvPr id="25" name="TextBox 1"/>
        <cdr:cNvSpPr txBox="1"/>
      </cdr:nvSpPr>
      <cdr:spPr>
        <a:xfrm xmlns:a="http://schemas.openxmlformats.org/drawingml/2006/main">
          <a:off x="6715957" y="3808772"/>
          <a:ext cx="357453" cy="24713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10%</a:t>
          </a:r>
          <a:endParaRPr lang="en-US" sz="1600" b="1" dirty="0">
            <a:solidFill>
              <a:schemeClr val="bg1"/>
            </a:solidFill>
            <a:latin typeface="Calibri" pitchFamily="34" charset="0"/>
          </a:endParaRP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available </a:t>
          </a:r>
          <a:r>
            <a:rPr lang="en-US" sz="1600" b="1" dirty="0">
              <a:solidFill>
                <a:schemeClr val="bg1"/>
              </a:solidFill>
              <a:latin typeface="Calibri" pitchFamily="34" charset="0"/>
            </a:rPr>
            <a:t>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0.26931</cdr:y>
    </cdr:from>
    <cdr:to>
      <cdr:x>0.91007</cdr:x>
      <cdr:y>0.32621</cdr:y>
    </cdr:to>
    <cdr:sp macro="" textlink="">
      <cdr:nvSpPr>
        <cdr:cNvPr id="14" name="TextBox 1"/>
        <cdr:cNvSpPr txBox="1"/>
      </cdr:nvSpPr>
      <cdr:spPr>
        <a:xfrm xmlns:a="http://schemas.openxmlformats.org/drawingml/2006/main">
          <a:off x="6715957" y="1169711"/>
          <a:ext cx="357453" cy="24713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22%</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7" y="1829509"/>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14%</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7" y="2489264"/>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16%</a:t>
          </a:r>
          <a:endParaRPr lang="en-US" sz="1600" b="1" dirty="0">
            <a:solidFill>
              <a:schemeClr val="bg1"/>
            </a:solidFill>
            <a:latin typeface="Calibri"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0.63501</cdr:x>
      <cdr:y>0.01394</cdr:y>
    </cdr:from>
    <cdr:to>
      <cdr:x>0.76659</cdr:x>
      <cdr:y>0.05663</cdr:y>
    </cdr:to>
    <cdr:sp macro="" textlink="">
      <cdr:nvSpPr>
        <cdr:cNvPr id="29" name="TextBox 28"/>
        <cdr:cNvSpPr txBox="1"/>
      </cdr:nvSpPr>
      <cdr:spPr>
        <a:xfrm xmlns:a="http://schemas.openxmlformats.org/drawingml/2006/main">
          <a:off x="4935537" y="60547"/>
          <a:ext cx="1022692" cy="18542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0.02716</cdr:x>
      <cdr:y>0.06676</cdr:y>
    </cdr:from>
    <cdr:to>
      <cdr:x>0.48796</cdr:x>
      <cdr:y>0.20411</cdr:y>
    </cdr:to>
    <cdr:sp macro="" textlink="">
      <cdr:nvSpPr>
        <cdr:cNvPr id="10" name="TextBox 1"/>
        <cdr:cNvSpPr txBox="1"/>
      </cdr:nvSpPr>
      <cdr:spPr>
        <a:xfrm xmlns:a="http://schemas.openxmlformats.org/drawingml/2006/main">
          <a:off x="211137" y="289965"/>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Satisfied with my current health care </a:t>
          </a:r>
          <a:r>
            <a:rPr lang="en-US" sz="1600" b="1" dirty="0" smtClean="0">
              <a:solidFill>
                <a:schemeClr val="bg1"/>
              </a:solidFill>
              <a:latin typeface="Calibri" pitchFamily="34" charset="0"/>
            </a:rPr>
            <a:t>services/didn’t </a:t>
          </a:r>
          <a:r>
            <a:rPr lang="en-US" sz="1600" b="1" dirty="0">
              <a:solidFill>
                <a:schemeClr val="bg1"/>
              </a:solidFill>
              <a:latin typeface="Calibri" pitchFamily="34" charset="0"/>
            </a:rPr>
            <a:t>want to make a change</a:t>
          </a:r>
        </a:p>
      </cdr:txBody>
    </cdr:sp>
  </cdr:relSizeAnchor>
  <cdr:relSizeAnchor xmlns:cdr="http://schemas.openxmlformats.org/drawingml/2006/chartDrawing">
    <cdr:from>
      <cdr:x>0.02716</cdr:x>
      <cdr:y>0.22242</cdr:y>
    </cdr:from>
    <cdr:to>
      <cdr:x>0.48796</cdr:x>
      <cdr:y>0.35977</cdr:y>
    </cdr:to>
    <cdr:sp macro="" textlink="">
      <cdr:nvSpPr>
        <cdr:cNvPr id="11" name="TextBox 2"/>
        <cdr:cNvSpPr txBox="1"/>
      </cdr:nvSpPr>
      <cdr:spPr>
        <a:xfrm xmlns:a="http://schemas.openxmlformats.org/drawingml/2006/main">
          <a:off x="211137" y="966059"/>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my doctor</a:t>
          </a:r>
        </a:p>
      </cdr:txBody>
    </cdr:sp>
  </cdr:relSizeAnchor>
  <cdr:relSizeAnchor xmlns:cdr="http://schemas.openxmlformats.org/drawingml/2006/chartDrawing">
    <cdr:from>
      <cdr:x>0.02716</cdr:x>
      <cdr:y>0.37808</cdr:y>
    </cdr:from>
    <cdr:to>
      <cdr:x>0.48796</cdr:x>
      <cdr:y>0.51542</cdr:y>
    </cdr:to>
    <cdr:sp macro="" textlink="">
      <cdr:nvSpPr>
        <cdr:cNvPr id="12" name="TextBox 3"/>
        <cdr:cNvSpPr txBox="1"/>
      </cdr:nvSpPr>
      <cdr:spPr>
        <a:xfrm xmlns:a="http://schemas.openxmlformats.org/drawingml/2006/main">
          <a:off x="211137" y="1642153"/>
          <a:ext cx="3581445" cy="596522"/>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any of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my medicines*</a:t>
          </a:r>
          <a:endParaRPr lang="en-US" sz="1600" b="1" dirty="0">
            <a:solidFill>
              <a:schemeClr val="bg1"/>
            </a:solidFill>
            <a:latin typeface="Calibri" pitchFamily="34" charset="0"/>
          </a:endParaRPr>
        </a:p>
      </cdr:txBody>
    </cdr:sp>
  </cdr:relSizeAnchor>
  <cdr:relSizeAnchor xmlns:cdr="http://schemas.openxmlformats.org/drawingml/2006/chartDrawing">
    <cdr:from>
      <cdr:x>0.02716</cdr:x>
      <cdr:y>0.84504</cdr:y>
    </cdr:from>
    <cdr:to>
      <cdr:x>0.48796</cdr:x>
      <cdr:y>0.98239</cdr:y>
    </cdr:to>
    <cdr:sp macro="" textlink="">
      <cdr:nvSpPr>
        <cdr:cNvPr id="13" name="TextBox 4"/>
        <cdr:cNvSpPr txBox="1"/>
      </cdr:nvSpPr>
      <cdr:spPr>
        <a:xfrm xmlns:a="http://schemas.openxmlformats.org/drawingml/2006/main">
          <a:off x="211137" y="367034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My doctor/other health provider recommended that I not participate</a:t>
          </a:r>
        </a:p>
      </cdr:txBody>
    </cdr:sp>
  </cdr:relSizeAnchor>
  <cdr:relSizeAnchor xmlns:cdr="http://schemas.openxmlformats.org/drawingml/2006/chartDrawing">
    <cdr:from>
      <cdr:x>0.02716</cdr:x>
      <cdr:y>0.68939</cdr:y>
    </cdr:from>
    <cdr:to>
      <cdr:x>0.48796</cdr:x>
      <cdr:y>0.82674</cdr:y>
    </cdr:to>
    <cdr:sp macro="" textlink="">
      <cdr:nvSpPr>
        <cdr:cNvPr id="15" name="TextBox 4"/>
        <cdr:cNvSpPr txBox="1"/>
      </cdr:nvSpPr>
      <cdr:spPr>
        <a:xfrm xmlns:a="http://schemas.openxmlformats.org/drawingml/2006/main">
          <a:off x="211137" y="299429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Thought my benefits and services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might </a:t>
          </a:r>
          <a:r>
            <a:rPr lang="en-US" sz="1600" b="1" dirty="0">
              <a:solidFill>
                <a:schemeClr val="bg1"/>
              </a:solidFill>
              <a:latin typeface="Calibri" pitchFamily="34" charset="0"/>
            </a:rPr>
            <a:t>be reduced</a:t>
          </a:r>
        </a:p>
      </cdr:txBody>
    </cdr:sp>
  </cdr:relSizeAnchor>
  <cdr:relSizeAnchor xmlns:cdr="http://schemas.openxmlformats.org/drawingml/2006/chartDrawing">
    <cdr:from>
      <cdr:x>0.02716</cdr:x>
      <cdr:y>0.53373</cdr:y>
    </cdr:from>
    <cdr:to>
      <cdr:x>0.48796</cdr:x>
      <cdr:y>0.67108</cdr:y>
    </cdr:to>
    <cdr:sp macro="" textlink="">
      <cdr:nvSpPr>
        <cdr:cNvPr id="16" name="TextBox 4"/>
        <cdr:cNvSpPr txBox="1"/>
      </cdr:nvSpPr>
      <cdr:spPr>
        <a:xfrm xmlns:a="http://schemas.openxmlformats.org/drawingml/2006/main">
          <a:off x="211137" y="2318203"/>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understand the information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 </a:t>
          </a:r>
          <a:r>
            <a:rPr lang="en-US" sz="1600" b="1" dirty="0">
              <a:solidFill>
                <a:schemeClr val="bg1"/>
              </a:solidFill>
              <a:latin typeface="Calibri" pitchFamily="34" charset="0"/>
            </a:rPr>
            <a:t>received about the new program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enough </a:t>
          </a:r>
          <a:r>
            <a:rPr lang="en-US" sz="1600" b="1" dirty="0">
              <a:solidFill>
                <a:schemeClr val="bg1"/>
              </a:solidFill>
              <a:latin typeface="Calibri" pitchFamily="34" charset="0"/>
            </a:rPr>
            <a:t>to make the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0.79187</cdr:x>
      <cdr:y>0.50807</cdr:y>
    </cdr:from>
    <cdr:to>
      <cdr:x>0.83229</cdr:x>
      <cdr:y>0.55786</cdr:y>
    </cdr:to>
    <cdr:sp macro="" textlink="">
      <cdr:nvSpPr>
        <cdr:cNvPr id="24" name="TextBox 1"/>
        <cdr:cNvSpPr txBox="1"/>
      </cdr:nvSpPr>
      <cdr:spPr>
        <a:xfrm xmlns:a="http://schemas.openxmlformats.org/drawingml/2006/main">
          <a:off x="6154702" y="219869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37%</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0.17022</cdr:y>
    </cdr:from>
    <cdr:to>
      <cdr:x>0.83229</cdr:x>
      <cdr:y>0.22</cdr:y>
    </cdr:to>
    <cdr:sp macro="" textlink="">
      <cdr:nvSpPr>
        <cdr:cNvPr id="27" name="TextBox 1"/>
        <cdr:cNvSpPr txBox="1"/>
      </cdr:nvSpPr>
      <cdr:spPr>
        <a:xfrm xmlns:a="http://schemas.openxmlformats.org/drawingml/2006/main">
          <a:off x="6154702" y="73661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0.64322</cdr:y>
    </cdr:from>
    <cdr:to>
      <cdr:x>0.83229</cdr:x>
      <cdr:y>0.693</cdr:y>
    </cdr:to>
    <cdr:sp macro="" textlink="">
      <cdr:nvSpPr>
        <cdr:cNvPr id="28" name="TextBox 1"/>
        <cdr:cNvSpPr txBox="1"/>
      </cdr:nvSpPr>
      <cdr:spPr>
        <a:xfrm xmlns:a="http://schemas.openxmlformats.org/drawingml/2006/main">
          <a:off x="6154702" y="278354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0.23779</cdr:y>
    </cdr:from>
    <cdr:to>
      <cdr:x>0.83229</cdr:x>
      <cdr:y>0.28757</cdr:y>
    </cdr:to>
    <cdr:sp macro="" textlink="">
      <cdr:nvSpPr>
        <cdr:cNvPr id="33" name="TextBox 1"/>
        <cdr:cNvSpPr txBox="1"/>
      </cdr:nvSpPr>
      <cdr:spPr>
        <a:xfrm xmlns:a="http://schemas.openxmlformats.org/drawingml/2006/main">
          <a:off x="6154702" y="102902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0.37293</cdr:y>
    </cdr:from>
    <cdr:to>
      <cdr:x>0.83229</cdr:x>
      <cdr:y>0.42271</cdr:y>
    </cdr:to>
    <cdr:sp macro="" textlink="">
      <cdr:nvSpPr>
        <cdr:cNvPr id="35" name="TextBox 1"/>
        <cdr:cNvSpPr txBox="1"/>
      </cdr:nvSpPr>
      <cdr:spPr>
        <a:xfrm xmlns:a="http://schemas.openxmlformats.org/drawingml/2006/main">
          <a:off x="6154702" y="161385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cdr:y>
    </cdr:from>
    <cdr:to>
      <cdr:x>0.83229</cdr:x>
      <cdr:y>0.49029</cdr:y>
    </cdr:to>
    <cdr:sp macro="" textlink="">
      <cdr:nvSpPr>
        <cdr:cNvPr id="36" name="TextBox 1"/>
        <cdr:cNvSpPr txBox="1"/>
      </cdr:nvSpPr>
      <cdr:spPr>
        <a:xfrm xmlns:a="http://schemas.openxmlformats.org/drawingml/2006/main">
          <a:off x="6154702" y="190628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0.71079</cdr:y>
    </cdr:from>
    <cdr:to>
      <cdr:x>0.83229</cdr:x>
      <cdr:y>0.76057</cdr:y>
    </cdr:to>
    <cdr:sp macro="" textlink="">
      <cdr:nvSpPr>
        <cdr:cNvPr id="39" name="TextBox 1"/>
        <cdr:cNvSpPr txBox="1"/>
      </cdr:nvSpPr>
      <cdr:spPr>
        <a:xfrm xmlns:a="http://schemas.openxmlformats.org/drawingml/2006/main">
          <a:off x="6154702" y="307595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0.77836</cdr:y>
    </cdr:from>
    <cdr:to>
      <cdr:x>0.83229</cdr:x>
      <cdr:y>0.82814</cdr:y>
    </cdr:to>
    <cdr:sp macro="" textlink="">
      <cdr:nvSpPr>
        <cdr:cNvPr id="40" name="TextBox 1"/>
        <cdr:cNvSpPr txBox="1"/>
      </cdr:nvSpPr>
      <cdr:spPr>
        <a:xfrm xmlns:a="http://schemas.openxmlformats.org/drawingml/2006/main">
          <a:off x="6154702" y="336836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15%</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0.84593</cdr:y>
    </cdr:from>
    <cdr:to>
      <cdr:x>0.83229</cdr:x>
      <cdr:y>0.89571</cdr:y>
    </cdr:to>
    <cdr:sp macro="" textlink="">
      <cdr:nvSpPr>
        <cdr:cNvPr id="41" name="TextBox 1"/>
        <cdr:cNvSpPr txBox="1"/>
      </cdr:nvSpPr>
      <cdr:spPr>
        <a:xfrm xmlns:a="http://schemas.openxmlformats.org/drawingml/2006/main">
          <a:off x="6154702" y="366078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0.78992</cdr:x>
      <cdr:y>0.17401</cdr:y>
    </cdr:from>
    <cdr:to>
      <cdr:x>0.83034</cdr:x>
      <cdr:y>0.22379</cdr:y>
    </cdr:to>
    <cdr:sp macro="" textlink="">
      <cdr:nvSpPr>
        <cdr:cNvPr id="22" name="TextBox 1"/>
        <cdr:cNvSpPr txBox="1"/>
      </cdr:nvSpPr>
      <cdr:spPr>
        <a:xfrm xmlns:a="http://schemas.openxmlformats.org/drawingml/2006/main">
          <a:off x="6139542" y="755803"/>
          <a:ext cx="314161" cy="21621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44%</a:t>
          </a:r>
          <a:endParaRPr lang="en-US" sz="1400" b="1" dirty="0">
            <a:solidFill>
              <a:schemeClr val="bg1"/>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0.06252</cdr:x>
      <cdr:y>0.60334</cdr:y>
    </cdr:from>
    <cdr:to>
      <cdr:x>0.32919</cdr:x>
      <cdr:y>0.69269</cdr:y>
    </cdr:to>
    <cdr:sp macro="" textlink="">
      <cdr:nvSpPr>
        <cdr:cNvPr id="18" name="TextBox 2"/>
        <cdr:cNvSpPr txBox="1"/>
      </cdr:nvSpPr>
      <cdr:spPr>
        <a:xfrm xmlns:a="http://schemas.openxmlformats.org/drawingml/2006/main">
          <a:off x="485921" y="2620529"/>
          <a:ext cx="2072666" cy="3880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0.78992</cdr:x>
      <cdr:y>0.47828</cdr:y>
    </cdr:from>
    <cdr:to>
      <cdr:x>0.83034</cdr:x>
      <cdr:y>0.53084</cdr:y>
    </cdr:to>
    <cdr:sp macro="" textlink="">
      <cdr:nvSpPr>
        <cdr:cNvPr id="21" name="TextBox 1"/>
        <cdr:cNvSpPr txBox="1"/>
      </cdr:nvSpPr>
      <cdr:spPr>
        <a:xfrm xmlns:a="http://schemas.openxmlformats.org/drawingml/2006/main">
          <a:off x="6139542" y="2077370"/>
          <a:ext cx="314161" cy="22828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0.27728</cdr:y>
    </cdr:from>
    <cdr:to>
      <cdr:x>0.83034</cdr:x>
      <cdr:y>0.32706</cdr:y>
    </cdr:to>
    <cdr:sp macro="" textlink="">
      <cdr:nvSpPr>
        <cdr:cNvPr id="23" name="TextBox 1"/>
        <cdr:cNvSpPr txBox="1"/>
      </cdr:nvSpPr>
      <cdr:spPr>
        <a:xfrm xmlns:a="http://schemas.openxmlformats.org/drawingml/2006/main">
          <a:off x="6139542" y="1204346"/>
          <a:ext cx="314161" cy="21621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0.37917</cdr:y>
    </cdr:from>
    <cdr:to>
      <cdr:x>0.83034</cdr:x>
      <cdr:y>0.42895</cdr:y>
    </cdr:to>
    <cdr:sp macro="" textlink="">
      <cdr:nvSpPr>
        <cdr:cNvPr id="25" name="TextBox 1"/>
        <cdr:cNvSpPr txBox="1"/>
      </cdr:nvSpPr>
      <cdr:spPr>
        <a:xfrm xmlns:a="http://schemas.openxmlformats.org/drawingml/2006/main">
          <a:off x="6139542" y="1646895"/>
          <a:ext cx="314161" cy="21621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19%</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0.68099</cdr:y>
    </cdr:from>
    <cdr:to>
      <cdr:x>0.83034</cdr:x>
      <cdr:y>0.73355</cdr:y>
    </cdr:to>
    <cdr:sp macro="" textlink="">
      <cdr:nvSpPr>
        <cdr:cNvPr id="29" name="TextBox 1"/>
        <cdr:cNvSpPr txBox="1"/>
      </cdr:nvSpPr>
      <cdr:spPr>
        <a:xfrm xmlns:a="http://schemas.openxmlformats.org/drawingml/2006/main">
          <a:off x="6139542" y="2957820"/>
          <a:ext cx="314161" cy="22829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63%</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0.78306</cdr:y>
    </cdr:from>
    <cdr:to>
      <cdr:x>0.83034</cdr:x>
      <cdr:y>0.83562</cdr:y>
    </cdr:to>
    <cdr:sp macro="" textlink="">
      <cdr:nvSpPr>
        <cdr:cNvPr id="30" name="TextBox 1"/>
        <cdr:cNvSpPr txBox="1"/>
      </cdr:nvSpPr>
      <cdr:spPr>
        <a:xfrm xmlns:a="http://schemas.openxmlformats.org/drawingml/2006/main">
          <a:off x="6139542" y="3401151"/>
          <a:ext cx="314161" cy="22828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52%</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31%</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50%</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45%</a:t>
          </a:r>
          <a:endParaRPr lang="en-US" sz="1600" b="1" dirty="0">
            <a:solidFill>
              <a:schemeClr val="bg1"/>
            </a:solidFill>
            <a:latin typeface="Calibri" pitchFamily="34" charset="0"/>
          </a:endParaRP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0.89971</cdr:x>
      <cdr:y>0</cdr:y>
    </cdr:from>
    <cdr:to>
      <cdr:x>0.99129</cdr:x>
      <cdr:y>0.085</cdr:y>
    </cdr:to>
    <cdr:sp macro="" textlink="">
      <cdr:nvSpPr>
        <cdr:cNvPr id="4" name="TextBox 3"/>
        <cdr:cNvSpPr txBox="1"/>
      </cdr:nvSpPr>
      <cdr:spPr>
        <a:xfrm xmlns:a="http://schemas.openxmlformats.org/drawingml/2006/main">
          <a:off x="6992906"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Non-CMC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counties</a:t>
          </a:r>
          <a:endParaRPr lang="en-US" sz="1400" b="1" u="sng" dirty="0">
            <a:solidFill>
              <a:srgbClr val="02458C"/>
            </a:solidFill>
            <a:latin typeface="Calibri" pitchFamily="34" charset="0"/>
          </a:endParaRPr>
        </a:p>
      </cdr:txBody>
    </cdr:sp>
  </cdr:relSizeAnchor>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36"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0.79187</cdr:x>
      <cdr:y>0.11885</cdr:y>
    </cdr:from>
    <cdr:to>
      <cdr:x>0.83229</cdr:x>
      <cdr:y>0.1646</cdr:y>
    </cdr:to>
    <cdr:sp macro="" textlink="">
      <cdr:nvSpPr>
        <cdr:cNvPr id="20" name="TextBox 1"/>
        <cdr:cNvSpPr txBox="1"/>
      </cdr:nvSpPr>
      <cdr:spPr>
        <a:xfrm xmlns:a="http://schemas.openxmlformats.org/drawingml/2006/main">
          <a:off x="6154702" y="55968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0.61702</cdr:y>
    </cdr:from>
    <cdr:to>
      <cdr:x>0.83229</cdr:x>
      <cdr:y>0.66681</cdr:y>
    </cdr:to>
    <cdr:sp macro="" textlink="">
      <cdr:nvSpPr>
        <cdr:cNvPr id="24" name="TextBox 1"/>
        <cdr:cNvSpPr txBox="1"/>
      </cdr:nvSpPr>
      <cdr:spPr>
        <a:xfrm xmlns:a="http://schemas.openxmlformats.org/drawingml/2006/main">
          <a:off x="6154730" y="2905649"/>
          <a:ext cx="314161" cy="23447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87%</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0.84147</cdr:y>
    </cdr:from>
    <cdr:to>
      <cdr:x>0.83229</cdr:x>
      <cdr:y>0.89126</cdr:y>
    </cdr:to>
    <cdr:sp macro="" textlink="">
      <cdr:nvSpPr>
        <cdr:cNvPr id="25" name="TextBox 1"/>
        <cdr:cNvSpPr txBox="1"/>
      </cdr:nvSpPr>
      <cdr:spPr>
        <a:xfrm xmlns:a="http://schemas.openxmlformats.org/drawingml/2006/main">
          <a:off x="6154730" y="3962637"/>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0.88737</cdr:y>
    </cdr:from>
    <cdr:to>
      <cdr:x>0.83229</cdr:x>
      <cdr:y>0.93715</cdr:y>
    </cdr:to>
    <cdr:sp macro="" textlink="">
      <cdr:nvSpPr>
        <cdr:cNvPr id="26" name="TextBox 1"/>
        <cdr:cNvSpPr txBox="1"/>
      </cdr:nvSpPr>
      <cdr:spPr>
        <a:xfrm xmlns:a="http://schemas.openxmlformats.org/drawingml/2006/main">
          <a:off x="6154730" y="4178773"/>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85%</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0.20845</cdr:y>
    </cdr:from>
    <cdr:to>
      <cdr:x>0.83229</cdr:x>
      <cdr:y>0.25824</cdr:y>
    </cdr:to>
    <cdr:sp macro="" textlink="">
      <cdr:nvSpPr>
        <cdr:cNvPr id="27" name="TextBox 1"/>
        <cdr:cNvSpPr txBox="1"/>
      </cdr:nvSpPr>
      <cdr:spPr>
        <a:xfrm xmlns:a="http://schemas.openxmlformats.org/drawingml/2006/main">
          <a:off x="6154730" y="981643"/>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0.70894</cdr:y>
    </cdr:from>
    <cdr:to>
      <cdr:x>0.83229</cdr:x>
      <cdr:y>0.75873</cdr:y>
    </cdr:to>
    <cdr:sp macro="" textlink="">
      <cdr:nvSpPr>
        <cdr:cNvPr id="28" name="TextBox 1"/>
        <cdr:cNvSpPr txBox="1"/>
      </cdr:nvSpPr>
      <cdr:spPr>
        <a:xfrm xmlns:a="http://schemas.openxmlformats.org/drawingml/2006/main">
          <a:off x="6154730" y="3338493"/>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0.01736</cdr:x>
      <cdr:y>0.12326</cdr:y>
    </cdr:from>
    <cdr:to>
      <cdr:x>0.24285</cdr:x>
      <cdr:y>0.28174</cdr:y>
    </cdr:to>
    <cdr:sp macro="" textlink="">
      <cdr:nvSpPr>
        <cdr:cNvPr id="30" name="TextBox 29"/>
        <cdr:cNvSpPr txBox="1"/>
      </cdr:nvSpPr>
      <cdr:spPr>
        <a:xfrm xmlns:a="http://schemas.openxmlformats.org/drawingml/2006/main">
          <a:off x="134929" y="533400"/>
          <a:ext cx="1752598"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Amount of time doctor/other staff spend with you</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satisfied)</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0.35217</cdr:y>
    </cdr:from>
    <cdr:to>
      <cdr:x>0.24285</cdr:x>
      <cdr:y>0.51064</cdr:y>
    </cdr:to>
    <cdr:sp macro="" textlink="">
      <cdr:nvSpPr>
        <cdr:cNvPr id="31" name="TextBox 30"/>
        <cdr:cNvSpPr txBox="1"/>
      </cdr:nvSpPr>
      <cdr:spPr>
        <a:xfrm xmlns:a="http://schemas.openxmlformats.org/drawingml/2006/main">
          <a:off x="134929" y="1524029"/>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Information health plan gives explaining your benefits</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satisfied)</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0.58107</cdr:y>
    </cdr:from>
    <cdr:to>
      <cdr:x>0.24285</cdr:x>
      <cdr:y>0.73954</cdr:y>
    </cdr:to>
    <cdr:sp macro="" textlink="">
      <cdr:nvSpPr>
        <cdr:cNvPr id="32" name="TextBox 31"/>
        <cdr:cNvSpPr txBox="1"/>
      </cdr:nvSpPr>
      <cdr:spPr>
        <a:xfrm xmlns:a="http://schemas.openxmlformats.org/drawingml/2006/main">
          <a:off x="134929" y="2514615"/>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Your choice of doctors</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satisfied)</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0.80998</cdr:y>
    </cdr:from>
    <cdr:to>
      <cdr:x>0.24285</cdr:x>
      <cdr:y>0.96845</cdr:y>
    </cdr:to>
    <cdr:sp macro="" textlink="">
      <cdr:nvSpPr>
        <cdr:cNvPr id="33" name="TextBox 32"/>
        <cdr:cNvSpPr txBox="1"/>
      </cdr:nvSpPr>
      <cdr:spPr>
        <a:xfrm xmlns:a="http://schemas.openxmlformats.org/drawingml/2006/main">
          <a:off x="134929" y="3505200"/>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Your choice of hospitals</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satisfied)</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0.48058</cdr:y>
    </cdr:from>
    <cdr:to>
      <cdr:x>0.83229</cdr:x>
      <cdr:y>0.53037</cdr:y>
    </cdr:to>
    <cdr:sp macro="" textlink="">
      <cdr:nvSpPr>
        <cdr:cNvPr id="35" name="TextBox 1"/>
        <cdr:cNvSpPr txBox="1"/>
      </cdr:nvSpPr>
      <cdr:spPr>
        <a:xfrm xmlns:a="http://schemas.openxmlformats.org/drawingml/2006/main">
          <a:off x="6154730" y="2263121"/>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75%</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0.66298</cdr:y>
    </cdr:from>
    <cdr:to>
      <cdr:x>0.83229</cdr:x>
      <cdr:y>0.71277</cdr:y>
    </cdr:to>
    <cdr:sp macro="" textlink="">
      <cdr:nvSpPr>
        <cdr:cNvPr id="37" name="TextBox 1"/>
        <cdr:cNvSpPr txBox="1"/>
      </cdr:nvSpPr>
      <cdr:spPr>
        <a:xfrm xmlns:a="http://schemas.openxmlformats.org/drawingml/2006/main">
          <a:off x="6154730" y="3122072"/>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0.93326</cdr:y>
    </cdr:from>
    <cdr:to>
      <cdr:x>0.83229</cdr:x>
      <cdr:y>0.98304</cdr:y>
    </cdr:to>
    <cdr:sp macro="" textlink="">
      <cdr:nvSpPr>
        <cdr:cNvPr id="41" name="TextBox 1"/>
        <cdr:cNvSpPr txBox="1"/>
      </cdr:nvSpPr>
      <cdr:spPr>
        <a:xfrm xmlns:a="http://schemas.openxmlformats.org/drawingml/2006/main">
          <a:off x="6154730" y="4394861"/>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0.34518</cdr:y>
    </cdr:from>
    <cdr:to>
      <cdr:x>0.83229</cdr:x>
      <cdr:y>0.39093</cdr:y>
    </cdr:to>
    <cdr:sp macro="" textlink="">
      <cdr:nvSpPr>
        <cdr:cNvPr id="43" name="TextBox 1"/>
        <cdr:cNvSpPr txBox="1"/>
      </cdr:nvSpPr>
      <cdr:spPr>
        <a:xfrm xmlns:a="http://schemas.openxmlformats.org/drawingml/2006/main">
          <a:off x="6154702" y="162550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81%</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0.43478</cdr:y>
    </cdr:from>
    <cdr:to>
      <cdr:x>0.83229</cdr:x>
      <cdr:y>0.48456</cdr:y>
    </cdr:to>
    <cdr:sp macro="" textlink="">
      <cdr:nvSpPr>
        <cdr:cNvPr id="44" name="TextBox 1"/>
        <cdr:cNvSpPr txBox="1"/>
      </cdr:nvSpPr>
      <cdr:spPr>
        <a:xfrm xmlns:a="http://schemas.openxmlformats.org/drawingml/2006/main">
          <a:off x="6154730" y="2047444"/>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0.25427</cdr:y>
    </cdr:from>
    <cdr:to>
      <cdr:x>0.83229</cdr:x>
      <cdr:y>0.30406</cdr:y>
    </cdr:to>
    <cdr:sp macro="" textlink="">
      <cdr:nvSpPr>
        <cdr:cNvPr id="45" name="TextBox 1"/>
        <cdr:cNvSpPr txBox="1"/>
      </cdr:nvSpPr>
      <cdr:spPr>
        <a:xfrm xmlns:a="http://schemas.openxmlformats.org/drawingml/2006/main">
          <a:off x="6154730" y="1197416"/>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86%</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0.11885</cdr:y>
    </cdr:from>
    <cdr:to>
      <cdr:x>0.96571</cdr:x>
      <cdr:y>0.1646</cdr:y>
    </cdr:to>
    <cdr:sp macro="" textlink="">
      <cdr:nvSpPr>
        <cdr:cNvPr id="46" name="TextBox 1"/>
        <cdr:cNvSpPr txBox="1"/>
      </cdr:nvSpPr>
      <cdr:spPr>
        <a:xfrm xmlns:a="http://schemas.openxmlformats.org/drawingml/2006/main">
          <a:off x="7191695" y="55968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87%</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0.61702</cdr:y>
    </cdr:from>
    <cdr:to>
      <cdr:x>0.96571</cdr:x>
      <cdr:y>0.66681</cdr:y>
    </cdr:to>
    <cdr:sp macro="" textlink="">
      <cdr:nvSpPr>
        <cdr:cNvPr id="47" name="TextBox 1"/>
        <cdr:cNvSpPr txBox="1"/>
      </cdr:nvSpPr>
      <cdr:spPr>
        <a:xfrm xmlns:a="http://schemas.openxmlformats.org/drawingml/2006/main">
          <a:off x="7191724" y="2905664"/>
          <a:ext cx="314160" cy="23447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86%</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0.84147</cdr:y>
    </cdr:from>
    <cdr:to>
      <cdr:x>0.96571</cdr:x>
      <cdr:y>0.89126</cdr:y>
    </cdr:to>
    <cdr:sp macro="" textlink="">
      <cdr:nvSpPr>
        <cdr:cNvPr id="48" name="TextBox 1"/>
        <cdr:cNvSpPr txBox="1"/>
      </cdr:nvSpPr>
      <cdr:spPr>
        <a:xfrm xmlns:a="http://schemas.openxmlformats.org/drawingml/2006/main">
          <a:off x="7191724" y="3962637"/>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0.88737</cdr:y>
    </cdr:from>
    <cdr:to>
      <cdr:x>0.96571</cdr:x>
      <cdr:y>0.93715</cdr:y>
    </cdr:to>
    <cdr:sp macro="" textlink="">
      <cdr:nvSpPr>
        <cdr:cNvPr id="49" name="TextBox 1"/>
        <cdr:cNvSpPr txBox="1"/>
      </cdr:nvSpPr>
      <cdr:spPr>
        <a:xfrm xmlns:a="http://schemas.openxmlformats.org/drawingml/2006/main">
          <a:off x="7191724" y="4178773"/>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86%</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0.20845</cdr:y>
    </cdr:from>
    <cdr:to>
      <cdr:x>0.96571</cdr:x>
      <cdr:y>0.25824</cdr:y>
    </cdr:to>
    <cdr:sp macro="" textlink="">
      <cdr:nvSpPr>
        <cdr:cNvPr id="50" name="TextBox 1"/>
        <cdr:cNvSpPr txBox="1"/>
      </cdr:nvSpPr>
      <cdr:spPr>
        <a:xfrm xmlns:a="http://schemas.openxmlformats.org/drawingml/2006/main">
          <a:off x="7191724" y="981643"/>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86%</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0.70895</cdr:y>
    </cdr:from>
    <cdr:to>
      <cdr:x>0.96571</cdr:x>
      <cdr:y>0.75873</cdr:y>
    </cdr:to>
    <cdr:sp macro="" textlink="">
      <cdr:nvSpPr>
        <cdr:cNvPr id="51" name="TextBox 1"/>
        <cdr:cNvSpPr txBox="1"/>
      </cdr:nvSpPr>
      <cdr:spPr>
        <a:xfrm xmlns:a="http://schemas.openxmlformats.org/drawingml/2006/main">
          <a:off x="7191724" y="3338540"/>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0.48059</cdr:y>
    </cdr:from>
    <cdr:to>
      <cdr:x>0.96571</cdr:x>
      <cdr:y>0.53037</cdr:y>
    </cdr:to>
    <cdr:sp macro="" textlink="">
      <cdr:nvSpPr>
        <cdr:cNvPr id="52" name="TextBox 1"/>
        <cdr:cNvSpPr txBox="1"/>
      </cdr:nvSpPr>
      <cdr:spPr>
        <a:xfrm xmlns:a="http://schemas.openxmlformats.org/drawingml/2006/main">
          <a:off x="7191724" y="2263168"/>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78%</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0.66298</cdr:y>
    </cdr:from>
    <cdr:to>
      <cdr:x>0.96571</cdr:x>
      <cdr:y>0.71277</cdr:y>
    </cdr:to>
    <cdr:sp macro="" textlink="">
      <cdr:nvSpPr>
        <cdr:cNvPr id="53" name="TextBox 1"/>
        <cdr:cNvSpPr txBox="1"/>
      </cdr:nvSpPr>
      <cdr:spPr>
        <a:xfrm xmlns:a="http://schemas.openxmlformats.org/drawingml/2006/main">
          <a:off x="7191724" y="3122102"/>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85%</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0.93326</cdr:y>
    </cdr:from>
    <cdr:to>
      <cdr:x>0.96571</cdr:x>
      <cdr:y>0.98304</cdr:y>
    </cdr:to>
    <cdr:sp macro="" textlink="">
      <cdr:nvSpPr>
        <cdr:cNvPr id="54" name="TextBox 1"/>
        <cdr:cNvSpPr txBox="1"/>
      </cdr:nvSpPr>
      <cdr:spPr>
        <a:xfrm xmlns:a="http://schemas.openxmlformats.org/drawingml/2006/main">
          <a:off x="7191724" y="4394861"/>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86%</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0.34517</cdr:y>
    </cdr:from>
    <cdr:to>
      <cdr:x>0.96571</cdr:x>
      <cdr:y>0.39092</cdr:y>
    </cdr:to>
    <cdr:sp macro="" textlink="">
      <cdr:nvSpPr>
        <cdr:cNvPr id="55" name="TextBox 1"/>
        <cdr:cNvSpPr txBox="1"/>
      </cdr:nvSpPr>
      <cdr:spPr>
        <a:xfrm xmlns:a="http://schemas.openxmlformats.org/drawingml/2006/main">
          <a:off x="7191695" y="16254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78%</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0.43478</cdr:y>
    </cdr:from>
    <cdr:to>
      <cdr:x>0.96571</cdr:x>
      <cdr:y>0.48456</cdr:y>
    </cdr:to>
    <cdr:sp macro="" textlink="">
      <cdr:nvSpPr>
        <cdr:cNvPr id="56" name="TextBox 1"/>
        <cdr:cNvSpPr txBox="1"/>
      </cdr:nvSpPr>
      <cdr:spPr>
        <a:xfrm xmlns:a="http://schemas.openxmlformats.org/drawingml/2006/main">
          <a:off x="7191724" y="2047442"/>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79%</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0.25427</cdr:y>
    </cdr:from>
    <cdr:to>
      <cdr:x>0.96571</cdr:x>
      <cdr:y>0.30406</cdr:y>
    </cdr:to>
    <cdr:sp macro="" textlink="">
      <cdr:nvSpPr>
        <cdr:cNvPr id="57" name="TextBox 1"/>
        <cdr:cNvSpPr txBox="1"/>
      </cdr:nvSpPr>
      <cdr:spPr>
        <a:xfrm xmlns:a="http://schemas.openxmlformats.org/drawingml/2006/main">
          <a:off x="7191724" y="1197416"/>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0.7976</cdr:y>
    </cdr:from>
    <cdr:to>
      <cdr:x>0.83229</cdr:x>
      <cdr:y>0.84335</cdr:y>
    </cdr:to>
    <cdr:sp macro="" textlink="">
      <cdr:nvSpPr>
        <cdr:cNvPr id="34" name="TextBox 1"/>
        <cdr:cNvSpPr txBox="1"/>
      </cdr:nvSpPr>
      <cdr:spPr>
        <a:xfrm xmlns:a="http://schemas.openxmlformats.org/drawingml/2006/main">
          <a:off x="6154702" y="375601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0.7976</cdr:y>
    </cdr:from>
    <cdr:to>
      <cdr:x>0.96571</cdr:x>
      <cdr:y>0.84335</cdr:y>
    </cdr:to>
    <cdr:sp macro="" textlink="">
      <cdr:nvSpPr>
        <cdr:cNvPr id="36" name="TextBox 1"/>
        <cdr:cNvSpPr txBox="1"/>
      </cdr:nvSpPr>
      <cdr:spPr>
        <a:xfrm xmlns:a="http://schemas.openxmlformats.org/drawingml/2006/main">
          <a:off x="7191695" y="375601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0.57308</cdr:y>
    </cdr:from>
    <cdr:to>
      <cdr:x>0.83229</cdr:x>
      <cdr:y>0.61883</cdr:y>
    </cdr:to>
    <cdr:sp macro="" textlink="">
      <cdr:nvSpPr>
        <cdr:cNvPr id="38" name="TextBox 1"/>
        <cdr:cNvSpPr txBox="1"/>
      </cdr:nvSpPr>
      <cdr:spPr>
        <a:xfrm xmlns:a="http://schemas.openxmlformats.org/drawingml/2006/main">
          <a:off x="6154702" y="269873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88%</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0.57308</cdr:y>
    </cdr:from>
    <cdr:to>
      <cdr:x>0.96571</cdr:x>
      <cdr:y>0.61883</cdr:y>
    </cdr:to>
    <cdr:sp macro="" textlink="">
      <cdr:nvSpPr>
        <cdr:cNvPr id="39" name="TextBox 1"/>
        <cdr:cNvSpPr txBox="1"/>
      </cdr:nvSpPr>
      <cdr:spPr>
        <a:xfrm xmlns:a="http://schemas.openxmlformats.org/drawingml/2006/main">
          <a:off x="7191695" y="269873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0.38897</cdr:y>
    </cdr:from>
    <cdr:to>
      <cdr:x>0.83229</cdr:x>
      <cdr:y>0.43876</cdr:y>
    </cdr:to>
    <cdr:sp macro="" textlink="">
      <cdr:nvSpPr>
        <cdr:cNvPr id="40" name="TextBox 1"/>
        <cdr:cNvSpPr txBox="1"/>
      </cdr:nvSpPr>
      <cdr:spPr>
        <a:xfrm xmlns:a="http://schemas.openxmlformats.org/drawingml/2006/main">
          <a:off x="6154730" y="1831718"/>
          <a:ext cx="314161" cy="234470"/>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80%</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0.38897</cdr:y>
    </cdr:from>
    <cdr:to>
      <cdr:x>0.96571</cdr:x>
      <cdr:y>0.43875</cdr:y>
    </cdr:to>
    <cdr:sp macro="" textlink="">
      <cdr:nvSpPr>
        <cdr:cNvPr id="42" name="TextBox 1"/>
        <cdr:cNvSpPr txBox="1"/>
      </cdr:nvSpPr>
      <cdr:spPr>
        <a:xfrm xmlns:a="http://schemas.openxmlformats.org/drawingml/2006/main">
          <a:off x="7191724" y="1831717"/>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81%</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0.16264</cdr:y>
    </cdr:from>
    <cdr:to>
      <cdr:x>0.83229</cdr:x>
      <cdr:y>0.21242</cdr:y>
    </cdr:to>
    <cdr:sp macro="" textlink="">
      <cdr:nvSpPr>
        <cdr:cNvPr id="58" name="TextBox 1"/>
        <cdr:cNvSpPr txBox="1"/>
      </cdr:nvSpPr>
      <cdr:spPr>
        <a:xfrm xmlns:a="http://schemas.openxmlformats.org/drawingml/2006/main">
          <a:off x="6154730" y="765918"/>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90%</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0.16264</cdr:y>
    </cdr:from>
    <cdr:to>
      <cdr:x>0.96571</cdr:x>
      <cdr:y>0.21242</cdr:y>
    </cdr:to>
    <cdr:sp macro="" textlink="">
      <cdr:nvSpPr>
        <cdr:cNvPr id="59" name="TextBox 1"/>
        <cdr:cNvSpPr txBox="1"/>
      </cdr:nvSpPr>
      <cdr:spPr>
        <a:xfrm xmlns:a="http://schemas.openxmlformats.org/drawingml/2006/main">
          <a:off x="7191724" y="765918"/>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88%</a:t>
          </a:r>
          <a:endParaRPr lang="en-US" sz="1400" b="1" dirty="0">
            <a:solidFill>
              <a:schemeClr val="bg1"/>
            </a:solidFill>
            <a:latin typeface="Calibri"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81%</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2535"/>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how to manage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your health conditions</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Can get questions about your health needs answered (%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who to call if you have a health need or question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yes)</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85783"/>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86%</a:t>
          </a:r>
          <a:endParaRPr lang="en-US" sz="1600" b="1" dirty="0">
            <a:solidFill>
              <a:schemeClr val="bg1"/>
            </a:solidFill>
            <a:latin typeface="Calibri"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0.24602</cdr:y>
    </cdr:to>
    <cdr:sp macro="" textlink="">
      <cdr:nvSpPr>
        <cdr:cNvPr id="21" name="TextBox 1"/>
        <cdr:cNvSpPr txBox="1"/>
      </cdr:nvSpPr>
      <cdr:spPr>
        <a:xfrm xmlns:a="http://schemas.openxmlformats.org/drawingml/2006/main">
          <a:off x="6742674" y="822325"/>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88%</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0.8002</cdr:y>
    </cdr:from>
    <cdr:to>
      <cdr:x>0.91351</cdr:x>
      <cdr:y>0.85689</cdr:y>
    </cdr:to>
    <cdr:sp macro="" textlink="">
      <cdr:nvSpPr>
        <cdr:cNvPr id="36" name="TextBox 1"/>
        <cdr:cNvSpPr txBox="1"/>
      </cdr:nvSpPr>
      <cdr:spPr>
        <a:xfrm xmlns:a="http://schemas.openxmlformats.org/drawingml/2006/main">
          <a:off x="6742674" y="3475568"/>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85%</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Amount of time doctor/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other staff spend with you</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Information health plan gives explaining your </a:t>
          </a:r>
          <a:r>
            <a:rPr lang="en-US" sz="1600" b="1" dirty="0">
              <a:solidFill>
                <a:schemeClr val="bg1"/>
              </a:solidFill>
              <a:latin typeface="Calibri" pitchFamily="34" charset="0"/>
            </a:rPr>
            <a:t>benefits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a:t>
          </a:r>
          <a:r>
            <a:rPr lang="en-US" sz="1600" b="1" dirty="0">
              <a:solidFill>
                <a:schemeClr val="bg1"/>
              </a:solidFill>
              <a:latin typeface="Calibri" pitchFamily="34" charset="0"/>
            </a:rPr>
            <a:t>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0.19096</cdr:y>
    </cdr:from>
    <cdr:to>
      <cdr:x>0.91351</cdr:x>
      <cdr:y>0.24765</cdr:y>
    </cdr:to>
    <cdr:sp macro="" textlink="">
      <cdr:nvSpPr>
        <cdr:cNvPr id="21" name="TextBox 1"/>
        <cdr:cNvSpPr txBox="1"/>
      </cdr:nvSpPr>
      <cdr:spPr>
        <a:xfrm xmlns:a="http://schemas.openxmlformats.org/drawingml/2006/main">
          <a:off x="6742674" y="829399"/>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83%</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74%</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0.59762</cdr:y>
    </cdr:from>
    <cdr:to>
      <cdr:x>0.91351</cdr:x>
      <cdr:y>0.65431</cdr:y>
    </cdr:to>
    <cdr:sp macro="" textlink="">
      <cdr:nvSpPr>
        <cdr:cNvPr id="12" name="TextBox 1"/>
        <cdr:cNvSpPr txBox="1"/>
      </cdr:nvSpPr>
      <cdr:spPr>
        <a:xfrm xmlns:a="http://schemas.openxmlformats.org/drawingml/2006/main">
          <a:off x="6742674" y="2595686"/>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76%</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The way different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providers work together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How long you have to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wait to see a doctor when you need an appointment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ability to call a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provider regardless of the time of day*</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200" b="1" i="1" dirty="0" smtClean="0">
            <a:solidFill>
              <a:schemeClr val="bg1"/>
            </a:solidFill>
            <a:latin typeface="Calibri"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0.86408</cdr:x>
      <cdr:y>0.11751</cdr:y>
    </cdr:from>
    <cdr:to>
      <cdr:x>0.91007</cdr:x>
      <cdr:y>0.1742</cdr:y>
    </cdr:to>
    <cdr:sp macro="" textlink="">
      <cdr:nvSpPr>
        <cdr:cNvPr id="21" name="TextBox 1"/>
        <cdr:cNvSpPr txBox="1"/>
      </cdr:nvSpPr>
      <cdr:spPr>
        <a:xfrm xmlns:a="http://schemas.openxmlformats.org/drawingml/2006/main">
          <a:off x="6715958" y="51039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21%</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0.72501</cdr:y>
    </cdr:from>
    <cdr:to>
      <cdr:x>0.91007</cdr:x>
      <cdr:y>0.7819</cdr:y>
    </cdr:to>
    <cdr:sp macro="" textlink="">
      <cdr:nvSpPr>
        <cdr:cNvPr id="23" name="TextBox 1"/>
        <cdr:cNvSpPr txBox="1"/>
      </cdr:nvSpPr>
      <cdr:spPr>
        <a:xfrm xmlns:a="http://schemas.openxmlformats.org/drawingml/2006/main">
          <a:off x="6715975" y="3149008"/>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14%</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0.87702</cdr:y>
    </cdr:from>
    <cdr:to>
      <cdr:x>0.92327</cdr:x>
      <cdr:y>0.9337</cdr:y>
    </cdr:to>
    <cdr:sp macro="" textlink="">
      <cdr:nvSpPr>
        <cdr:cNvPr id="25" name="TextBox 1"/>
        <cdr:cNvSpPr txBox="1"/>
      </cdr:nvSpPr>
      <cdr:spPr>
        <a:xfrm xmlns:a="http://schemas.openxmlformats.org/drawingml/2006/main">
          <a:off x="6715975" y="3809230"/>
          <a:ext cx="460062"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14%*</a:t>
          </a:r>
          <a:endParaRPr lang="en-US" sz="1600" b="1" dirty="0">
            <a:solidFill>
              <a:schemeClr val="bg1"/>
            </a:solidFill>
            <a:latin typeface="Calibri" pitchFamily="34" charset="0"/>
          </a:endParaRP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available </a:t>
          </a:r>
          <a:r>
            <a:rPr lang="en-US" sz="1600" b="1" dirty="0">
              <a:solidFill>
                <a:schemeClr val="bg1"/>
              </a:solidFill>
              <a:latin typeface="Calibri" pitchFamily="34" charset="0"/>
            </a:rPr>
            <a:t>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0.26931</cdr:y>
    </cdr:from>
    <cdr:to>
      <cdr:x>0.91007</cdr:x>
      <cdr:y>0.32621</cdr:y>
    </cdr:to>
    <cdr:sp macro="" textlink="">
      <cdr:nvSpPr>
        <cdr:cNvPr id="14" name="TextBox 1"/>
        <cdr:cNvSpPr txBox="1"/>
      </cdr:nvSpPr>
      <cdr:spPr>
        <a:xfrm xmlns:a="http://schemas.openxmlformats.org/drawingml/2006/main">
          <a:off x="6715957" y="1169711"/>
          <a:ext cx="357453" cy="24713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20%</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7" y="1829509"/>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18%</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7" y="2489264"/>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14%</a:t>
          </a:r>
          <a:endParaRPr lang="en-US" sz="1600" b="1" dirty="0">
            <a:solidFill>
              <a:schemeClr val="bg1"/>
            </a:solidFill>
            <a:latin typeface="Calibri"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0.63501</cdr:x>
      <cdr:y>0.01394</cdr:y>
    </cdr:from>
    <cdr:to>
      <cdr:x>0.76659</cdr:x>
      <cdr:y>0.05663</cdr:y>
    </cdr:to>
    <cdr:sp macro="" textlink="">
      <cdr:nvSpPr>
        <cdr:cNvPr id="29" name="TextBox 28"/>
        <cdr:cNvSpPr txBox="1"/>
      </cdr:nvSpPr>
      <cdr:spPr>
        <a:xfrm xmlns:a="http://schemas.openxmlformats.org/drawingml/2006/main">
          <a:off x="4935537" y="60547"/>
          <a:ext cx="1022692" cy="18542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0.02716</cdr:x>
      <cdr:y>0.06676</cdr:y>
    </cdr:from>
    <cdr:to>
      <cdr:x>0.48796</cdr:x>
      <cdr:y>0.20411</cdr:y>
    </cdr:to>
    <cdr:sp macro="" textlink="">
      <cdr:nvSpPr>
        <cdr:cNvPr id="10" name="TextBox 1"/>
        <cdr:cNvSpPr txBox="1"/>
      </cdr:nvSpPr>
      <cdr:spPr>
        <a:xfrm xmlns:a="http://schemas.openxmlformats.org/drawingml/2006/main">
          <a:off x="211137" y="289965"/>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Satisfied with my current health care </a:t>
          </a:r>
          <a:r>
            <a:rPr lang="en-US" sz="1600" b="1" dirty="0" smtClean="0">
              <a:solidFill>
                <a:schemeClr val="bg1"/>
              </a:solidFill>
              <a:latin typeface="Calibri" pitchFamily="34" charset="0"/>
            </a:rPr>
            <a:t>services/didn’t </a:t>
          </a:r>
          <a:r>
            <a:rPr lang="en-US" sz="1600" b="1" dirty="0">
              <a:solidFill>
                <a:schemeClr val="bg1"/>
              </a:solidFill>
              <a:latin typeface="Calibri" pitchFamily="34" charset="0"/>
            </a:rPr>
            <a:t>want to make a change</a:t>
          </a:r>
        </a:p>
      </cdr:txBody>
    </cdr:sp>
  </cdr:relSizeAnchor>
  <cdr:relSizeAnchor xmlns:cdr="http://schemas.openxmlformats.org/drawingml/2006/chartDrawing">
    <cdr:from>
      <cdr:x>0.02716</cdr:x>
      <cdr:y>0.22242</cdr:y>
    </cdr:from>
    <cdr:to>
      <cdr:x>0.48796</cdr:x>
      <cdr:y>0.35977</cdr:y>
    </cdr:to>
    <cdr:sp macro="" textlink="">
      <cdr:nvSpPr>
        <cdr:cNvPr id="11" name="TextBox 2"/>
        <cdr:cNvSpPr txBox="1"/>
      </cdr:nvSpPr>
      <cdr:spPr>
        <a:xfrm xmlns:a="http://schemas.openxmlformats.org/drawingml/2006/main">
          <a:off x="211137" y="966059"/>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my doctor</a:t>
          </a:r>
        </a:p>
      </cdr:txBody>
    </cdr:sp>
  </cdr:relSizeAnchor>
  <cdr:relSizeAnchor xmlns:cdr="http://schemas.openxmlformats.org/drawingml/2006/chartDrawing">
    <cdr:from>
      <cdr:x>0.02716</cdr:x>
      <cdr:y>0.37808</cdr:y>
    </cdr:from>
    <cdr:to>
      <cdr:x>0.48796</cdr:x>
      <cdr:y>0.51542</cdr:y>
    </cdr:to>
    <cdr:sp macro="" textlink="">
      <cdr:nvSpPr>
        <cdr:cNvPr id="12" name="TextBox 3"/>
        <cdr:cNvSpPr txBox="1"/>
      </cdr:nvSpPr>
      <cdr:spPr>
        <a:xfrm xmlns:a="http://schemas.openxmlformats.org/drawingml/2006/main">
          <a:off x="211137" y="1642153"/>
          <a:ext cx="3581445" cy="596522"/>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any of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my medicines*</a:t>
          </a:r>
          <a:endParaRPr lang="en-US" sz="1600" b="1" dirty="0">
            <a:solidFill>
              <a:schemeClr val="bg1"/>
            </a:solidFill>
            <a:latin typeface="Calibri" pitchFamily="34" charset="0"/>
          </a:endParaRPr>
        </a:p>
      </cdr:txBody>
    </cdr:sp>
  </cdr:relSizeAnchor>
  <cdr:relSizeAnchor xmlns:cdr="http://schemas.openxmlformats.org/drawingml/2006/chartDrawing">
    <cdr:from>
      <cdr:x>0.02716</cdr:x>
      <cdr:y>0.84504</cdr:y>
    </cdr:from>
    <cdr:to>
      <cdr:x>0.48796</cdr:x>
      <cdr:y>0.98239</cdr:y>
    </cdr:to>
    <cdr:sp macro="" textlink="">
      <cdr:nvSpPr>
        <cdr:cNvPr id="13" name="TextBox 4"/>
        <cdr:cNvSpPr txBox="1"/>
      </cdr:nvSpPr>
      <cdr:spPr>
        <a:xfrm xmlns:a="http://schemas.openxmlformats.org/drawingml/2006/main">
          <a:off x="211137" y="367034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My doctor/other health provider recommended that I not participate</a:t>
          </a:r>
        </a:p>
      </cdr:txBody>
    </cdr:sp>
  </cdr:relSizeAnchor>
  <cdr:relSizeAnchor xmlns:cdr="http://schemas.openxmlformats.org/drawingml/2006/chartDrawing">
    <cdr:from>
      <cdr:x>0.02716</cdr:x>
      <cdr:y>0.68939</cdr:y>
    </cdr:from>
    <cdr:to>
      <cdr:x>0.48796</cdr:x>
      <cdr:y>0.82674</cdr:y>
    </cdr:to>
    <cdr:sp macro="" textlink="">
      <cdr:nvSpPr>
        <cdr:cNvPr id="15" name="TextBox 4"/>
        <cdr:cNvSpPr txBox="1"/>
      </cdr:nvSpPr>
      <cdr:spPr>
        <a:xfrm xmlns:a="http://schemas.openxmlformats.org/drawingml/2006/main">
          <a:off x="211137" y="299429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Thought my benefits and services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might </a:t>
          </a:r>
          <a:r>
            <a:rPr lang="en-US" sz="1600" b="1" dirty="0">
              <a:solidFill>
                <a:schemeClr val="bg1"/>
              </a:solidFill>
              <a:latin typeface="Calibri" pitchFamily="34" charset="0"/>
            </a:rPr>
            <a:t>be reduced</a:t>
          </a:r>
        </a:p>
      </cdr:txBody>
    </cdr:sp>
  </cdr:relSizeAnchor>
  <cdr:relSizeAnchor xmlns:cdr="http://schemas.openxmlformats.org/drawingml/2006/chartDrawing">
    <cdr:from>
      <cdr:x>0.02716</cdr:x>
      <cdr:y>0.53373</cdr:y>
    </cdr:from>
    <cdr:to>
      <cdr:x>0.48796</cdr:x>
      <cdr:y>0.67108</cdr:y>
    </cdr:to>
    <cdr:sp macro="" textlink="">
      <cdr:nvSpPr>
        <cdr:cNvPr id="16" name="TextBox 4"/>
        <cdr:cNvSpPr txBox="1"/>
      </cdr:nvSpPr>
      <cdr:spPr>
        <a:xfrm xmlns:a="http://schemas.openxmlformats.org/drawingml/2006/main">
          <a:off x="211137" y="2318203"/>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understand the information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 </a:t>
          </a:r>
          <a:r>
            <a:rPr lang="en-US" sz="1600" b="1" dirty="0">
              <a:solidFill>
                <a:schemeClr val="bg1"/>
              </a:solidFill>
              <a:latin typeface="Calibri" pitchFamily="34" charset="0"/>
            </a:rPr>
            <a:t>received about the new program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enough </a:t>
          </a:r>
          <a:r>
            <a:rPr lang="en-US" sz="1600" b="1" dirty="0">
              <a:solidFill>
                <a:schemeClr val="bg1"/>
              </a:solidFill>
              <a:latin typeface="Calibri" pitchFamily="34" charset="0"/>
            </a:rPr>
            <a:t>to make the change</a:t>
          </a:r>
        </a:p>
      </cdr:txBody>
    </cdr:sp>
  </cdr:relSizeAnchor>
</c:userShapes>
</file>

<file path=ppt/drawings/drawing25.xml><?xml version="1.0" encoding="utf-8"?>
<c:userShapes xmlns:c="http://schemas.openxmlformats.org/drawingml/2006/chart">
  <cdr:relSizeAnchor xmlns:cdr="http://schemas.openxmlformats.org/drawingml/2006/chartDrawing">
    <cdr:from>
      <cdr:x>0.79187</cdr:x>
      <cdr:y>0.50807</cdr:y>
    </cdr:from>
    <cdr:to>
      <cdr:x>0.83229</cdr:x>
      <cdr:y>0.55786</cdr:y>
    </cdr:to>
    <cdr:sp macro="" textlink="">
      <cdr:nvSpPr>
        <cdr:cNvPr id="24" name="TextBox 1"/>
        <cdr:cNvSpPr txBox="1"/>
      </cdr:nvSpPr>
      <cdr:spPr>
        <a:xfrm xmlns:a="http://schemas.openxmlformats.org/drawingml/2006/main">
          <a:off x="6154702" y="219869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31%</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0.17022</cdr:y>
    </cdr:from>
    <cdr:to>
      <cdr:x>0.83229</cdr:x>
      <cdr:y>0.22</cdr:y>
    </cdr:to>
    <cdr:sp macro="" textlink="">
      <cdr:nvSpPr>
        <cdr:cNvPr id="27" name="TextBox 1"/>
        <cdr:cNvSpPr txBox="1"/>
      </cdr:nvSpPr>
      <cdr:spPr>
        <a:xfrm xmlns:a="http://schemas.openxmlformats.org/drawingml/2006/main">
          <a:off x="6154702" y="73661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0.23779</cdr:y>
    </cdr:from>
    <cdr:to>
      <cdr:x>0.83229</cdr:x>
      <cdr:y>0.28757</cdr:y>
    </cdr:to>
    <cdr:sp macro="" textlink="">
      <cdr:nvSpPr>
        <cdr:cNvPr id="33" name="TextBox 1"/>
        <cdr:cNvSpPr txBox="1"/>
      </cdr:nvSpPr>
      <cdr:spPr>
        <a:xfrm xmlns:a="http://schemas.openxmlformats.org/drawingml/2006/main">
          <a:off x="6154702" y="102902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6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36%</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cdr:y>
    </cdr:from>
    <cdr:to>
      <cdr:x>0.83229</cdr:x>
      <cdr:y>0.49029</cdr:y>
    </cdr:to>
    <cdr:sp macro="" textlink="">
      <cdr:nvSpPr>
        <cdr:cNvPr id="36" name="TextBox 1"/>
        <cdr:cNvSpPr txBox="1"/>
      </cdr:nvSpPr>
      <cdr:spPr>
        <a:xfrm xmlns:a="http://schemas.openxmlformats.org/drawingml/2006/main">
          <a:off x="6154702" y="190628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53%</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0.77845</cdr:y>
    </cdr:from>
    <cdr:to>
      <cdr:x>0.83229</cdr:x>
      <cdr:y>0.82805</cdr:y>
    </cdr:to>
    <cdr:sp macro="" textlink="">
      <cdr:nvSpPr>
        <cdr:cNvPr id="40" name="TextBox 1"/>
        <cdr:cNvSpPr txBox="1"/>
      </cdr:nvSpPr>
      <cdr:spPr>
        <a:xfrm xmlns:a="http://schemas.openxmlformats.org/drawingml/2006/main">
          <a:off x="6246074" y="338111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0.84602</cdr:y>
    </cdr:from>
    <cdr:to>
      <cdr:x>0.83229</cdr:x>
      <cdr:y>0.89562</cdr:y>
    </cdr:to>
    <cdr:sp macro="" textlink="">
      <cdr:nvSpPr>
        <cdr:cNvPr id="41" name="TextBox 1"/>
        <cdr:cNvSpPr txBox="1"/>
      </cdr:nvSpPr>
      <cdr:spPr>
        <a:xfrm xmlns:a="http://schemas.openxmlformats.org/drawingml/2006/main">
          <a:off x="6246074" y="3674597"/>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50%</a:t>
          </a:r>
          <a:endParaRPr lang="en-US" sz="1400" b="1" dirty="0">
            <a:solidFill>
              <a:schemeClr val="bg1"/>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0.06252</cdr:x>
      <cdr:y>0.60334</cdr:y>
    </cdr:from>
    <cdr:to>
      <cdr:x>0.32919</cdr:x>
      <cdr:y>0.69269</cdr:y>
    </cdr:to>
    <cdr:sp macro="" textlink="">
      <cdr:nvSpPr>
        <cdr:cNvPr id="18" name="TextBox 2"/>
        <cdr:cNvSpPr txBox="1"/>
      </cdr:nvSpPr>
      <cdr:spPr>
        <a:xfrm xmlns:a="http://schemas.openxmlformats.org/drawingml/2006/main">
          <a:off x="485921" y="2620529"/>
          <a:ext cx="2072666" cy="3880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0.80167</cdr:x>
      <cdr:y>0.47976</cdr:y>
    </cdr:from>
    <cdr:to>
      <cdr:x>0.83034</cdr:x>
      <cdr:y>0.52936</cdr:y>
    </cdr:to>
    <cdr:sp macro="" textlink="">
      <cdr:nvSpPr>
        <cdr:cNvPr id="21" name="TextBox 1"/>
        <cdr:cNvSpPr txBox="1"/>
      </cdr:nvSpPr>
      <cdr:spPr>
        <a:xfrm xmlns:a="http://schemas.openxmlformats.org/drawingml/2006/main">
          <a:off x="6230917" y="2083783"/>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a:t>
          </a:r>
          <a:r>
            <a:rPr lang="en-US" sz="1400" b="1" dirty="0" smtClean="0">
              <a:solidFill>
                <a:schemeClr val="bg1"/>
              </a:solidFill>
              <a:latin typeface="Calibri" pitchFamily="34" charset="0"/>
            </a:rPr>
            <a:t>%</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21%</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64%</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55%</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28%</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56%</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47%</a:t>
          </a:r>
          <a:endParaRPr lang="en-US" sz="1600" b="1" dirty="0">
            <a:solidFill>
              <a:schemeClr val="bg1"/>
            </a:solidFill>
            <a:latin typeface="Calibri" pitchFamily="34" charset="0"/>
          </a:endParaRP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82%</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2535"/>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88%</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how to manage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your health conditions</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Can get questions about your health needs answered (%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who to call if you have a health need or question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yes)</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85783"/>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90%</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82%</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87%</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0.8002</cdr:y>
    </cdr:from>
    <cdr:to>
      <cdr:x>0.91351</cdr:x>
      <cdr:y>0.85689</cdr:y>
    </cdr:to>
    <cdr:sp macro="" textlink="">
      <cdr:nvSpPr>
        <cdr:cNvPr id="36" name="TextBox 1"/>
        <cdr:cNvSpPr txBox="1"/>
      </cdr:nvSpPr>
      <cdr:spPr>
        <a:xfrm xmlns:a="http://schemas.openxmlformats.org/drawingml/2006/main">
          <a:off x="6742674" y="3475568"/>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82%</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Amount of time doctor/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other staff spend with you</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Information health plan gives explaining your </a:t>
          </a:r>
          <a:r>
            <a:rPr lang="en-US" sz="1600" b="1" dirty="0">
              <a:solidFill>
                <a:schemeClr val="bg1"/>
              </a:solidFill>
              <a:latin typeface="Calibri" pitchFamily="34" charset="0"/>
            </a:rPr>
            <a:t>benefits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a:t>
          </a:r>
          <a:r>
            <a:rPr lang="en-US" sz="1600" b="1" dirty="0">
              <a:solidFill>
                <a:schemeClr val="bg1"/>
              </a:solidFill>
              <a:latin typeface="Calibri" pitchFamily="34" charset="0"/>
            </a:rPr>
            <a:t>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0.89971</cdr:x>
      <cdr:y>0</cdr:y>
    </cdr:from>
    <cdr:to>
      <cdr:x>0.99129</cdr:x>
      <cdr:y>0.085</cdr:y>
    </cdr:to>
    <cdr:sp macro="" textlink="">
      <cdr:nvSpPr>
        <cdr:cNvPr id="4" name="TextBox 3"/>
        <cdr:cNvSpPr txBox="1"/>
      </cdr:nvSpPr>
      <cdr:spPr>
        <a:xfrm xmlns:a="http://schemas.openxmlformats.org/drawingml/2006/main">
          <a:off x="6992937" y="0"/>
          <a:ext cx="711733"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Non-CMC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counties</a:t>
          </a:r>
          <a:endParaRPr lang="en-US" sz="1400" b="1" u="sng" dirty="0">
            <a:solidFill>
              <a:srgbClr val="02458C"/>
            </a:solidFill>
            <a:latin typeface="Calibri" pitchFamily="34" charset="0"/>
          </a:endParaRPr>
        </a:p>
      </cdr:txBody>
    </cdr:sp>
  </cdr:relSizeAnchor>
  <cdr:relSizeAnchor xmlns:cdr="http://schemas.openxmlformats.org/drawingml/2006/chartDrawing">
    <cdr:from>
      <cdr:x>0.92529</cdr:x>
      <cdr:y>0.12131</cdr:y>
    </cdr:from>
    <cdr:to>
      <cdr:x>0.96571</cdr:x>
      <cdr:y>0.1711</cdr:y>
    </cdr:to>
    <cdr:sp macro="" textlink="">
      <cdr:nvSpPr>
        <cdr:cNvPr id="8" name="TextBox 1"/>
        <cdr:cNvSpPr txBox="1"/>
      </cdr:nvSpPr>
      <cdr:spPr>
        <a:xfrm xmlns:a="http://schemas.openxmlformats.org/drawingml/2006/main">
          <a:off x="7191724" y="524993"/>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85%</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0.29724</cdr:y>
    </cdr:from>
    <cdr:to>
      <cdr:x>0.96571</cdr:x>
      <cdr:y>0.34702</cdr:y>
    </cdr:to>
    <cdr:sp macro="" textlink="">
      <cdr:nvSpPr>
        <cdr:cNvPr id="9" name="TextBox 1"/>
        <cdr:cNvSpPr txBox="1"/>
      </cdr:nvSpPr>
      <cdr:spPr>
        <a:xfrm xmlns:a="http://schemas.openxmlformats.org/drawingml/2006/main">
          <a:off x="7191724" y="1286306"/>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0.41154</cdr:y>
    </cdr:from>
    <cdr:to>
      <cdr:x>0.96571</cdr:x>
      <cdr:y>0.46133</cdr:y>
    </cdr:to>
    <cdr:sp macro="" textlink="">
      <cdr:nvSpPr>
        <cdr:cNvPr id="10" name="TextBox 1"/>
        <cdr:cNvSpPr txBox="1"/>
      </cdr:nvSpPr>
      <cdr:spPr>
        <a:xfrm xmlns:a="http://schemas.openxmlformats.org/drawingml/2006/main">
          <a:off x="7191695" y="178095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77%</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0.52735</cdr:y>
    </cdr:from>
    <cdr:to>
      <cdr:x>0.96571</cdr:x>
      <cdr:y>0.57713</cdr:y>
    </cdr:to>
    <cdr:sp macro="" textlink="">
      <cdr:nvSpPr>
        <cdr:cNvPr id="11" name="TextBox 1"/>
        <cdr:cNvSpPr txBox="1"/>
      </cdr:nvSpPr>
      <cdr:spPr>
        <a:xfrm xmlns:a="http://schemas.openxmlformats.org/drawingml/2006/main">
          <a:off x="7191724" y="2282124"/>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79%</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0.58526</cdr:y>
    </cdr:from>
    <cdr:to>
      <cdr:x>0.96571</cdr:x>
      <cdr:y>0.63505</cdr:y>
    </cdr:to>
    <cdr:sp macro="" textlink="">
      <cdr:nvSpPr>
        <cdr:cNvPr id="12" name="TextBox 1"/>
        <cdr:cNvSpPr txBox="1"/>
      </cdr:nvSpPr>
      <cdr:spPr>
        <a:xfrm xmlns:a="http://schemas.openxmlformats.org/drawingml/2006/main">
          <a:off x="7191724" y="2532706"/>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74%</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0.82125</cdr:y>
    </cdr:from>
    <cdr:to>
      <cdr:x>0.96571</cdr:x>
      <cdr:y>0.87104</cdr:y>
    </cdr:to>
    <cdr:sp macro="" textlink="">
      <cdr:nvSpPr>
        <cdr:cNvPr id="13" name="TextBox 1"/>
        <cdr:cNvSpPr txBox="1"/>
      </cdr:nvSpPr>
      <cdr:spPr>
        <a:xfrm xmlns:a="http://schemas.openxmlformats.org/drawingml/2006/main">
          <a:off x="7191724" y="3553984"/>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N/A</a:t>
          </a:r>
        </a:p>
      </cdr:txBody>
    </cdr:sp>
  </cdr:relSizeAnchor>
  <cdr:relSizeAnchor xmlns:cdr="http://schemas.openxmlformats.org/drawingml/2006/chartDrawing">
    <cdr:from>
      <cdr:x>0.92529</cdr:x>
      <cdr:y>0.8799</cdr:y>
    </cdr:from>
    <cdr:to>
      <cdr:x>0.96571</cdr:x>
      <cdr:y>0.92969</cdr:y>
    </cdr:to>
    <cdr:sp macro="" textlink="">
      <cdr:nvSpPr>
        <cdr:cNvPr id="14" name="TextBox 1"/>
        <cdr:cNvSpPr txBox="1"/>
      </cdr:nvSpPr>
      <cdr:spPr>
        <a:xfrm xmlns:a="http://schemas.openxmlformats.org/drawingml/2006/main">
          <a:off x="7191724" y="3807768"/>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N/A</a:t>
          </a:r>
        </a:p>
      </cdr:txBody>
    </cdr:sp>
  </cdr:relSizeAnchor>
  <cdr:relSizeAnchor xmlns:cdr="http://schemas.openxmlformats.org/drawingml/2006/chartDrawing">
    <cdr:from>
      <cdr:x>0.92529</cdr:x>
      <cdr:y>0.2386</cdr:y>
    </cdr:from>
    <cdr:to>
      <cdr:x>0.96571</cdr:x>
      <cdr:y>0.28839</cdr:y>
    </cdr:to>
    <cdr:sp macro="" textlink="">
      <cdr:nvSpPr>
        <cdr:cNvPr id="15" name="TextBox 1"/>
        <cdr:cNvSpPr txBox="1"/>
      </cdr:nvSpPr>
      <cdr:spPr>
        <a:xfrm xmlns:a="http://schemas.openxmlformats.org/drawingml/2006/main">
          <a:off x="7191724" y="1032535"/>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81%</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0.70396</cdr:y>
    </cdr:from>
    <cdr:to>
      <cdr:x>0.96571</cdr:x>
      <cdr:y>0.75375</cdr:y>
    </cdr:to>
    <cdr:sp macro="" textlink="">
      <cdr:nvSpPr>
        <cdr:cNvPr id="18" name="TextBox 1"/>
        <cdr:cNvSpPr txBox="1"/>
      </cdr:nvSpPr>
      <cdr:spPr>
        <a:xfrm xmlns:a="http://schemas.openxmlformats.org/drawingml/2006/main">
          <a:off x="7191724" y="3046412"/>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74%</a:t>
          </a:r>
          <a:endParaRPr lang="en-US" sz="1400" b="1" dirty="0">
            <a:solidFill>
              <a:schemeClr val="bg1"/>
            </a:solidFill>
            <a:latin typeface="Calibri" pitchFamily="34" charset="0"/>
          </a:endParaRPr>
        </a:p>
      </cdr:txBody>
    </cdr:sp>
  </cdr:relSizeAnchor>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36"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0.79187</cdr:x>
      <cdr:y>0.12132</cdr:y>
    </cdr:from>
    <cdr:to>
      <cdr:x>0.83229</cdr:x>
      <cdr:y>0.1711</cdr:y>
    </cdr:to>
    <cdr:sp macro="" textlink="">
      <cdr:nvSpPr>
        <cdr:cNvPr id="20" name="TextBox 1"/>
        <cdr:cNvSpPr txBox="1"/>
      </cdr:nvSpPr>
      <cdr:spPr>
        <a:xfrm xmlns:a="http://schemas.openxmlformats.org/drawingml/2006/main">
          <a:off x="6154702" y="52500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85%</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0.29724</cdr:y>
    </cdr:from>
    <cdr:to>
      <cdr:x>0.83229</cdr:x>
      <cdr:y>0.34702</cdr:y>
    </cdr:to>
    <cdr:sp macro="" textlink="">
      <cdr:nvSpPr>
        <cdr:cNvPr id="21" name="TextBox 1"/>
        <cdr:cNvSpPr txBox="1"/>
      </cdr:nvSpPr>
      <cdr:spPr>
        <a:xfrm xmlns:a="http://schemas.openxmlformats.org/drawingml/2006/main">
          <a:off x="6154730" y="1286306"/>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0.41154</cdr:y>
    </cdr:from>
    <cdr:to>
      <cdr:x>0.83229</cdr:x>
      <cdr:y>0.46132</cdr:y>
    </cdr:to>
    <cdr:sp macro="" textlink="">
      <cdr:nvSpPr>
        <cdr:cNvPr id="22" name="TextBox 1"/>
        <cdr:cNvSpPr txBox="1"/>
      </cdr:nvSpPr>
      <cdr:spPr>
        <a:xfrm xmlns:a="http://schemas.openxmlformats.org/drawingml/2006/main">
          <a:off x="6154730" y="1780962"/>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81%</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0.52735</cdr:y>
    </cdr:from>
    <cdr:to>
      <cdr:x>0.83229</cdr:x>
      <cdr:y>0.57713</cdr:y>
    </cdr:to>
    <cdr:sp macro="" textlink="">
      <cdr:nvSpPr>
        <cdr:cNvPr id="23" name="TextBox 1"/>
        <cdr:cNvSpPr txBox="1"/>
      </cdr:nvSpPr>
      <cdr:spPr>
        <a:xfrm xmlns:a="http://schemas.openxmlformats.org/drawingml/2006/main">
          <a:off x="6154730" y="2282124"/>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0.58526</cdr:y>
    </cdr:from>
    <cdr:to>
      <cdr:x>0.83229</cdr:x>
      <cdr:y>0.63505</cdr:y>
    </cdr:to>
    <cdr:sp macro="" textlink="">
      <cdr:nvSpPr>
        <cdr:cNvPr id="24" name="TextBox 1"/>
        <cdr:cNvSpPr txBox="1"/>
      </cdr:nvSpPr>
      <cdr:spPr>
        <a:xfrm xmlns:a="http://schemas.openxmlformats.org/drawingml/2006/main">
          <a:off x="6154730" y="2532706"/>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77%</a:t>
          </a:r>
          <a:endParaRPr lang="en-US" sz="1400" b="1" dirty="0">
            <a:solidFill>
              <a:schemeClr val="bg1"/>
            </a:solidFill>
            <a:latin typeface="Calibri" pitchFamily="34" charset="0"/>
          </a:endParaRPr>
        </a:p>
      </cdr:txBody>
    </cdr:sp>
  </cdr:relSizeAnchor>
  <cdr:relSizeAnchor xmlns:cdr="http://schemas.openxmlformats.org/drawingml/2006/chartDrawing">
    <cdr:from>
      <cdr:x>0.7931</cdr:x>
      <cdr:y>0.82125</cdr:y>
    </cdr:from>
    <cdr:to>
      <cdr:x>0.83229</cdr:x>
      <cdr:y>0.87104</cdr:y>
    </cdr:to>
    <cdr:sp macro="" textlink="">
      <cdr:nvSpPr>
        <cdr:cNvPr id="25" name="TextBox 1"/>
        <cdr:cNvSpPr txBox="1"/>
      </cdr:nvSpPr>
      <cdr:spPr>
        <a:xfrm xmlns:a="http://schemas.openxmlformats.org/drawingml/2006/main">
          <a:off x="6164290" y="3553984"/>
          <a:ext cx="30460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N/A</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0.8799</cdr:y>
    </cdr:from>
    <cdr:to>
      <cdr:x>0.83229</cdr:x>
      <cdr:y>0.92969</cdr:y>
    </cdr:to>
    <cdr:sp macro="" textlink="">
      <cdr:nvSpPr>
        <cdr:cNvPr id="26" name="TextBox 1"/>
        <cdr:cNvSpPr txBox="1"/>
      </cdr:nvSpPr>
      <cdr:spPr>
        <a:xfrm xmlns:a="http://schemas.openxmlformats.org/drawingml/2006/main">
          <a:off x="6154730" y="3807768"/>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N/A</a:t>
          </a:r>
        </a:p>
      </cdr:txBody>
    </cdr:sp>
  </cdr:relSizeAnchor>
  <cdr:relSizeAnchor xmlns:cdr="http://schemas.openxmlformats.org/drawingml/2006/chartDrawing">
    <cdr:from>
      <cdr:x>0.79187</cdr:x>
      <cdr:y>0.2386</cdr:y>
    </cdr:from>
    <cdr:to>
      <cdr:x>0.83229</cdr:x>
      <cdr:y>0.28839</cdr:y>
    </cdr:to>
    <cdr:sp macro="" textlink="">
      <cdr:nvSpPr>
        <cdr:cNvPr id="27" name="TextBox 1"/>
        <cdr:cNvSpPr txBox="1"/>
      </cdr:nvSpPr>
      <cdr:spPr>
        <a:xfrm xmlns:a="http://schemas.openxmlformats.org/drawingml/2006/main">
          <a:off x="6154730" y="1032535"/>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0.70396</cdr:y>
    </cdr:from>
    <cdr:to>
      <cdr:x>0.83229</cdr:x>
      <cdr:y>0.75375</cdr:y>
    </cdr:to>
    <cdr:sp macro="" textlink="">
      <cdr:nvSpPr>
        <cdr:cNvPr id="28" name="TextBox 1"/>
        <cdr:cNvSpPr txBox="1"/>
      </cdr:nvSpPr>
      <cdr:spPr>
        <a:xfrm xmlns:a="http://schemas.openxmlformats.org/drawingml/2006/main">
          <a:off x="6154730" y="3046412"/>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77%</a:t>
          </a:r>
          <a:endParaRPr lang="en-US" sz="1400" b="1" dirty="0">
            <a:solidFill>
              <a:schemeClr val="bg1"/>
            </a:solidFill>
            <a:latin typeface="Calibri" pitchFamily="34" charset="0"/>
          </a:endParaRP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0.01736</cdr:x>
      <cdr:y>0.14776</cdr:y>
    </cdr:from>
    <cdr:to>
      <cdr:x>0.27226</cdr:x>
      <cdr:y>0.30624</cdr:y>
    </cdr:to>
    <cdr:sp macro="" textlink="">
      <cdr:nvSpPr>
        <cdr:cNvPr id="30" name="TextBox 29"/>
        <cdr:cNvSpPr txBox="1"/>
      </cdr:nvSpPr>
      <cdr:spPr>
        <a:xfrm xmlns:a="http://schemas.openxmlformats.org/drawingml/2006/main">
          <a:off x="134929" y="639435"/>
          <a:ext cx="1981185"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The way different providers work together</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satisfied)</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0.44182</cdr:y>
    </cdr:from>
    <cdr:to>
      <cdr:x>0.27226</cdr:x>
      <cdr:y>0.60029</cdr:y>
    </cdr:to>
    <cdr:sp macro="" textlink="">
      <cdr:nvSpPr>
        <cdr:cNvPr id="31" name="TextBox 30"/>
        <cdr:cNvSpPr txBox="1"/>
      </cdr:nvSpPr>
      <cdr:spPr>
        <a:xfrm xmlns:a="http://schemas.openxmlformats.org/drawingml/2006/main">
          <a:off x="134929" y="1911987"/>
          <a:ext cx="1981185"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How long you have to wait to see a doctor when you need an appointment</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satisfied)</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0.73588</cdr:y>
    </cdr:from>
    <cdr:to>
      <cdr:x>0.27226</cdr:x>
      <cdr:y>0.89435</cdr:y>
    </cdr:to>
    <cdr:sp macro="" textlink="">
      <cdr:nvSpPr>
        <cdr:cNvPr id="32" name="TextBox 31"/>
        <cdr:cNvSpPr txBox="1"/>
      </cdr:nvSpPr>
      <cdr:spPr>
        <a:xfrm xmlns:a="http://schemas.openxmlformats.org/drawingml/2006/main">
          <a:off x="134929" y="3184539"/>
          <a:ext cx="1981185"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Your ability to call a </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health provider regardless of the time of day</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 satisfied)</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0.76261</cdr:y>
    </cdr:from>
    <cdr:to>
      <cdr:x>0.96571</cdr:x>
      <cdr:y>0.8124</cdr:y>
    </cdr:to>
    <cdr:sp macro="" textlink="">
      <cdr:nvSpPr>
        <cdr:cNvPr id="33" name="TextBox 1"/>
        <cdr:cNvSpPr txBox="1"/>
      </cdr:nvSpPr>
      <cdr:spPr>
        <a:xfrm xmlns:a="http://schemas.openxmlformats.org/drawingml/2006/main">
          <a:off x="7191724" y="3300198"/>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0.76261</cdr:y>
    </cdr:from>
    <cdr:to>
      <cdr:x>0.83229</cdr:x>
      <cdr:y>0.8124</cdr:y>
    </cdr:to>
    <cdr:sp macro="" textlink="">
      <cdr:nvSpPr>
        <cdr:cNvPr id="34" name="TextBox 1"/>
        <cdr:cNvSpPr txBox="1"/>
      </cdr:nvSpPr>
      <cdr:spPr>
        <a:xfrm xmlns:a="http://schemas.openxmlformats.org/drawingml/2006/main">
          <a:off x="6154730" y="3300198"/>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76%</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0.46945</cdr:y>
    </cdr:from>
    <cdr:to>
      <cdr:x>0.96571</cdr:x>
      <cdr:y>0.51923</cdr:y>
    </cdr:to>
    <cdr:sp macro="" textlink="">
      <cdr:nvSpPr>
        <cdr:cNvPr id="35" name="TextBox 1"/>
        <cdr:cNvSpPr txBox="1"/>
      </cdr:nvSpPr>
      <cdr:spPr>
        <a:xfrm xmlns:a="http://schemas.openxmlformats.org/drawingml/2006/main">
          <a:off x="7191724" y="2031543"/>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0.46945</cdr:y>
    </cdr:from>
    <cdr:to>
      <cdr:x>0.83229</cdr:x>
      <cdr:y>0.51923</cdr:y>
    </cdr:to>
    <cdr:sp macro="" textlink="">
      <cdr:nvSpPr>
        <cdr:cNvPr id="36" name="TextBox 1"/>
        <cdr:cNvSpPr txBox="1"/>
      </cdr:nvSpPr>
      <cdr:spPr>
        <a:xfrm xmlns:a="http://schemas.openxmlformats.org/drawingml/2006/main">
          <a:off x="6154730" y="2031543"/>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81%</a:t>
          </a:r>
          <a:endParaRPr lang="en-US" sz="1400" b="1" dirty="0">
            <a:solidFill>
              <a:schemeClr val="bg1"/>
            </a:solidFill>
            <a:latin typeface="Calibri" pitchFamily="34" charset="0"/>
          </a:endParaRPr>
        </a:p>
      </cdr:txBody>
    </cdr:sp>
  </cdr:relSizeAnchor>
  <cdr:relSizeAnchor xmlns:cdr="http://schemas.openxmlformats.org/drawingml/2006/chartDrawing">
    <cdr:from>
      <cdr:x>0.92529</cdr:x>
      <cdr:y>0.17996</cdr:y>
    </cdr:from>
    <cdr:to>
      <cdr:x>0.96571</cdr:x>
      <cdr:y>0.22975</cdr:y>
    </cdr:to>
    <cdr:sp macro="" textlink="">
      <cdr:nvSpPr>
        <cdr:cNvPr id="37" name="TextBox 1"/>
        <cdr:cNvSpPr txBox="1"/>
      </cdr:nvSpPr>
      <cdr:spPr>
        <a:xfrm xmlns:a="http://schemas.openxmlformats.org/drawingml/2006/main">
          <a:off x="7191724" y="778764"/>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0.17996</cdr:y>
    </cdr:from>
    <cdr:to>
      <cdr:x>0.83229</cdr:x>
      <cdr:y>0.22975</cdr:y>
    </cdr:to>
    <cdr:sp macro="" textlink="">
      <cdr:nvSpPr>
        <cdr:cNvPr id="38" name="TextBox 1"/>
        <cdr:cNvSpPr txBox="1"/>
      </cdr:nvSpPr>
      <cdr:spPr>
        <a:xfrm xmlns:a="http://schemas.openxmlformats.org/drawingml/2006/main">
          <a:off x="6154730" y="778764"/>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84%</a:t>
          </a:r>
          <a:endParaRPr lang="en-US" sz="1400" b="1" dirty="0">
            <a:solidFill>
              <a:schemeClr val="bg1"/>
            </a:solidFill>
            <a:latin typeface="Calibri"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77%</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0.59762</cdr:y>
    </cdr:from>
    <cdr:to>
      <cdr:x>0.91351</cdr:x>
      <cdr:y>0.65431</cdr:y>
    </cdr:to>
    <cdr:sp macro="" textlink="">
      <cdr:nvSpPr>
        <cdr:cNvPr id="12" name="TextBox 1"/>
        <cdr:cNvSpPr txBox="1"/>
      </cdr:nvSpPr>
      <cdr:spPr>
        <a:xfrm xmlns:a="http://schemas.openxmlformats.org/drawingml/2006/main">
          <a:off x="6742674" y="2595686"/>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78%</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The way different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providers work together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How long you have to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wait to see a doctor when you need an appointment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ability to call a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provider regardless of the time of day*</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200" b="1" i="1" dirty="0" smtClean="0">
            <a:solidFill>
              <a:schemeClr val="bg1"/>
            </a:solidFill>
            <a:latin typeface="Calibri"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0.86408</cdr:x>
      <cdr:y>0.11751</cdr:y>
    </cdr:from>
    <cdr:to>
      <cdr:x>0.91007</cdr:x>
      <cdr:y>0.1742</cdr:y>
    </cdr:to>
    <cdr:sp macro="" textlink="">
      <cdr:nvSpPr>
        <cdr:cNvPr id="21" name="TextBox 1"/>
        <cdr:cNvSpPr txBox="1"/>
      </cdr:nvSpPr>
      <cdr:spPr>
        <a:xfrm xmlns:a="http://schemas.openxmlformats.org/drawingml/2006/main">
          <a:off x="6715958" y="51039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17%</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0.72501</cdr:y>
    </cdr:from>
    <cdr:to>
      <cdr:x>0.91007</cdr:x>
      <cdr:y>0.7819</cdr:y>
    </cdr:to>
    <cdr:sp macro="" textlink="">
      <cdr:nvSpPr>
        <cdr:cNvPr id="23" name="TextBox 1"/>
        <cdr:cNvSpPr txBox="1"/>
      </cdr:nvSpPr>
      <cdr:spPr>
        <a:xfrm xmlns:a="http://schemas.openxmlformats.org/drawingml/2006/main">
          <a:off x="6715975" y="3149008"/>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12%</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0.87702</cdr:y>
    </cdr:from>
    <cdr:to>
      <cdr:x>0.92327</cdr:x>
      <cdr:y>0.9337</cdr:y>
    </cdr:to>
    <cdr:sp macro="" textlink="">
      <cdr:nvSpPr>
        <cdr:cNvPr id="25" name="TextBox 1"/>
        <cdr:cNvSpPr txBox="1"/>
      </cdr:nvSpPr>
      <cdr:spPr>
        <a:xfrm xmlns:a="http://schemas.openxmlformats.org/drawingml/2006/main">
          <a:off x="6715975" y="3809230"/>
          <a:ext cx="460062"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11%*</a:t>
          </a:r>
          <a:endParaRPr lang="en-US" sz="1600" b="1" dirty="0">
            <a:solidFill>
              <a:schemeClr val="bg1"/>
            </a:solidFill>
            <a:latin typeface="Calibri" pitchFamily="34" charset="0"/>
          </a:endParaRP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available </a:t>
          </a:r>
          <a:r>
            <a:rPr lang="en-US" sz="1600" b="1" dirty="0">
              <a:solidFill>
                <a:schemeClr val="bg1"/>
              </a:solidFill>
              <a:latin typeface="Calibri" pitchFamily="34" charset="0"/>
            </a:rPr>
            <a:t>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0.26942</cdr:y>
    </cdr:from>
    <cdr:to>
      <cdr:x>0.91007</cdr:x>
      <cdr:y>0.3261</cdr:y>
    </cdr:to>
    <cdr:sp macro="" textlink="">
      <cdr:nvSpPr>
        <cdr:cNvPr id="14" name="TextBox 1"/>
        <cdr:cNvSpPr txBox="1"/>
      </cdr:nvSpPr>
      <cdr:spPr>
        <a:xfrm xmlns:a="http://schemas.openxmlformats.org/drawingml/2006/main">
          <a:off x="6715958" y="1170180"/>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15%</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7" y="1829509"/>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14%</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7" y="2489264"/>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12%</a:t>
          </a:r>
          <a:endParaRPr lang="en-US" sz="1600" b="1" dirty="0">
            <a:solidFill>
              <a:schemeClr val="bg1"/>
            </a:solidFill>
            <a:latin typeface="Calibri" pitchFamily="34"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0.63501</cdr:x>
      <cdr:y>0.01394</cdr:y>
    </cdr:from>
    <cdr:to>
      <cdr:x>0.76659</cdr:x>
      <cdr:y>0.05663</cdr:y>
    </cdr:to>
    <cdr:sp macro="" textlink="">
      <cdr:nvSpPr>
        <cdr:cNvPr id="29" name="TextBox 28"/>
        <cdr:cNvSpPr txBox="1"/>
      </cdr:nvSpPr>
      <cdr:spPr>
        <a:xfrm xmlns:a="http://schemas.openxmlformats.org/drawingml/2006/main">
          <a:off x="4935537" y="60547"/>
          <a:ext cx="1022692" cy="18542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0.02716</cdr:x>
      <cdr:y>0.06676</cdr:y>
    </cdr:from>
    <cdr:to>
      <cdr:x>0.48796</cdr:x>
      <cdr:y>0.20411</cdr:y>
    </cdr:to>
    <cdr:sp macro="" textlink="">
      <cdr:nvSpPr>
        <cdr:cNvPr id="10" name="TextBox 1"/>
        <cdr:cNvSpPr txBox="1"/>
      </cdr:nvSpPr>
      <cdr:spPr>
        <a:xfrm xmlns:a="http://schemas.openxmlformats.org/drawingml/2006/main">
          <a:off x="211137" y="289965"/>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Satisfied with my current health care </a:t>
          </a:r>
          <a:r>
            <a:rPr lang="en-US" sz="1600" b="1" dirty="0" smtClean="0">
              <a:solidFill>
                <a:schemeClr val="bg1"/>
              </a:solidFill>
              <a:latin typeface="Calibri" pitchFamily="34" charset="0"/>
            </a:rPr>
            <a:t>services/didn’t </a:t>
          </a:r>
          <a:r>
            <a:rPr lang="en-US" sz="1600" b="1" dirty="0">
              <a:solidFill>
                <a:schemeClr val="bg1"/>
              </a:solidFill>
              <a:latin typeface="Calibri" pitchFamily="34" charset="0"/>
            </a:rPr>
            <a:t>want to make a change</a:t>
          </a:r>
        </a:p>
      </cdr:txBody>
    </cdr:sp>
  </cdr:relSizeAnchor>
  <cdr:relSizeAnchor xmlns:cdr="http://schemas.openxmlformats.org/drawingml/2006/chartDrawing">
    <cdr:from>
      <cdr:x>0.02716</cdr:x>
      <cdr:y>0.22242</cdr:y>
    </cdr:from>
    <cdr:to>
      <cdr:x>0.48796</cdr:x>
      <cdr:y>0.35977</cdr:y>
    </cdr:to>
    <cdr:sp macro="" textlink="">
      <cdr:nvSpPr>
        <cdr:cNvPr id="11" name="TextBox 2"/>
        <cdr:cNvSpPr txBox="1"/>
      </cdr:nvSpPr>
      <cdr:spPr>
        <a:xfrm xmlns:a="http://schemas.openxmlformats.org/drawingml/2006/main">
          <a:off x="211137" y="966059"/>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my doctor</a:t>
          </a:r>
        </a:p>
      </cdr:txBody>
    </cdr:sp>
  </cdr:relSizeAnchor>
  <cdr:relSizeAnchor xmlns:cdr="http://schemas.openxmlformats.org/drawingml/2006/chartDrawing">
    <cdr:from>
      <cdr:x>0.02716</cdr:x>
      <cdr:y>0.37808</cdr:y>
    </cdr:from>
    <cdr:to>
      <cdr:x>0.48796</cdr:x>
      <cdr:y>0.51542</cdr:y>
    </cdr:to>
    <cdr:sp macro="" textlink="">
      <cdr:nvSpPr>
        <cdr:cNvPr id="12" name="TextBox 3"/>
        <cdr:cNvSpPr txBox="1"/>
      </cdr:nvSpPr>
      <cdr:spPr>
        <a:xfrm xmlns:a="http://schemas.openxmlformats.org/drawingml/2006/main">
          <a:off x="211137" y="1642153"/>
          <a:ext cx="3581445" cy="596522"/>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any of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my medicines*</a:t>
          </a:r>
          <a:endParaRPr lang="en-US" sz="1600" b="1" dirty="0">
            <a:solidFill>
              <a:schemeClr val="bg1"/>
            </a:solidFill>
            <a:latin typeface="Calibri" pitchFamily="34" charset="0"/>
          </a:endParaRPr>
        </a:p>
      </cdr:txBody>
    </cdr:sp>
  </cdr:relSizeAnchor>
  <cdr:relSizeAnchor xmlns:cdr="http://schemas.openxmlformats.org/drawingml/2006/chartDrawing">
    <cdr:from>
      <cdr:x>0.02716</cdr:x>
      <cdr:y>0.84504</cdr:y>
    </cdr:from>
    <cdr:to>
      <cdr:x>0.48796</cdr:x>
      <cdr:y>0.98239</cdr:y>
    </cdr:to>
    <cdr:sp macro="" textlink="">
      <cdr:nvSpPr>
        <cdr:cNvPr id="13" name="TextBox 4"/>
        <cdr:cNvSpPr txBox="1"/>
      </cdr:nvSpPr>
      <cdr:spPr>
        <a:xfrm xmlns:a="http://schemas.openxmlformats.org/drawingml/2006/main">
          <a:off x="211137" y="367034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My doctor/other health provider recommended that I not participate</a:t>
          </a:r>
        </a:p>
      </cdr:txBody>
    </cdr:sp>
  </cdr:relSizeAnchor>
  <cdr:relSizeAnchor xmlns:cdr="http://schemas.openxmlformats.org/drawingml/2006/chartDrawing">
    <cdr:from>
      <cdr:x>0.02716</cdr:x>
      <cdr:y>0.68939</cdr:y>
    </cdr:from>
    <cdr:to>
      <cdr:x>0.48796</cdr:x>
      <cdr:y>0.82674</cdr:y>
    </cdr:to>
    <cdr:sp macro="" textlink="">
      <cdr:nvSpPr>
        <cdr:cNvPr id="15" name="TextBox 4"/>
        <cdr:cNvSpPr txBox="1"/>
      </cdr:nvSpPr>
      <cdr:spPr>
        <a:xfrm xmlns:a="http://schemas.openxmlformats.org/drawingml/2006/main">
          <a:off x="211137" y="299429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Thought my benefits and services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might </a:t>
          </a:r>
          <a:r>
            <a:rPr lang="en-US" sz="1600" b="1" dirty="0">
              <a:solidFill>
                <a:schemeClr val="bg1"/>
              </a:solidFill>
              <a:latin typeface="Calibri" pitchFamily="34" charset="0"/>
            </a:rPr>
            <a:t>be reduced</a:t>
          </a:r>
        </a:p>
      </cdr:txBody>
    </cdr:sp>
  </cdr:relSizeAnchor>
  <cdr:relSizeAnchor xmlns:cdr="http://schemas.openxmlformats.org/drawingml/2006/chartDrawing">
    <cdr:from>
      <cdr:x>0.02716</cdr:x>
      <cdr:y>0.53373</cdr:y>
    </cdr:from>
    <cdr:to>
      <cdr:x>0.48796</cdr:x>
      <cdr:y>0.67108</cdr:y>
    </cdr:to>
    <cdr:sp macro="" textlink="">
      <cdr:nvSpPr>
        <cdr:cNvPr id="16" name="TextBox 4"/>
        <cdr:cNvSpPr txBox="1"/>
      </cdr:nvSpPr>
      <cdr:spPr>
        <a:xfrm xmlns:a="http://schemas.openxmlformats.org/drawingml/2006/main">
          <a:off x="211137" y="2318203"/>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understand the information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 </a:t>
          </a:r>
          <a:r>
            <a:rPr lang="en-US" sz="1600" b="1" dirty="0">
              <a:solidFill>
                <a:schemeClr val="bg1"/>
              </a:solidFill>
              <a:latin typeface="Calibri" pitchFamily="34" charset="0"/>
            </a:rPr>
            <a:t>received about the new program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enough </a:t>
          </a:r>
          <a:r>
            <a:rPr lang="en-US" sz="1600" b="1" dirty="0">
              <a:solidFill>
                <a:schemeClr val="bg1"/>
              </a:solidFill>
              <a:latin typeface="Calibri" pitchFamily="34" charset="0"/>
            </a:rPr>
            <a:t>to make the change</a:t>
          </a:r>
        </a:p>
      </cdr:txBody>
    </cdr:sp>
  </cdr:relSizeAnchor>
</c:userShapes>
</file>

<file path=ppt/drawings/drawing33.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25%</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41%</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36%</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36%</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0.77845</cdr:y>
    </cdr:from>
    <cdr:to>
      <cdr:x>0.83229</cdr:x>
      <cdr:y>0.82805</cdr:y>
    </cdr:to>
    <cdr:sp macro="" textlink="">
      <cdr:nvSpPr>
        <cdr:cNvPr id="40" name="TextBox 1"/>
        <cdr:cNvSpPr txBox="1"/>
      </cdr:nvSpPr>
      <cdr:spPr>
        <a:xfrm xmlns:a="http://schemas.openxmlformats.org/drawingml/2006/main">
          <a:off x="6154702" y="338111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0.84602</cdr:y>
    </cdr:from>
    <cdr:to>
      <cdr:x>0.83229</cdr:x>
      <cdr:y>0.89562</cdr:y>
    </cdr:to>
    <cdr:sp macro="" textlink="">
      <cdr:nvSpPr>
        <cdr:cNvPr id="41" name="TextBox 1"/>
        <cdr:cNvSpPr txBox="1"/>
      </cdr:nvSpPr>
      <cdr:spPr>
        <a:xfrm xmlns:a="http://schemas.openxmlformats.org/drawingml/2006/main">
          <a:off x="6246074" y="3674597"/>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38%</a:t>
          </a:r>
          <a:endParaRPr lang="en-US" sz="1400" b="1" dirty="0">
            <a:solidFill>
              <a:schemeClr val="bg1"/>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0.06252</cdr:x>
      <cdr:y>0.60334</cdr:y>
    </cdr:from>
    <cdr:to>
      <cdr:x>0.32919</cdr:x>
      <cdr:y>0.69269</cdr:y>
    </cdr:to>
    <cdr:sp macro="" textlink="">
      <cdr:nvSpPr>
        <cdr:cNvPr id="18" name="TextBox 2"/>
        <cdr:cNvSpPr txBox="1"/>
      </cdr:nvSpPr>
      <cdr:spPr>
        <a:xfrm xmlns:a="http://schemas.openxmlformats.org/drawingml/2006/main">
          <a:off x="485921" y="2620529"/>
          <a:ext cx="2072666" cy="3880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10%</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26%</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22%</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65%</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57%</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25%</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53%</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47%</a:t>
          </a:r>
          <a:endParaRPr lang="en-US" sz="1600" b="1" dirty="0">
            <a:solidFill>
              <a:schemeClr val="bg1"/>
            </a:solidFill>
            <a:latin typeface="Calibri" pitchFamily="34" charset="0"/>
          </a:endParaRP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82%</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2535"/>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86%</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how to manage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your health conditions</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Can get questions about your health needs answered (%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who to call if you have a health need or question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yes)</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85783"/>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83%</a:t>
          </a:r>
          <a:endParaRPr lang="en-US" sz="1600" b="1" dirty="0">
            <a:solidFill>
              <a:schemeClr val="bg1"/>
            </a:solidFill>
            <a:latin typeface="Calibri"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88%</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74%</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86%</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0.8001</cdr:y>
    </cdr:from>
    <cdr:to>
      <cdr:x>0.91351</cdr:x>
      <cdr:y>0.85699</cdr:y>
    </cdr:to>
    <cdr:sp macro="" textlink="">
      <cdr:nvSpPr>
        <cdr:cNvPr id="36" name="TextBox 1"/>
        <cdr:cNvSpPr txBox="1"/>
      </cdr:nvSpPr>
      <cdr:spPr>
        <a:xfrm xmlns:a="http://schemas.openxmlformats.org/drawingml/2006/main">
          <a:off x="6742695" y="346243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87%</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Amount of time doctor/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other staff spend with you</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Information health plan gives explaining your </a:t>
          </a:r>
          <a:r>
            <a:rPr lang="en-US" sz="1600" b="1" dirty="0">
              <a:solidFill>
                <a:schemeClr val="bg1"/>
              </a:solidFill>
              <a:latin typeface="Calibri" pitchFamily="34" charset="0"/>
            </a:rPr>
            <a:t>benefits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a:t>
          </a:r>
          <a:r>
            <a:rPr lang="en-US" sz="1600" b="1" dirty="0">
              <a:solidFill>
                <a:schemeClr val="bg1"/>
              </a:solidFill>
              <a:latin typeface="Calibri" pitchFamily="34" charset="0"/>
            </a:rPr>
            <a:t>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0.19096</cdr:y>
    </cdr:from>
    <cdr:to>
      <cdr:x>0.91351</cdr:x>
      <cdr:y>0.24765</cdr:y>
    </cdr:to>
    <cdr:sp macro="" textlink="">
      <cdr:nvSpPr>
        <cdr:cNvPr id="21" name="TextBox 1"/>
        <cdr:cNvSpPr txBox="1"/>
      </cdr:nvSpPr>
      <cdr:spPr>
        <a:xfrm xmlns:a="http://schemas.openxmlformats.org/drawingml/2006/main">
          <a:off x="6742674" y="829399"/>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83%</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81%</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0.59762</cdr:y>
    </cdr:from>
    <cdr:to>
      <cdr:x>0.91351</cdr:x>
      <cdr:y>0.65431</cdr:y>
    </cdr:to>
    <cdr:sp macro="" textlink="">
      <cdr:nvSpPr>
        <cdr:cNvPr id="12" name="TextBox 1"/>
        <cdr:cNvSpPr txBox="1"/>
      </cdr:nvSpPr>
      <cdr:spPr>
        <a:xfrm xmlns:a="http://schemas.openxmlformats.org/drawingml/2006/main">
          <a:off x="6742674" y="2595686"/>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76%</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The way different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providers work together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How long you have to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wait to see a doctor when you need an appointment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ability to call a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provider regardless of the time of day*</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200" b="1" i="1" dirty="0" smtClean="0">
            <a:solidFill>
              <a:schemeClr val="bg1"/>
            </a:solidFill>
            <a:latin typeface="Calibri" pitchFamily="34"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0.86408</cdr:x>
      <cdr:y>0.11751</cdr:y>
    </cdr:from>
    <cdr:to>
      <cdr:x>0.91007</cdr:x>
      <cdr:y>0.1742</cdr:y>
    </cdr:to>
    <cdr:sp macro="" textlink="">
      <cdr:nvSpPr>
        <cdr:cNvPr id="21" name="TextBox 1"/>
        <cdr:cNvSpPr txBox="1"/>
      </cdr:nvSpPr>
      <cdr:spPr>
        <a:xfrm xmlns:a="http://schemas.openxmlformats.org/drawingml/2006/main">
          <a:off x="6715958" y="51039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19%</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0.72511</cdr:y>
    </cdr:from>
    <cdr:to>
      <cdr:x>0.91007</cdr:x>
      <cdr:y>0.7818</cdr:y>
    </cdr:to>
    <cdr:sp macro="" textlink="">
      <cdr:nvSpPr>
        <cdr:cNvPr id="23" name="TextBox 1"/>
        <cdr:cNvSpPr txBox="1"/>
      </cdr:nvSpPr>
      <cdr:spPr>
        <a:xfrm xmlns:a="http://schemas.openxmlformats.org/drawingml/2006/main">
          <a:off x="6715958" y="3149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15%</a:t>
          </a:r>
          <a:endParaRPr lang="en-US" sz="1600" b="1" dirty="0">
            <a:solidFill>
              <a:schemeClr val="bg1"/>
            </a:solidFill>
            <a:latin typeface="Calibri" pitchFamily="34" charset="0"/>
          </a:endParaRPr>
        </a:p>
      </cdr:txBody>
    </cdr:sp>
  </cdr:relSizeAnchor>
  <cdr:relSizeAnchor xmlns:cdr="http://schemas.openxmlformats.org/drawingml/2006/chartDrawing">
    <cdr:from>
      <cdr:x>0.87748</cdr:x>
      <cdr:y>0.87702</cdr:y>
    </cdr:from>
    <cdr:to>
      <cdr:x>0.92327</cdr:x>
      <cdr:y>0.9337</cdr:y>
    </cdr:to>
    <cdr:sp macro="" textlink="">
      <cdr:nvSpPr>
        <cdr:cNvPr id="25" name="TextBox 1"/>
        <cdr:cNvSpPr txBox="1"/>
      </cdr:nvSpPr>
      <cdr:spPr>
        <a:xfrm xmlns:a="http://schemas.openxmlformats.org/drawingml/2006/main">
          <a:off x="6820157" y="3809231"/>
          <a:ext cx="355867"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a:t>
          </a:r>
          <a:endParaRPr lang="en-US" sz="1600" b="1" dirty="0">
            <a:solidFill>
              <a:schemeClr val="bg1"/>
            </a:solidFill>
            <a:latin typeface="Calibri" pitchFamily="34" charset="0"/>
          </a:endParaRP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available </a:t>
          </a:r>
          <a:r>
            <a:rPr lang="en-US" sz="1600" b="1" dirty="0">
              <a:solidFill>
                <a:schemeClr val="bg1"/>
              </a:solidFill>
              <a:latin typeface="Calibri" pitchFamily="34" charset="0"/>
            </a:rPr>
            <a:t>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0.26942</cdr:y>
    </cdr:from>
    <cdr:to>
      <cdr:x>0.91007</cdr:x>
      <cdr:y>0.3261</cdr:y>
    </cdr:to>
    <cdr:sp macro="" textlink="">
      <cdr:nvSpPr>
        <cdr:cNvPr id="14" name="TextBox 1"/>
        <cdr:cNvSpPr txBox="1"/>
      </cdr:nvSpPr>
      <cdr:spPr>
        <a:xfrm xmlns:a="http://schemas.openxmlformats.org/drawingml/2006/main">
          <a:off x="6715958" y="11701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23%</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7" y="1829509"/>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14%</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0.57321</cdr:y>
    </cdr:from>
    <cdr:to>
      <cdr:x>0.91007</cdr:x>
      <cdr:y>0.6299</cdr:y>
    </cdr:to>
    <cdr:sp macro="" textlink="">
      <cdr:nvSpPr>
        <cdr:cNvPr id="18" name="TextBox 1"/>
        <cdr:cNvSpPr txBox="1"/>
      </cdr:nvSpPr>
      <cdr:spPr>
        <a:xfrm xmlns:a="http://schemas.openxmlformats.org/drawingml/2006/main">
          <a:off x="6715958" y="2489683"/>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19%</a:t>
          </a:r>
          <a:endParaRPr lang="en-US" sz="1600" b="1" dirty="0">
            <a:solidFill>
              <a:schemeClr val="bg1"/>
            </a:solidFill>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0.84089</cdr:x>
      <cdr:y>0</cdr:y>
    </cdr:from>
    <cdr:to>
      <cdr:x>0.93247</cdr:x>
      <cdr:y>0.085</cdr:y>
    </cdr:to>
    <cdr:sp macro="" textlink="">
      <cdr:nvSpPr>
        <cdr:cNvPr id="4" name="TextBox 3"/>
        <cdr:cNvSpPr txBox="1"/>
      </cdr:nvSpPr>
      <cdr:spPr>
        <a:xfrm xmlns:a="http://schemas.openxmlformats.org/drawingml/2006/main">
          <a:off x="6535737"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Non-CMC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counties</a:t>
          </a:r>
          <a:endParaRPr lang="en-US" sz="1400" b="1" u="sng" dirty="0">
            <a:solidFill>
              <a:srgbClr val="02458C"/>
            </a:solidFill>
            <a:latin typeface="Calibri" pitchFamily="34" charset="0"/>
          </a:endParaRPr>
        </a:p>
      </cdr:txBody>
    </cdr:sp>
  </cdr:relSizeAnchor>
  <cdr:relSizeAnchor xmlns:cdr="http://schemas.openxmlformats.org/drawingml/2006/chartDrawing">
    <cdr:from>
      <cdr:x>0.86647</cdr:x>
      <cdr:y>0.12303</cdr:y>
    </cdr:from>
    <cdr:to>
      <cdr:x>0.90689</cdr:x>
      <cdr:y>0.16878</cdr:y>
    </cdr:to>
    <cdr:sp macro="" textlink="">
      <cdr:nvSpPr>
        <cdr:cNvPr id="8" name="TextBox 1"/>
        <cdr:cNvSpPr txBox="1"/>
      </cdr:nvSpPr>
      <cdr:spPr>
        <a:xfrm xmlns:a="http://schemas.openxmlformats.org/drawingml/2006/main">
          <a:off x="6734523" y="57936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0.2966</cdr:y>
    </cdr:from>
    <cdr:to>
      <cdr:x>0.90689</cdr:x>
      <cdr:y>0.34638</cdr:y>
    </cdr:to>
    <cdr:sp macro="" textlink="">
      <cdr:nvSpPr>
        <cdr:cNvPr id="9" name="TextBox 1"/>
        <cdr:cNvSpPr txBox="1"/>
      </cdr:nvSpPr>
      <cdr:spPr>
        <a:xfrm xmlns:a="http://schemas.openxmlformats.org/drawingml/2006/main">
          <a:off x="6734551" y="1396721"/>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20%</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0.41388</cdr:y>
    </cdr:from>
    <cdr:to>
      <cdr:x>0.90689</cdr:x>
      <cdr:y>0.45963</cdr:y>
    </cdr:to>
    <cdr:sp macro="" textlink="">
      <cdr:nvSpPr>
        <cdr:cNvPr id="10" name="TextBox 1"/>
        <cdr:cNvSpPr txBox="1"/>
      </cdr:nvSpPr>
      <cdr:spPr>
        <a:xfrm xmlns:a="http://schemas.openxmlformats.org/drawingml/2006/main">
          <a:off x="6734523" y="194904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0.52766</cdr:y>
    </cdr:from>
    <cdr:to>
      <cdr:x>0.90689</cdr:x>
      <cdr:y>0.57744</cdr:y>
    </cdr:to>
    <cdr:sp macro="" textlink="">
      <cdr:nvSpPr>
        <cdr:cNvPr id="11" name="TextBox 1"/>
        <cdr:cNvSpPr txBox="1"/>
      </cdr:nvSpPr>
      <cdr:spPr>
        <a:xfrm xmlns:a="http://schemas.openxmlformats.org/drawingml/2006/main">
          <a:off x="6734551" y="2484853"/>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0.58556</cdr:y>
    </cdr:from>
    <cdr:to>
      <cdr:x>0.90689</cdr:x>
      <cdr:y>0.63535</cdr:y>
    </cdr:to>
    <cdr:sp macro="" textlink="">
      <cdr:nvSpPr>
        <cdr:cNvPr id="12" name="TextBox 1"/>
        <cdr:cNvSpPr txBox="1"/>
      </cdr:nvSpPr>
      <cdr:spPr>
        <a:xfrm xmlns:a="http://schemas.openxmlformats.org/drawingml/2006/main">
          <a:off x="6734551" y="2757501"/>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21%</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0.82041</cdr:y>
    </cdr:from>
    <cdr:to>
      <cdr:x>0.90689</cdr:x>
      <cdr:y>0.8702</cdr:y>
    </cdr:to>
    <cdr:sp macro="" textlink="">
      <cdr:nvSpPr>
        <cdr:cNvPr id="13" name="TextBox 1"/>
        <cdr:cNvSpPr txBox="1"/>
      </cdr:nvSpPr>
      <cdr:spPr>
        <a:xfrm xmlns:a="http://schemas.openxmlformats.org/drawingml/2006/main">
          <a:off x="6734551" y="3863450"/>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15%</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0.87832</cdr:y>
    </cdr:from>
    <cdr:to>
      <cdr:x>0.90689</cdr:x>
      <cdr:y>0.92811</cdr:y>
    </cdr:to>
    <cdr:sp macro="" textlink="">
      <cdr:nvSpPr>
        <cdr:cNvPr id="14" name="TextBox 1"/>
        <cdr:cNvSpPr txBox="1"/>
      </cdr:nvSpPr>
      <cdr:spPr>
        <a:xfrm xmlns:a="http://schemas.openxmlformats.org/drawingml/2006/main">
          <a:off x="6734551" y="4136130"/>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0.23807</cdr:y>
    </cdr:from>
    <cdr:to>
      <cdr:x>0.90689</cdr:x>
      <cdr:y>0.28786</cdr:y>
    </cdr:to>
    <cdr:sp macro="" textlink="">
      <cdr:nvSpPr>
        <cdr:cNvPr id="15" name="TextBox 1"/>
        <cdr:cNvSpPr txBox="1"/>
      </cdr:nvSpPr>
      <cdr:spPr>
        <a:xfrm xmlns:a="http://schemas.openxmlformats.org/drawingml/2006/main">
          <a:off x="6734551" y="1121098"/>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0.70662</cdr:y>
    </cdr:from>
    <cdr:to>
      <cdr:x>0.90689</cdr:x>
      <cdr:y>0.75237</cdr:y>
    </cdr:to>
    <cdr:sp macro="" textlink="">
      <cdr:nvSpPr>
        <cdr:cNvPr id="18" name="TextBox 1"/>
        <cdr:cNvSpPr txBox="1"/>
      </cdr:nvSpPr>
      <cdr:spPr>
        <a:xfrm xmlns:a="http://schemas.openxmlformats.org/drawingml/2006/main">
          <a:off x="6734523" y="332760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0.71232</cdr:x>
      <cdr:y>0</cdr:y>
    </cdr:from>
    <cdr:to>
      <cdr:x>0.7942</cdr:x>
      <cdr:y>0.08463</cdr:y>
    </cdr:to>
    <cdr:sp macro="" textlink="">
      <cdr:nvSpPr>
        <cdr:cNvPr id="19" name="TextBox 18"/>
        <cdr:cNvSpPr txBox="1"/>
      </cdr:nvSpPr>
      <cdr:spPr>
        <a:xfrm xmlns:a="http://schemas.openxmlformats.org/drawingml/2006/main">
          <a:off x="5536440" y="0"/>
          <a:ext cx="636404"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0.73305</cdr:x>
      <cdr:y>0.12303</cdr:y>
    </cdr:from>
    <cdr:to>
      <cdr:x>0.77347</cdr:x>
      <cdr:y>0.16878</cdr:y>
    </cdr:to>
    <cdr:sp macro="" textlink="">
      <cdr:nvSpPr>
        <cdr:cNvPr id="20" name="TextBox 1"/>
        <cdr:cNvSpPr txBox="1"/>
      </cdr:nvSpPr>
      <cdr:spPr>
        <a:xfrm xmlns:a="http://schemas.openxmlformats.org/drawingml/2006/main">
          <a:off x="5697529" y="57936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0.2966</cdr:y>
    </cdr:from>
    <cdr:to>
      <cdr:x>0.77347</cdr:x>
      <cdr:y>0.34638</cdr:y>
    </cdr:to>
    <cdr:sp macro="" textlink="">
      <cdr:nvSpPr>
        <cdr:cNvPr id="21" name="TextBox 1"/>
        <cdr:cNvSpPr txBox="1"/>
      </cdr:nvSpPr>
      <cdr:spPr>
        <a:xfrm xmlns:a="http://schemas.openxmlformats.org/drawingml/2006/main">
          <a:off x="5697558" y="1396721"/>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0.41388</cdr:y>
    </cdr:from>
    <cdr:to>
      <cdr:x>0.77347</cdr:x>
      <cdr:y>0.45963</cdr:y>
    </cdr:to>
    <cdr:sp macro="" textlink="">
      <cdr:nvSpPr>
        <cdr:cNvPr id="22" name="TextBox 1"/>
        <cdr:cNvSpPr txBox="1"/>
      </cdr:nvSpPr>
      <cdr:spPr>
        <a:xfrm xmlns:a="http://schemas.openxmlformats.org/drawingml/2006/main">
          <a:off x="5697529" y="194904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0.52766</cdr:y>
    </cdr:from>
    <cdr:to>
      <cdr:x>0.77347</cdr:x>
      <cdr:y>0.57744</cdr:y>
    </cdr:to>
    <cdr:sp macro="" textlink="">
      <cdr:nvSpPr>
        <cdr:cNvPr id="23" name="TextBox 1"/>
        <cdr:cNvSpPr txBox="1"/>
      </cdr:nvSpPr>
      <cdr:spPr>
        <a:xfrm xmlns:a="http://schemas.openxmlformats.org/drawingml/2006/main">
          <a:off x="5697558" y="2484853"/>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0.58556</cdr:y>
    </cdr:from>
    <cdr:to>
      <cdr:x>0.77347</cdr:x>
      <cdr:y>0.63535</cdr:y>
    </cdr:to>
    <cdr:sp macro="" textlink="">
      <cdr:nvSpPr>
        <cdr:cNvPr id="24" name="TextBox 1"/>
        <cdr:cNvSpPr txBox="1"/>
      </cdr:nvSpPr>
      <cdr:spPr>
        <a:xfrm xmlns:a="http://schemas.openxmlformats.org/drawingml/2006/main">
          <a:off x="5697558" y="2757501"/>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0.82041</cdr:y>
    </cdr:from>
    <cdr:to>
      <cdr:x>0.77347</cdr:x>
      <cdr:y>0.8702</cdr:y>
    </cdr:to>
    <cdr:sp macro="" textlink="">
      <cdr:nvSpPr>
        <cdr:cNvPr id="25" name="TextBox 1"/>
        <cdr:cNvSpPr txBox="1"/>
      </cdr:nvSpPr>
      <cdr:spPr>
        <a:xfrm xmlns:a="http://schemas.openxmlformats.org/drawingml/2006/main">
          <a:off x="5697558" y="3863450"/>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0.87832</cdr:y>
    </cdr:from>
    <cdr:to>
      <cdr:x>0.77347</cdr:x>
      <cdr:y>0.92811</cdr:y>
    </cdr:to>
    <cdr:sp macro="" textlink="">
      <cdr:nvSpPr>
        <cdr:cNvPr id="26" name="TextBox 1"/>
        <cdr:cNvSpPr txBox="1"/>
      </cdr:nvSpPr>
      <cdr:spPr>
        <a:xfrm xmlns:a="http://schemas.openxmlformats.org/drawingml/2006/main">
          <a:off x="5697558" y="4136130"/>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0.23807</cdr:y>
    </cdr:from>
    <cdr:to>
      <cdr:x>0.77347</cdr:x>
      <cdr:y>0.28786</cdr:y>
    </cdr:to>
    <cdr:sp macro="" textlink="">
      <cdr:nvSpPr>
        <cdr:cNvPr id="27" name="TextBox 1"/>
        <cdr:cNvSpPr txBox="1"/>
      </cdr:nvSpPr>
      <cdr:spPr>
        <a:xfrm xmlns:a="http://schemas.openxmlformats.org/drawingml/2006/main">
          <a:off x="5697558" y="1121098"/>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21%</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0.70662</cdr:y>
    </cdr:from>
    <cdr:to>
      <cdr:x>0.77347</cdr:x>
      <cdr:y>0.75237</cdr:y>
    </cdr:to>
    <cdr:sp macro="" textlink="">
      <cdr:nvSpPr>
        <cdr:cNvPr id="28" name="TextBox 1"/>
        <cdr:cNvSpPr txBox="1"/>
      </cdr:nvSpPr>
      <cdr:spPr>
        <a:xfrm xmlns:a="http://schemas.openxmlformats.org/drawingml/2006/main">
          <a:off x="5697529" y="332760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13%</a:t>
          </a:r>
          <a:endParaRPr lang="en-US" sz="1400" b="1" dirty="0">
            <a:solidFill>
              <a:schemeClr val="bg1"/>
            </a:solidFill>
            <a:latin typeface="Calibri" pitchFamily="34" charset="0"/>
          </a:endParaRP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0.01736</cdr:x>
      <cdr:y>0.14776</cdr:y>
    </cdr:from>
    <cdr:to>
      <cdr:x>0.25266</cdr:x>
      <cdr:y>0.30624</cdr:y>
    </cdr:to>
    <cdr:sp macro="" textlink="">
      <cdr:nvSpPr>
        <cdr:cNvPr id="30" name="TextBox 29"/>
        <cdr:cNvSpPr txBox="1"/>
      </cdr:nvSpPr>
      <cdr:spPr>
        <a:xfrm xmlns:a="http://schemas.openxmlformats.org/drawingml/2006/main">
          <a:off x="134929" y="639435"/>
          <a:ext cx="1828808"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A doctor you were seeing is not available through your plan</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0.44182</cdr:y>
    </cdr:from>
    <cdr:to>
      <cdr:x>0.25266</cdr:x>
      <cdr:y>0.60029</cdr:y>
    </cdr:to>
    <cdr:sp macro="" textlink="">
      <cdr:nvSpPr>
        <cdr:cNvPr id="31" name="TextBox 30"/>
        <cdr:cNvSpPr txBox="1"/>
      </cdr:nvSpPr>
      <cdr:spPr>
        <a:xfrm xmlns:a="http://schemas.openxmlformats.org/drawingml/2006/main">
          <a:off x="134929" y="1911987"/>
          <a:ext cx="182880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Had a misunderstanding about your health care services or coverage</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0.73588</cdr:y>
    </cdr:from>
    <cdr:to>
      <cdr:x>0.25266</cdr:x>
      <cdr:y>0.91563</cdr:y>
    </cdr:to>
    <cdr:sp macro="" textlink="">
      <cdr:nvSpPr>
        <cdr:cNvPr id="32" name="TextBox 31"/>
        <cdr:cNvSpPr txBox="1"/>
      </cdr:nvSpPr>
      <cdr:spPr>
        <a:xfrm xmlns:a="http://schemas.openxmlformats.org/drawingml/2006/main">
          <a:off x="134929" y="3184539"/>
          <a:ext cx="1828808" cy="77786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Was denied a treatment or referral for another service recommended by a doctor</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0.76251</cdr:y>
    </cdr:from>
    <cdr:to>
      <cdr:x>0.90689</cdr:x>
      <cdr:y>0.8123</cdr:y>
    </cdr:to>
    <cdr:sp macro="" textlink="">
      <cdr:nvSpPr>
        <cdr:cNvPr id="33" name="TextBox 1"/>
        <cdr:cNvSpPr txBox="1"/>
      </cdr:nvSpPr>
      <cdr:spPr>
        <a:xfrm xmlns:a="http://schemas.openxmlformats.org/drawingml/2006/main">
          <a:off x="6734551" y="3590770"/>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0.76251</cdr:y>
    </cdr:from>
    <cdr:to>
      <cdr:x>0.77347</cdr:x>
      <cdr:y>0.8123</cdr:y>
    </cdr:to>
    <cdr:sp macro="" textlink="">
      <cdr:nvSpPr>
        <cdr:cNvPr id="34" name="TextBox 1"/>
        <cdr:cNvSpPr txBox="1"/>
      </cdr:nvSpPr>
      <cdr:spPr>
        <a:xfrm xmlns:a="http://schemas.openxmlformats.org/drawingml/2006/main">
          <a:off x="5697558" y="3590770"/>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0.46977</cdr:y>
    </cdr:from>
    <cdr:to>
      <cdr:x>0.90689</cdr:x>
      <cdr:y>0.51955</cdr:y>
    </cdr:to>
    <cdr:sp macro="" textlink="">
      <cdr:nvSpPr>
        <cdr:cNvPr id="35" name="TextBox 1"/>
        <cdr:cNvSpPr txBox="1"/>
      </cdr:nvSpPr>
      <cdr:spPr>
        <a:xfrm xmlns:a="http://schemas.openxmlformats.org/drawingml/2006/main">
          <a:off x="6734551" y="2212204"/>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0.46977</cdr:y>
    </cdr:from>
    <cdr:to>
      <cdr:x>0.77347</cdr:x>
      <cdr:y>0.51955</cdr:y>
    </cdr:to>
    <cdr:sp macro="" textlink="">
      <cdr:nvSpPr>
        <cdr:cNvPr id="36" name="TextBox 1"/>
        <cdr:cNvSpPr txBox="1"/>
      </cdr:nvSpPr>
      <cdr:spPr>
        <a:xfrm xmlns:a="http://schemas.openxmlformats.org/drawingml/2006/main">
          <a:off x="5697558" y="2212204"/>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22%</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0.17954</cdr:y>
    </cdr:from>
    <cdr:to>
      <cdr:x>0.90689</cdr:x>
      <cdr:y>0.22933</cdr:y>
    </cdr:to>
    <cdr:sp macro="" textlink="">
      <cdr:nvSpPr>
        <cdr:cNvPr id="39" name="TextBox 1"/>
        <cdr:cNvSpPr txBox="1"/>
      </cdr:nvSpPr>
      <cdr:spPr>
        <a:xfrm xmlns:a="http://schemas.openxmlformats.org/drawingml/2006/main">
          <a:off x="6734551" y="845474"/>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0.17954</cdr:y>
    </cdr:from>
    <cdr:to>
      <cdr:x>0.77347</cdr:x>
      <cdr:y>0.22933</cdr:y>
    </cdr:to>
    <cdr:sp macro="" textlink="">
      <cdr:nvSpPr>
        <cdr:cNvPr id="40" name="TextBox 1"/>
        <cdr:cNvSpPr txBox="1"/>
      </cdr:nvSpPr>
      <cdr:spPr>
        <a:xfrm xmlns:a="http://schemas.openxmlformats.org/drawingml/2006/main">
          <a:off x="5697558" y="845474"/>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0.63501</cdr:x>
      <cdr:y>0.01394</cdr:y>
    </cdr:from>
    <cdr:to>
      <cdr:x>0.76659</cdr:x>
      <cdr:y>0.05663</cdr:y>
    </cdr:to>
    <cdr:sp macro="" textlink="">
      <cdr:nvSpPr>
        <cdr:cNvPr id="29" name="TextBox 28"/>
        <cdr:cNvSpPr txBox="1"/>
      </cdr:nvSpPr>
      <cdr:spPr>
        <a:xfrm xmlns:a="http://schemas.openxmlformats.org/drawingml/2006/main">
          <a:off x="4935537" y="60547"/>
          <a:ext cx="1022692" cy="18542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0.02716</cdr:x>
      <cdr:y>0.06676</cdr:y>
    </cdr:from>
    <cdr:to>
      <cdr:x>0.48796</cdr:x>
      <cdr:y>0.20411</cdr:y>
    </cdr:to>
    <cdr:sp macro="" textlink="">
      <cdr:nvSpPr>
        <cdr:cNvPr id="10" name="TextBox 1"/>
        <cdr:cNvSpPr txBox="1"/>
      </cdr:nvSpPr>
      <cdr:spPr>
        <a:xfrm xmlns:a="http://schemas.openxmlformats.org/drawingml/2006/main">
          <a:off x="211137" y="289965"/>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Satisfied with my current health care </a:t>
          </a:r>
          <a:r>
            <a:rPr lang="en-US" sz="1600" b="1" dirty="0" smtClean="0">
              <a:solidFill>
                <a:schemeClr val="bg1"/>
              </a:solidFill>
              <a:latin typeface="Calibri" pitchFamily="34" charset="0"/>
            </a:rPr>
            <a:t>services/didn’t </a:t>
          </a:r>
          <a:r>
            <a:rPr lang="en-US" sz="1600" b="1" dirty="0">
              <a:solidFill>
                <a:schemeClr val="bg1"/>
              </a:solidFill>
              <a:latin typeface="Calibri" pitchFamily="34" charset="0"/>
            </a:rPr>
            <a:t>want to make a change</a:t>
          </a:r>
        </a:p>
      </cdr:txBody>
    </cdr:sp>
  </cdr:relSizeAnchor>
  <cdr:relSizeAnchor xmlns:cdr="http://schemas.openxmlformats.org/drawingml/2006/chartDrawing">
    <cdr:from>
      <cdr:x>0.02716</cdr:x>
      <cdr:y>0.22242</cdr:y>
    </cdr:from>
    <cdr:to>
      <cdr:x>0.48796</cdr:x>
      <cdr:y>0.35977</cdr:y>
    </cdr:to>
    <cdr:sp macro="" textlink="">
      <cdr:nvSpPr>
        <cdr:cNvPr id="11" name="TextBox 2"/>
        <cdr:cNvSpPr txBox="1"/>
      </cdr:nvSpPr>
      <cdr:spPr>
        <a:xfrm xmlns:a="http://schemas.openxmlformats.org/drawingml/2006/main">
          <a:off x="211137" y="966059"/>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my doctor</a:t>
          </a:r>
        </a:p>
      </cdr:txBody>
    </cdr:sp>
  </cdr:relSizeAnchor>
  <cdr:relSizeAnchor xmlns:cdr="http://schemas.openxmlformats.org/drawingml/2006/chartDrawing">
    <cdr:from>
      <cdr:x>0.02716</cdr:x>
      <cdr:y>0.37808</cdr:y>
    </cdr:from>
    <cdr:to>
      <cdr:x>0.48796</cdr:x>
      <cdr:y>0.51542</cdr:y>
    </cdr:to>
    <cdr:sp macro="" textlink="">
      <cdr:nvSpPr>
        <cdr:cNvPr id="12" name="TextBox 3"/>
        <cdr:cNvSpPr txBox="1"/>
      </cdr:nvSpPr>
      <cdr:spPr>
        <a:xfrm xmlns:a="http://schemas.openxmlformats.org/drawingml/2006/main">
          <a:off x="211137" y="1642153"/>
          <a:ext cx="3581445" cy="596522"/>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any of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my medicines*</a:t>
          </a:r>
          <a:endParaRPr lang="en-US" sz="1600" b="1" dirty="0">
            <a:solidFill>
              <a:schemeClr val="bg1"/>
            </a:solidFill>
            <a:latin typeface="Calibri" pitchFamily="34" charset="0"/>
          </a:endParaRPr>
        </a:p>
      </cdr:txBody>
    </cdr:sp>
  </cdr:relSizeAnchor>
  <cdr:relSizeAnchor xmlns:cdr="http://schemas.openxmlformats.org/drawingml/2006/chartDrawing">
    <cdr:from>
      <cdr:x>0.02716</cdr:x>
      <cdr:y>0.84504</cdr:y>
    </cdr:from>
    <cdr:to>
      <cdr:x>0.48796</cdr:x>
      <cdr:y>0.98239</cdr:y>
    </cdr:to>
    <cdr:sp macro="" textlink="">
      <cdr:nvSpPr>
        <cdr:cNvPr id="13" name="TextBox 4"/>
        <cdr:cNvSpPr txBox="1"/>
      </cdr:nvSpPr>
      <cdr:spPr>
        <a:xfrm xmlns:a="http://schemas.openxmlformats.org/drawingml/2006/main">
          <a:off x="211137" y="367034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My doctor/other health provider recommended that I not participate</a:t>
          </a:r>
        </a:p>
      </cdr:txBody>
    </cdr:sp>
  </cdr:relSizeAnchor>
  <cdr:relSizeAnchor xmlns:cdr="http://schemas.openxmlformats.org/drawingml/2006/chartDrawing">
    <cdr:from>
      <cdr:x>0.02716</cdr:x>
      <cdr:y>0.68939</cdr:y>
    </cdr:from>
    <cdr:to>
      <cdr:x>0.48796</cdr:x>
      <cdr:y>0.82674</cdr:y>
    </cdr:to>
    <cdr:sp macro="" textlink="">
      <cdr:nvSpPr>
        <cdr:cNvPr id="15" name="TextBox 4"/>
        <cdr:cNvSpPr txBox="1"/>
      </cdr:nvSpPr>
      <cdr:spPr>
        <a:xfrm xmlns:a="http://schemas.openxmlformats.org/drawingml/2006/main">
          <a:off x="211137" y="299429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Thought my benefits and services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might </a:t>
          </a:r>
          <a:r>
            <a:rPr lang="en-US" sz="1600" b="1" dirty="0">
              <a:solidFill>
                <a:schemeClr val="bg1"/>
              </a:solidFill>
              <a:latin typeface="Calibri" pitchFamily="34" charset="0"/>
            </a:rPr>
            <a:t>be reduced</a:t>
          </a:r>
        </a:p>
      </cdr:txBody>
    </cdr:sp>
  </cdr:relSizeAnchor>
  <cdr:relSizeAnchor xmlns:cdr="http://schemas.openxmlformats.org/drawingml/2006/chartDrawing">
    <cdr:from>
      <cdr:x>0.02716</cdr:x>
      <cdr:y>0.53373</cdr:y>
    </cdr:from>
    <cdr:to>
      <cdr:x>0.48796</cdr:x>
      <cdr:y>0.67108</cdr:y>
    </cdr:to>
    <cdr:sp macro="" textlink="">
      <cdr:nvSpPr>
        <cdr:cNvPr id="16" name="TextBox 4"/>
        <cdr:cNvSpPr txBox="1"/>
      </cdr:nvSpPr>
      <cdr:spPr>
        <a:xfrm xmlns:a="http://schemas.openxmlformats.org/drawingml/2006/main">
          <a:off x="211137" y="2318203"/>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understand the information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 </a:t>
          </a:r>
          <a:r>
            <a:rPr lang="en-US" sz="1600" b="1" dirty="0">
              <a:solidFill>
                <a:schemeClr val="bg1"/>
              </a:solidFill>
              <a:latin typeface="Calibri" pitchFamily="34" charset="0"/>
            </a:rPr>
            <a:t>received about the new program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enough </a:t>
          </a:r>
          <a:r>
            <a:rPr lang="en-US" sz="1600" b="1" dirty="0">
              <a:solidFill>
                <a:schemeClr val="bg1"/>
              </a:solidFill>
              <a:latin typeface="Calibri" pitchFamily="34" charset="0"/>
            </a:rPr>
            <a:t>to make the change</a:t>
          </a:r>
        </a:p>
      </cdr:txBody>
    </cdr:sp>
  </cdr:relSizeAnchor>
</c:userShapes>
</file>

<file path=ppt/drawings/drawing41.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30%</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36%</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57%</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39%</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0.77845</cdr:y>
    </cdr:from>
    <cdr:to>
      <cdr:x>0.83229</cdr:x>
      <cdr:y>0.82805</cdr:y>
    </cdr:to>
    <cdr:sp macro="" textlink="">
      <cdr:nvSpPr>
        <cdr:cNvPr id="40" name="TextBox 1"/>
        <cdr:cNvSpPr txBox="1"/>
      </cdr:nvSpPr>
      <cdr:spPr>
        <a:xfrm xmlns:a="http://schemas.openxmlformats.org/drawingml/2006/main">
          <a:off x="6246074" y="338111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0.84602</cdr:y>
    </cdr:from>
    <cdr:to>
      <cdr:x>0.83229</cdr:x>
      <cdr:y>0.89562</cdr:y>
    </cdr:to>
    <cdr:sp macro="" textlink="">
      <cdr:nvSpPr>
        <cdr:cNvPr id="41" name="TextBox 1"/>
        <cdr:cNvSpPr txBox="1"/>
      </cdr:nvSpPr>
      <cdr:spPr>
        <a:xfrm xmlns:a="http://schemas.openxmlformats.org/drawingml/2006/main">
          <a:off x="6246074" y="3674597"/>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36%</a:t>
          </a:r>
          <a:endParaRPr lang="en-US" sz="1400" b="1" dirty="0">
            <a:solidFill>
              <a:schemeClr val="bg1"/>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0.06252</cdr:x>
      <cdr:y>0.60334</cdr:y>
    </cdr:from>
    <cdr:to>
      <cdr:x>0.32919</cdr:x>
      <cdr:y>0.69269</cdr:y>
    </cdr:to>
    <cdr:sp macro="" textlink="">
      <cdr:nvSpPr>
        <cdr:cNvPr id="18" name="TextBox 2"/>
        <cdr:cNvSpPr txBox="1"/>
      </cdr:nvSpPr>
      <cdr:spPr>
        <a:xfrm xmlns:a="http://schemas.openxmlformats.org/drawingml/2006/main">
          <a:off x="485921" y="2620529"/>
          <a:ext cx="2072666" cy="3880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63%</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26%</a:t>
          </a:r>
          <a:endParaRPr lang="en-US" sz="1400" b="1" dirty="0">
            <a:solidFill>
              <a:schemeClr val="bg1"/>
            </a:solidFill>
            <a:latin typeface="Calibri" pitchFamily="34"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51%</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33%</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52%</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47%</a:t>
          </a:r>
          <a:endParaRPr lang="en-US" sz="1600" b="1" dirty="0">
            <a:solidFill>
              <a:schemeClr val="bg1"/>
            </a:solidFill>
            <a:latin typeface="Calibri" pitchFamily="34" charset="0"/>
          </a:endParaRP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87%</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2535"/>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88%</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how to manage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your health conditions</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Can get questions about your health needs answered (%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who to call if you have a health need or question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yes)</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85783"/>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79%</a:t>
          </a:r>
          <a:endParaRPr lang="en-US" sz="1600" b="1" dirty="0">
            <a:solidFill>
              <a:schemeClr val="bg1"/>
            </a:solidFill>
            <a:latin typeface="Calibri" pitchFamily="34" charset="0"/>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88%</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80%</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88%</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0.8001</cdr:y>
    </cdr:from>
    <cdr:to>
      <cdr:x>0.91351</cdr:x>
      <cdr:y>0.85699</cdr:y>
    </cdr:to>
    <cdr:sp macro="" textlink="">
      <cdr:nvSpPr>
        <cdr:cNvPr id="36" name="TextBox 1"/>
        <cdr:cNvSpPr txBox="1"/>
      </cdr:nvSpPr>
      <cdr:spPr>
        <a:xfrm xmlns:a="http://schemas.openxmlformats.org/drawingml/2006/main">
          <a:off x="6742695" y="346243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88%</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Amount of time doctor/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other staff spend with you</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Information health plan gives explaining your </a:t>
          </a:r>
          <a:r>
            <a:rPr lang="en-US" sz="1600" b="1" dirty="0">
              <a:solidFill>
                <a:schemeClr val="bg1"/>
              </a:solidFill>
              <a:latin typeface="Calibri" pitchFamily="34" charset="0"/>
            </a:rPr>
            <a:t>benefits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a:t>
          </a:r>
          <a:r>
            <a:rPr lang="en-US" sz="1600" b="1" dirty="0">
              <a:solidFill>
                <a:schemeClr val="bg1"/>
              </a:solidFill>
              <a:latin typeface="Calibri" pitchFamily="34" charset="0"/>
            </a:rPr>
            <a:t>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80%</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77%</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The way different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providers work together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How long you have to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wait to see a doctor when you need an appointment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ability to call a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provider regardless of the time of day*</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200" b="1" i="1" dirty="0" smtClean="0">
            <a:solidFill>
              <a:schemeClr val="bg1"/>
            </a:solidFill>
            <a:latin typeface="Calibri" pitchFamily="34" charset="0"/>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0.86408</cdr:x>
      <cdr:y>0.11751</cdr:y>
    </cdr:from>
    <cdr:to>
      <cdr:x>0.91007</cdr:x>
      <cdr:y>0.1742</cdr:y>
    </cdr:to>
    <cdr:sp macro="" textlink="">
      <cdr:nvSpPr>
        <cdr:cNvPr id="21" name="TextBox 1"/>
        <cdr:cNvSpPr txBox="1"/>
      </cdr:nvSpPr>
      <cdr:spPr>
        <a:xfrm xmlns:a="http://schemas.openxmlformats.org/drawingml/2006/main">
          <a:off x="6715958" y="51039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19%</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0.72511</cdr:y>
    </cdr:from>
    <cdr:to>
      <cdr:x>0.91007</cdr:x>
      <cdr:y>0.7818</cdr:y>
    </cdr:to>
    <cdr:sp macro="" textlink="">
      <cdr:nvSpPr>
        <cdr:cNvPr id="23" name="TextBox 1"/>
        <cdr:cNvSpPr txBox="1"/>
      </cdr:nvSpPr>
      <cdr:spPr>
        <a:xfrm xmlns:a="http://schemas.openxmlformats.org/drawingml/2006/main">
          <a:off x="6715958" y="3149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12%</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0.87702</cdr:y>
    </cdr:from>
    <cdr:to>
      <cdr:x>0.92327</cdr:x>
      <cdr:y>0.9337</cdr:y>
    </cdr:to>
    <cdr:sp macro="" textlink="">
      <cdr:nvSpPr>
        <cdr:cNvPr id="25" name="TextBox 1"/>
        <cdr:cNvSpPr txBox="1"/>
      </cdr:nvSpPr>
      <cdr:spPr>
        <a:xfrm xmlns:a="http://schemas.openxmlformats.org/drawingml/2006/main">
          <a:off x="6715962" y="3809231"/>
          <a:ext cx="460062"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17%*</a:t>
          </a:r>
          <a:endParaRPr lang="en-US" sz="1600" b="1" dirty="0">
            <a:solidFill>
              <a:schemeClr val="bg1"/>
            </a:solidFill>
            <a:latin typeface="Calibri" pitchFamily="34" charset="0"/>
          </a:endParaRP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available </a:t>
          </a:r>
          <a:r>
            <a:rPr lang="en-US" sz="1600" b="1" dirty="0">
              <a:solidFill>
                <a:schemeClr val="bg1"/>
              </a:solidFill>
              <a:latin typeface="Calibri" pitchFamily="34" charset="0"/>
            </a:rPr>
            <a:t>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0.26942</cdr:y>
    </cdr:from>
    <cdr:to>
      <cdr:x>0.91007</cdr:x>
      <cdr:y>0.3261</cdr:y>
    </cdr:to>
    <cdr:sp macro="" textlink="">
      <cdr:nvSpPr>
        <cdr:cNvPr id="14" name="TextBox 1"/>
        <cdr:cNvSpPr txBox="1"/>
      </cdr:nvSpPr>
      <cdr:spPr>
        <a:xfrm xmlns:a="http://schemas.openxmlformats.org/drawingml/2006/main">
          <a:off x="6715958" y="11701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22%</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0.42132</cdr:y>
    </cdr:from>
    <cdr:to>
      <cdr:x>0.91007</cdr:x>
      <cdr:y>0.47801</cdr:y>
    </cdr:to>
    <cdr:sp macro="" textlink="">
      <cdr:nvSpPr>
        <cdr:cNvPr id="17" name="TextBox 1"/>
        <cdr:cNvSpPr txBox="1"/>
      </cdr:nvSpPr>
      <cdr:spPr>
        <a:xfrm xmlns:a="http://schemas.openxmlformats.org/drawingml/2006/main">
          <a:off x="6715958" y="182996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22%</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0.57321</cdr:y>
    </cdr:from>
    <cdr:to>
      <cdr:x>0.91007</cdr:x>
      <cdr:y>0.6299</cdr:y>
    </cdr:to>
    <cdr:sp macro="" textlink="">
      <cdr:nvSpPr>
        <cdr:cNvPr id="18" name="TextBox 1"/>
        <cdr:cNvSpPr txBox="1"/>
      </cdr:nvSpPr>
      <cdr:spPr>
        <a:xfrm xmlns:a="http://schemas.openxmlformats.org/drawingml/2006/main">
          <a:off x="6715958" y="2489683"/>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21%</a:t>
          </a:r>
          <a:endParaRPr lang="en-US" sz="1600" b="1" dirty="0">
            <a:solidFill>
              <a:schemeClr val="bg1"/>
            </a:solidFill>
            <a:latin typeface="Calibri" pitchFamily="34" charset="0"/>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0.63501</cdr:x>
      <cdr:y>0.01394</cdr:y>
    </cdr:from>
    <cdr:to>
      <cdr:x>0.76659</cdr:x>
      <cdr:y>0.05663</cdr:y>
    </cdr:to>
    <cdr:sp macro="" textlink="">
      <cdr:nvSpPr>
        <cdr:cNvPr id="29" name="TextBox 28"/>
        <cdr:cNvSpPr txBox="1"/>
      </cdr:nvSpPr>
      <cdr:spPr>
        <a:xfrm xmlns:a="http://schemas.openxmlformats.org/drawingml/2006/main">
          <a:off x="4935537" y="60547"/>
          <a:ext cx="1022692" cy="18542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0.02716</cdr:x>
      <cdr:y>0.06676</cdr:y>
    </cdr:from>
    <cdr:to>
      <cdr:x>0.48796</cdr:x>
      <cdr:y>0.20411</cdr:y>
    </cdr:to>
    <cdr:sp macro="" textlink="">
      <cdr:nvSpPr>
        <cdr:cNvPr id="10" name="TextBox 1"/>
        <cdr:cNvSpPr txBox="1"/>
      </cdr:nvSpPr>
      <cdr:spPr>
        <a:xfrm xmlns:a="http://schemas.openxmlformats.org/drawingml/2006/main">
          <a:off x="211137" y="289965"/>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Satisfied with my current health care </a:t>
          </a:r>
          <a:r>
            <a:rPr lang="en-US" sz="1600" b="1" dirty="0" smtClean="0">
              <a:solidFill>
                <a:schemeClr val="bg1"/>
              </a:solidFill>
              <a:latin typeface="Calibri" pitchFamily="34" charset="0"/>
            </a:rPr>
            <a:t>services/didn’t </a:t>
          </a:r>
          <a:r>
            <a:rPr lang="en-US" sz="1600" b="1" dirty="0">
              <a:solidFill>
                <a:schemeClr val="bg1"/>
              </a:solidFill>
              <a:latin typeface="Calibri" pitchFamily="34" charset="0"/>
            </a:rPr>
            <a:t>want to make a change</a:t>
          </a:r>
        </a:p>
      </cdr:txBody>
    </cdr:sp>
  </cdr:relSizeAnchor>
  <cdr:relSizeAnchor xmlns:cdr="http://schemas.openxmlformats.org/drawingml/2006/chartDrawing">
    <cdr:from>
      <cdr:x>0.02716</cdr:x>
      <cdr:y>0.22242</cdr:y>
    </cdr:from>
    <cdr:to>
      <cdr:x>0.48796</cdr:x>
      <cdr:y>0.35977</cdr:y>
    </cdr:to>
    <cdr:sp macro="" textlink="">
      <cdr:nvSpPr>
        <cdr:cNvPr id="11" name="TextBox 2"/>
        <cdr:cNvSpPr txBox="1"/>
      </cdr:nvSpPr>
      <cdr:spPr>
        <a:xfrm xmlns:a="http://schemas.openxmlformats.org/drawingml/2006/main">
          <a:off x="211137" y="966059"/>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my doctor</a:t>
          </a:r>
        </a:p>
      </cdr:txBody>
    </cdr:sp>
  </cdr:relSizeAnchor>
  <cdr:relSizeAnchor xmlns:cdr="http://schemas.openxmlformats.org/drawingml/2006/chartDrawing">
    <cdr:from>
      <cdr:x>0.02716</cdr:x>
      <cdr:y>0.37808</cdr:y>
    </cdr:from>
    <cdr:to>
      <cdr:x>0.48796</cdr:x>
      <cdr:y>0.51542</cdr:y>
    </cdr:to>
    <cdr:sp macro="" textlink="">
      <cdr:nvSpPr>
        <cdr:cNvPr id="12" name="TextBox 3"/>
        <cdr:cNvSpPr txBox="1"/>
      </cdr:nvSpPr>
      <cdr:spPr>
        <a:xfrm xmlns:a="http://schemas.openxmlformats.org/drawingml/2006/main">
          <a:off x="211137" y="1642153"/>
          <a:ext cx="3581445" cy="596522"/>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any of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my medicines*</a:t>
          </a:r>
          <a:endParaRPr lang="en-US" sz="1600" b="1" dirty="0">
            <a:solidFill>
              <a:schemeClr val="bg1"/>
            </a:solidFill>
            <a:latin typeface="Calibri" pitchFamily="34" charset="0"/>
          </a:endParaRPr>
        </a:p>
      </cdr:txBody>
    </cdr:sp>
  </cdr:relSizeAnchor>
  <cdr:relSizeAnchor xmlns:cdr="http://schemas.openxmlformats.org/drawingml/2006/chartDrawing">
    <cdr:from>
      <cdr:x>0.02716</cdr:x>
      <cdr:y>0.84504</cdr:y>
    </cdr:from>
    <cdr:to>
      <cdr:x>0.48796</cdr:x>
      <cdr:y>0.98239</cdr:y>
    </cdr:to>
    <cdr:sp macro="" textlink="">
      <cdr:nvSpPr>
        <cdr:cNvPr id="13" name="TextBox 4"/>
        <cdr:cNvSpPr txBox="1"/>
      </cdr:nvSpPr>
      <cdr:spPr>
        <a:xfrm xmlns:a="http://schemas.openxmlformats.org/drawingml/2006/main">
          <a:off x="211137" y="367034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My doctor/other health provider recommended that I not participate</a:t>
          </a:r>
        </a:p>
      </cdr:txBody>
    </cdr:sp>
  </cdr:relSizeAnchor>
  <cdr:relSizeAnchor xmlns:cdr="http://schemas.openxmlformats.org/drawingml/2006/chartDrawing">
    <cdr:from>
      <cdr:x>0.02716</cdr:x>
      <cdr:y>0.68939</cdr:y>
    </cdr:from>
    <cdr:to>
      <cdr:x>0.48796</cdr:x>
      <cdr:y>0.82674</cdr:y>
    </cdr:to>
    <cdr:sp macro="" textlink="">
      <cdr:nvSpPr>
        <cdr:cNvPr id="15" name="TextBox 4"/>
        <cdr:cNvSpPr txBox="1"/>
      </cdr:nvSpPr>
      <cdr:spPr>
        <a:xfrm xmlns:a="http://schemas.openxmlformats.org/drawingml/2006/main">
          <a:off x="211137" y="299429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Thought my benefits and services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might </a:t>
          </a:r>
          <a:r>
            <a:rPr lang="en-US" sz="1600" b="1" dirty="0">
              <a:solidFill>
                <a:schemeClr val="bg1"/>
              </a:solidFill>
              <a:latin typeface="Calibri" pitchFamily="34" charset="0"/>
            </a:rPr>
            <a:t>be reduced</a:t>
          </a:r>
        </a:p>
      </cdr:txBody>
    </cdr:sp>
  </cdr:relSizeAnchor>
  <cdr:relSizeAnchor xmlns:cdr="http://schemas.openxmlformats.org/drawingml/2006/chartDrawing">
    <cdr:from>
      <cdr:x>0.02716</cdr:x>
      <cdr:y>0.53373</cdr:y>
    </cdr:from>
    <cdr:to>
      <cdr:x>0.48796</cdr:x>
      <cdr:y>0.67108</cdr:y>
    </cdr:to>
    <cdr:sp macro="" textlink="">
      <cdr:nvSpPr>
        <cdr:cNvPr id="16" name="TextBox 4"/>
        <cdr:cNvSpPr txBox="1"/>
      </cdr:nvSpPr>
      <cdr:spPr>
        <a:xfrm xmlns:a="http://schemas.openxmlformats.org/drawingml/2006/main">
          <a:off x="211137" y="2318203"/>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understand the information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 </a:t>
          </a:r>
          <a:r>
            <a:rPr lang="en-US" sz="1600" b="1" dirty="0">
              <a:solidFill>
                <a:schemeClr val="bg1"/>
              </a:solidFill>
              <a:latin typeface="Calibri" pitchFamily="34" charset="0"/>
            </a:rPr>
            <a:t>received about the new program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enough </a:t>
          </a:r>
          <a:r>
            <a:rPr lang="en-US" sz="1600" b="1" dirty="0">
              <a:solidFill>
                <a:schemeClr val="bg1"/>
              </a:solidFill>
              <a:latin typeface="Calibri" pitchFamily="34" charset="0"/>
            </a:rPr>
            <a:t>to make the change</a:t>
          </a:r>
        </a:p>
      </cdr:txBody>
    </cdr:sp>
  </cdr:relSizeAnchor>
</c:userShapes>
</file>

<file path=ppt/drawings/drawing49.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42%</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28%</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29%</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0.77845</cdr:y>
    </cdr:from>
    <cdr:to>
      <cdr:x>0.83229</cdr:x>
      <cdr:y>0.82805</cdr:y>
    </cdr:to>
    <cdr:sp macro="" textlink="">
      <cdr:nvSpPr>
        <cdr:cNvPr id="40" name="TextBox 1"/>
        <cdr:cNvSpPr txBox="1"/>
      </cdr:nvSpPr>
      <cdr:spPr>
        <a:xfrm xmlns:a="http://schemas.openxmlformats.org/drawingml/2006/main">
          <a:off x="6246074" y="338111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0.84602</cdr:y>
    </cdr:from>
    <cdr:to>
      <cdr:x>0.83229</cdr:x>
      <cdr:y>0.89562</cdr:y>
    </cdr:to>
    <cdr:sp macro="" textlink="">
      <cdr:nvSpPr>
        <cdr:cNvPr id="41" name="TextBox 1"/>
        <cdr:cNvSpPr txBox="1"/>
      </cdr:nvSpPr>
      <cdr:spPr>
        <a:xfrm xmlns:a="http://schemas.openxmlformats.org/drawingml/2006/main">
          <a:off x="6154702" y="367459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37%</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0.84089</cdr:x>
      <cdr:y>0</cdr:y>
    </cdr:from>
    <cdr:to>
      <cdr:x>0.93247</cdr:x>
      <cdr:y>0.085</cdr:y>
    </cdr:to>
    <cdr:sp macro="" textlink="">
      <cdr:nvSpPr>
        <cdr:cNvPr id="4" name="TextBox 3"/>
        <cdr:cNvSpPr txBox="1"/>
      </cdr:nvSpPr>
      <cdr:spPr>
        <a:xfrm xmlns:a="http://schemas.openxmlformats.org/drawingml/2006/main">
          <a:off x="6535737"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Non-CMC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counties</a:t>
          </a:r>
          <a:endParaRPr lang="en-US" sz="1400" b="1" u="sng" dirty="0">
            <a:solidFill>
              <a:srgbClr val="02458C"/>
            </a:solidFill>
            <a:latin typeface="Calibri" pitchFamily="34" charset="0"/>
          </a:endParaRPr>
        </a:p>
      </cdr:txBody>
    </cdr:sp>
  </cdr:relSizeAnchor>
  <cdr:relSizeAnchor xmlns:cdr="http://schemas.openxmlformats.org/drawingml/2006/chartDrawing">
    <cdr:from>
      <cdr:x>0.86647</cdr:x>
      <cdr:y>0.12303</cdr:y>
    </cdr:from>
    <cdr:to>
      <cdr:x>0.90689</cdr:x>
      <cdr:y>0.16878</cdr:y>
    </cdr:to>
    <cdr:sp macro="" textlink="">
      <cdr:nvSpPr>
        <cdr:cNvPr id="8" name="TextBox 1"/>
        <cdr:cNvSpPr txBox="1"/>
      </cdr:nvSpPr>
      <cdr:spPr>
        <a:xfrm xmlns:a="http://schemas.openxmlformats.org/drawingml/2006/main">
          <a:off x="6734523" y="57936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0.2966</cdr:y>
    </cdr:from>
    <cdr:to>
      <cdr:x>0.90689</cdr:x>
      <cdr:y>0.34638</cdr:y>
    </cdr:to>
    <cdr:sp macro="" textlink="">
      <cdr:nvSpPr>
        <cdr:cNvPr id="9" name="TextBox 1"/>
        <cdr:cNvSpPr txBox="1"/>
      </cdr:nvSpPr>
      <cdr:spPr>
        <a:xfrm xmlns:a="http://schemas.openxmlformats.org/drawingml/2006/main">
          <a:off x="6734551" y="1396721"/>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0.41388</cdr:y>
    </cdr:from>
    <cdr:to>
      <cdr:x>0.90689</cdr:x>
      <cdr:y>0.45963</cdr:y>
    </cdr:to>
    <cdr:sp macro="" textlink="">
      <cdr:nvSpPr>
        <cdr:cNvPr id="10" name="TextBox 1"/>
        <cdr:cNvSpPr txBox="1"/>
      </cdr:nvSpPr>
      <cdr:spPr>
        <a:xfrm xmlns:a="http://schemas.openxmlformats.org/drawingml/2006/main">
          <a:off x="6734523" y="194904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11%</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0.52892</cdr:y>
    </cdr:from>
    <cdr:to>
      <cdr:x>0.90689</cdr:x>
      <cdr:y>0.5787</cdr:y>
    </cdr:to>
    <cdr:sp macro="" textlink="">
      <cdr:nvSpPr>
        <cdr:cNvPr id="11" name="TextBox 1"/>
        <cdr:cNvSpPr txBox="1"/>
      </cdr:nvSpPr>
      <cdr:spPr>
        <a:xfrm xmlns:a="http://schemas.openxmlformats.org/drawingml/2006/main">
          <a:off x="6734551" y="2490770"/>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0.58745</cdr:y>
    </cdr:from>
    <cdr:to>
      <cdr:x>0.90689</cdr:x>
      <cdr:y>0.63724</cdr:y>
    </cdr:to>
    <cdr:sp macro="" textlink="">
      <cdr:nvSpPr>
        <cdr:cNvPr id="12" name="TextBox 1"/>
        <cdr:cNvSpPr txBox="1"/>
      </cdr:nvSpPr>
      <cdr:spPr>
        <a:xfrm xmlns:a="http://schemas.openxmlformats.org/drawingml/2006/main">
          <a:off x="6734551" y="2766379"/>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0.81853</cdr:y>
    </cdr:from>
    <cdr:to>
      <cdr:x>0.90689</cdr:x>
      <cdr:y>0.86832</cdr:y>
    </cdr:to>
    <cdr:sp macro="" textlink="">
      <cdr:nvSpPr>
        <cdr:cNvPr id="13" name="TextBox 1"/>
        <cdr:cNvSpPr txBox="1"/>
      </cdr:nvSpPr>
      <cdr:spPr>
        <a:xfrm xmlns:a="http://schemas.openxmlformats.org/drawingml/2006/main">
          <a:off x="6734551" y="3854572"/>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11%</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0.87643</cdr:y>
    </cdr:from>
    <cdr:to>
      <cdr:x>0.90689</cdr:x>
      <cdr:y>0.92622</cdr:y>
    </cdr:to>
    <cdr:sp macro="" textlink="">
      <cdr:nvSpPr>
        <cdr:cNvPr id="14" name="TextBox 1"/>
        <cdr:cNvSpPr txBox="1"/>
      </cdr:nvSpPr>
      <cdr:spPr>
        <a:xfrm xmlns:a="http://schemas.openxmlformats.org/drawingml/2006/main">
          <a:off x="6734551" y="4127252"/>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13%</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0.23807</cdr:y>
    </cdr:from>
    <cdr:to>
      <cdr:x>0.90689</cdr:x>
      <cdr:y>0.28786</cdr:y>
    </cdr:to>
    <cdr:sp macro="" textlink="">
      <cdr:nvSpPr>
        <cdr:cNvPr id="15" name="TextBox 1"/>
        <cdr:cNvSpPr txBox="1"/>
      </cdr:nvSpPr>
      <cdr:spPr>
        <a:xfrm xmlns:a="http://schemas.openxmlformats.org/drawingml/2006/main">
          <a:off x="6734551" y="1121098"/>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0.87809</cdr:x>
      <cdr:y>0.70272</cdr:y>
    </cdr:from>
    <cdr:to>
      <cdr:x>0.91831</cdr:x>
      <cdr:y>0.74847</cdr:y>
    </cdr:to>
    <cdr:sp macro="" textlink="">
      <cdr:nvSpPr>
        <cdr:cNvPr id="18" name="TextBox 1"/>
        <cdr:cNvSpPr txBox="1"/>
      </cdr:nvSpPr>
      <cdr:spPr>
        <a:xfrm xmlns:a="http://schemas.openxmlformats.org/drawingml/2006/main">
          <a:off x="6824902" y="3309212"/>
          <a:ext cx="312586"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a:t>
          </a:r>
          <a:endParaRPr lang="en-US" sz="1400" b="1" dirty="0">
            <a:solidFill>
              <a:schemeClr val="bg1"/>
            </a:solidFill>
            <a:latin typeface="Calibri" pitchFamily="34" charset="0"/>
          </a:endParaRPr>
        </a:p>
      </cdr:txBody>
    </cdr:sp>
  </cdr:relSizeAnchor>
  <cdr:relSizeAnchor xmlns:cdr="http://schemas.openxmlformats.org/drawingml/2006/chartDrawing">
    <cdr:from>
      <cdr:x>0.71232</cdr:x>
      <cdr:y>0</cdr:y>
    </cdr:from>
    <cdr:to>
      <cdr:x>0.7942</cdr:x>
      <cdr:y>0.08463</cdr:y>
    </cdr:to>
    <cdr:sp macro="" textlink="">
      <cdr:nvSpPr>
        <cdr:cNvPr id="19" name="TextBox 18"/>
        <cdr:cNvSpPr txBox="1"/>
      </cdr:nvSpPr>
      <cdr:spPr>
        <a:xfrm xmlns:a="http://schemas.openxmlformats.org/drawingml/2006/main">
          <a:off x="5536440" y="0"/>
          <a:ext cx="636404"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0.73305</cdr:x>
      <cdr:y>0.12101</cdr:y>
    </cdr:from>
    <cdr:to>
      <cdr:x>0.77347</cdr:x>
      <cdr:y>0.1708</cdr:y>
    </cdr:to>
    <cdr:sp macro="" textlink="">
      <cdr:nvSpPr>
        <cdr:cNvPr id="20" name="TextBox 1"/>
        <cdr:cNvSpPr txBox="1"/>
      </cdr:nvSpPr>
      <cdr:spPr>
        <a:xfrm xmlns:a="http://schemas.openxmlformats.org/drawingml/2006/main">
          <a:off x="5697558" y="569850"/>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0.2966</cdr:y>
    </cdr:from>
    <cdr:to>
      <cdr:x>0.77347</cdr:x>
      <cdr:y>0.34638</cdr:y>
    </cdr:to>
    <cdr:sp macro="" textlink="">
      <cdr:nvSpPr>
        <cdr:cNvPr id="21" name="TextBox 1"/>
        <cdr:cNvSpPr txBox="1"/>
      </cdr:nvSpPr>
      <cdr:spPr>
        <a:xfrm xmlns:a="http://schemas.openxmlformats.org/drawingml/2006/main">
          <a:off x="5697558" y="1396721"/>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0.41187</cdr:y>
    </cdr:from>
    <cdr:to>
      <cdr:x>0.77347</cdr:x>
      <cdr:y>0.46165</cdr:y>
    </cdr:to>
    <cdr:sp macro="" textlink="">
      <cdr:nvSpPr>
        <cdr:cNvPr id="22" name="TextBox 1"/>
        <cdr:cNvSpPr txBox="1"/>
      </cdr:nvSpPr>
      <cdr:spPr>
        <a:xfrm xmlns:a="http://schemas.openxmlformats.org/drawingml/2006/main">
          <a:off x="5697558" y="1939554"/>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11%</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0.52892</cdr:y>
    </cdr:from>
    <cdr:to>
      <cdr:x>0.77347</cdr:x>
      <cdr:y>0.5787</cdr:y>
    </cdr:to>
    <cdr:sp macro="" textlink="">
      <cdr:nvSpPr>
        <cdr:cNvPr id="23" name="TextBox 1"/>
        <cdr:cNvSpPr txBox="1"/>
      </cdr:nvSpPr>
      <cdr:spPr>
        <a:xfrm xmlns:a="http://schemas.openxmlformats.org/drawingml/2006/main">
          <a:off x="5697558" y="2490770"/>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13%</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0.58745</cdr:y>
    </cdr:from>
    <cdr:to>
      <cdr:x>0.77347</cdr:x>
      <cdr:y>0.63724</cdr:y>
    </cdr:to>
    <cdr:sp macro="" textlink="">
      <cdr:nvSpPr>
        <cdr:cNvPr id="24" name="TextBox 1"/>
        <cdr:cNvSpPr txBox="1"/>
      </cdr:nvSpPr>
      <cdr:spPr>
        <a:xfrm xmlns:a="http://schemas.openxmlformats.org/drawingml/2006/main">
          <a:off x="5697558" y="2766379"/>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12%</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0.81853</cdr:y>
    </cdr:from>
    <cdr:to>
      <cdr:x>0.77347</cdr:x>
      <cdr:y>0.86832</cdr:y>
    </cdr:to>
    <cdr:sp macro="" textlink="">
      <cdr:nvSpPr>
        <cdr:cNvPr id="25" name="TextBox 1"/>
        <cdr:cNvSpPr txBox="1"/>
      </cdr:nvSpPr>
      <cdr:spPr>
        <a:xfrm xmlns:a="http://schemas.openxmlformats.org/drawingml/2006/main">
          <a:off x="5697558" y="3854572"/>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12%</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0.87643</cdr:y>
    </cdr:from>
    <cdr:to>
      <cdr:x>0.77347</cdr:x>
      <cdr:y>0.92622</cdr:y>
    </cdr:to>
    <cdr:sp macro="" textlink="">
      <cdr:nvSpPr>
        <cdr:cNvPr id="26" name="TextBox 1"/>
        <cdr:cNvSpPr txBox="1"/>
      </cdr:nvSpPr>
      <cdr:spPr>
        <a:xfrm xmlns:a="http://schemas.openxmlformats.org/drawingml/2006/main">
          <a:off x="5697558" y="4127252"/>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12%</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0.23807</cdr:y>
    </cdr:from>
    <cdr:to>
      <cdr:x>0.77347</cdr:x>
      <cdr:y>0.28786</cdr:y>
    </cdr:to>
    <cdr:sp macro="" textlink="">
      <cdr:nvSpPr>
        <cdr:cNvPr id="27" name="TextBox 1"/>
        <cdr:cNvSpPr txBox="1"/>
      </cdr:nvSpPr>
      <cdr:spPr>
        <a:xfrm xmlns:a="http://schemas.openxmlformats.org/drawingml/2006/main">
          <a:off x="5697558" y="1121098"/>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15%</a:t>
          </a:r>
          <a:endParaRPr lang="en-US" sz="1400" b="1" dirty="0">
            <a:solidFill>
              <a:schemeClr val="bg1"/>
            </a:solidFill>
            <a:latin typeface="Calibri" pitchFamily="34" charset="0"/>
          </a:endParaRPr>
        </a:p>
      </cdr:txBody>
    </cdr:sp>
  </cdr:relSizeAnchor>
  <cdr:relSizeAnchor xmlns:cdr="http://schemas.openxmlformats.org/drawingml/2006/chartDrawing">
    <cdr:from>
      <cdr:x>0.7448</cdr:x>
      <cdr:y>0.70272</cdr:y>
    </cdr:from>
    <cdr:to>
      <cdr:x>0.77347</cdr:x>
      <cdr:y>0.75251</cdr:y>
    </cdr:to>
    <cdr:sp macro="" textlink="">
      <cdr:nvSpPr>
        <cdr:cNvPr id="28" name="TextBox 1"/>
        <cdr:cNvSpPr txBox="1"/>
      </cdr:nvSpPr>
      <cdr:spPr>
        <a:xfrm xmlns:a="http://schemas.openxmlformats.org/drawingml/2006/main">
          <a:off x="5788884" y="3309212"/>
          <a:ext cx="222834"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a:t>
          </a:r>
          <a:endParaRPr lang="en-US" sz="1400" b="1" dirty="0">
            <a:solidFill>
              <a:schemeClr val="bg1"/>
            </a:solidFill>
            <a:latin typeface="Calibri" pitchFamily="34" charset="0"/>
          </a:endParaRP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0.01736</cdr:x>
      <cdr:y>0.14087</cdr:y>
    </cdr:from>
    <cdr:to>
      <cdr:x>0.24285</cdr:x>
      <cdr:y>0.31695</cdr:y>
    </cdr:to>
    <cdr:sp macro="" textlink="">
      <cdr:nvSpPr>
        <cdr:cNvPr id="30" name="TextBox 29"/>
        <cdr:cNvSpPr txBox="1"/>
      </cdr:nvSpPr>
      <cdr:spPr>
        <a:xfrm xmlns:a="http://schemas.openxmlformats.org/drawingml/2006/main">
          <a:off x="134929" y="609618"/>
          <a:ext cx="1752608" cy="7619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Transportation problems kept you from getting needed health care</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0.40499</cdr:y>
    </cdr:from>
    <cdr:to>
      <cdr:x>0.25266</cdr:x>
      <cdr:y>0.6339</cdr:y>
    </cdr:to>
    <cdr:sp macro="" textlink="">
      <cdr:nvSpPr>
        <cdr:cNvPr id="31" name="TextBox 30"/>
        <cdr:cNvSpPr txBox="1"/>
      </cdr:nvSpPr>
      <cdr:spPr>
        <a:xfrm xmlns:a="http://schemas.openxmlformats.org/drawingml/2006/main">
          <a:off x="134929" y="1752600"/>
          <a:ext cx="1828846" cy="99059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Had trouble communicating with a health provider because of a speech, hearing or other disability</a:t>
          </a:r>
          <a:endParaRPr lang="en-US" sz="1400" b="1" dirty="0">
            <a:solidFill>
              <a:schemeClr val="bg1"/>
            </a:solidFill>
            <a:latin typeface="Calibri" pitchFamily="34" charset="0"/>
          </a:endParaRPr>
        </a:p>
      </cdr:txBody>
    </cdr:sp>
  </cdr:relSizeAnchor>
  <cdr:relSizeAnchor xmlns:cdr="http://schemas.openxmlformats.org/drawingml/2006/chartDrawing">
    <cdr:from>
      <cdr:x>0.01736</cdr:x>
      <cdr:y>0.70433</cdr:y>
    </cdr:from>
    <cdr:to>
      <cdr:x>0.25266</cdr:x>
      <cdr:y>0.93324</cdr:y>
    </cdr:to>
    <cdr:sp macro="" textlink="">
      <cdr:nvSpPr>
        <cdr:cNvPr id="32" name="TextBox 31"/>
        <cdr:cNvSpPr txBox="1"/>
      </cdr:nvSpPr>
      <cdr:spPr>
        <a:xfrm xmlns:a="http://schemas.openxmlformats.org/drawingml/2006/main">
          <a:off x="134929" y="3048000"/>
          <a:ext cx="1828846" cy="99059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Health provider did not speak your language and no interpreter was available (among non- English speakers)</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0.76062</cdr:y>
    </cdr:from>
    <cdr:to>
      <cdr:x>0.90689</cdr:x>
      <cdr:y>0.81041</cdr:y>
    </cdr:to>
    <cdr:sp macro="" textlink="">
      <cdr:nvSpPr>
        <cdr:cNvPr id="33" name="TextBox 1"/>
        <cdr:cNvSpPr txBox="1"/>
      </cdr:nvSpPr>
      <cdr:spPr>
        <a:xfrm xmlns:a="http://schemas.openxmlformats.org/drawingml/2006/main">
          <a:off x="6734551" y="3581892"/>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12%</a:t>
          </a:r>
          <a:endParaRPr lang="en-US" sz="1400" b="1" dirty="0">
            <a:solidFill>
              <a:schemeClr val="bg1"/>
            </a:solidFill>
            <a:latin typeface="Calibri" pitchFamily="34" charset="0"/>
          </a:endParaRPr>
        </a:p>
      </cdr:txBody>
    </cdr:sp>
  </cdr:relSizeAnchor>
  <cdr:relSizeAnchor xmlns:cdr="http://schemas.openxmlformats.org/drawingml/2006/chartDrawing">
    <cdr:from>
      <cdr:x>0.7448</cdr:x>
      <cdr:y>0.76062</cdr:y>
    </cdr:from>
    <cdr:to>
      <cdr:x>0.77347</cdr:x>
      <cdr:y>0.81041</cdr:y>
    </cdr:to>
    <cdr:sp macro="" textlink="">
      <cdr:nvSpPr>
        <cdr:cNvPr id="34" name="TextBox 1"/>
        <cdr:cNvSpPr txBox="1"/>
      </cdr:nvSpPr>
      <cdr:spPr>
        <a:xfrm xmlns:a="http://schemas.openxmlformats.org/drawingml/2006/main">
          <a:off x="5788884" y="3581892"/>
          <a:ext cx="222834"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0.47039</cdr:y>
    </cdr:from>
    <cdr:to>
      <cdr:x>0.90689</cdr:x>
      <cdr:y>0.52017</cdr:y>
    </cdr:to>
    <cdr:sp macro="" textlink="">
      <cdr:nvSpPr>
        <cdr:cNvPr id="35" name="TextBox 1"/>
        <cdr:cNvSpPr txBox="1"/>
      </cdr:nvSpPr>
      <cdr:spPr>
        <a:xfrm xmlns:a="http://schemas.openxmlformats.org/drawingml/2006/main">
          <a:off x="6734551" y="2215162"/>
          <a:ext cx="314161"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0.47039</cdr:y>
    </cdr:from>
    <cdr:to>
      <cdr:x>0.77347</cdr:x>
      <cdr:y>0.52017</cdr:y>
    </cdr:to>
    <cdr:sp macro="" textlink="">
      <cdr:nvSpPr>
        <cdr:cNvPr id="36" name="TextBox 1"/>
        <cdr:cNvSpPr txBox="1"/>
      </cdr:nvSpPr>
      <cdr:spPr>
        <a:xfrm xmlns:a="http://schemas.openxmlformats.org/drawingml/2006/main">
          <a:off x="5697558" y="2215162"/>
          <a:ext cx="314160" cy="234422"/>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11%</a:t>
          </a:r>
          <a:endParaRPr lang="en-US" sz="1400" b="1" dirty="0">
            <a:solidFill>
              <a:schemeClr val="bg1"/>
            </a:solidFill>
            <a:latin typeface="Calibri" pitchFamily="34" charset="0"/>
          </a:endParaRPr>
        </a:p>
      </cdr:txBody>
    </cdr:sp>
  </cdr:relSizeAnchor>
  <cdr:relSizeAnchor xmlns:cdr="http://schemas.openxmlformats.org/drawingml/2006/chartDrawing">
    <cdr:from>
      <cdr:x>0.86647</cdr:x>
      <cdr:y>0.17954</cdr:y>
    </cdr:from>
    <cdr:to>
      <cdr:x>0.90689</cdr:x>
      <cdr:y>0.22933</cdr:y>
    </cdr:to>
    <cdr:sp macro="" textlink="">
      <cdr:nvSpPr>
        <cdr:cNvPr id="37" name="TextBox 1"/>
        <cdr:cNvSpPr txBox="1"/>
      </cdr:nvSpPr>
      <cdr:spPr>
        <a:xfrm xmlns:a="http://schemas.openxmlformats.org/drawingml/2006/main">
          <a:off x="6734551" y="845474"/>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18%</a:t>
          </a:r>
          <a:endParaRPr lang="en-US" sz="1400" b="1" dirty="0">
            <a:solidFill>
              <a:schemeClr val="bg1"/>
            </a:solidFill>
            <a:latin typeface="Calibri" pitchFamily="34" charset="0"/>
          </a:endParaRPr>
        </a:p>
      </cdr:txBody>
    </cdr:sp>
  </cdr:relSizeAnchor>
  <cdr:relSizeAnchor xmlns:cdr="http://schemas.openxmlformats.org/drawingml/2006/chartDrawing">
    <cdr:from>
      <cdr:x>0.73305</cdr:x>
      <cdr:y>0.17954</cdr:y>
    </cdr:from>
    <cdr:to>
      <cdr:x>0.77347</cdr:x>
      <cdr:y>0.22933</cdr:y>
    </cdr:to>
    <cdr:sp macro="" textlink="">
      <cdr:nvSpPr>
        <cdr:cNvPr id="38" name="TextBox 1"/>
        <cdr:cNvSpPr txBox="1"/>
      </cdr:nvSpPr>
      <cdr:spPr>
        <a:xfrm xmlns:a="http://schemas.openxmlformats.org/drawingml/2006/main">
          <a:off x="5697558" y="845474"/>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29%</a:t>
          </a:r>
          <a:endParaRPr lang="en-US" sz="1400" b="1" dirty="0">
            <a:solidFill>
              <a:schemeClr val="bg1"/>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0.06252</cdr:x>
      <cdr:y>0.60334</cdr:y>
    </cdr:from>
    <cdr:to>
      <cdr:x>0.32919</cdr:x>
      <cdr:y>0.69269</cdr:y>
    </cdr:to>
    <cdr:sp macro="" textlink="">
      <cdr:nvSpPr>
        <cdr:cNvPr id="18" name="TextBox 2"/>
        <cdr:cNvSpPr txBox="1"/>
      </cdr:nvSpPr>
      <cdr:spPr>
        <a:xfrm xmlns:a="http://schemas.openxmlformats.org/drawingml/2006/main">
          <a:off x="485921" y="2620529"/>
          <a:ext cx="2072666" cy="3880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20%</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61%</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26%</a:t>
          </a:r>
          <a:endParaRPr lang="en-US" sz="1400" b="1" dirty="0">
            <a:solidFill>
              <a:schemeClr val="bg1"/>
            </a:solidFill>
            <a:latin typeface="Calibri" pitchFamily="34" charset="0"/>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45%</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20%</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49%</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38%</a:t>
          </a:r>
          <a:endParaRPr lang="en-US" sz="1600" b="1" dirty="0">
            <a:solidFill>
              <a:schemeClr val="bg1"/>
            </a:solidFill>
            <a:latin typeface="Calibri" pitchFamily="34" charset="0"/>
          </a:endParaRP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79%</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2535"/>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82%</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how to manage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your health conditions</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Can get questions about your health needs answered (%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who to call if you have a health need or question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yes)</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85783"/>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87%</a:t>
          </a:r>
          <a:endParaRPr lang="en-US" sz="1600" b="1" dirty="0">
            <a:solidFill>
              <a:schemeClr val="bg1"/>
            </a:solidFill>
            <a:latin typeface="Calibri" pitchFamily="34" charset="0"/>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95%</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94%</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98%</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0.8001</cdr:y>
    </cdr:from>
    <cdr:to>
      <cdr:x>0.91351</cdr:x>
      <cdr:y>0.85699</cdr:y>
    </cdr:to>
    <cdr:sp macro="" textlink="">
      <cdr:nvSpPr>
        <cdr:cNvPr id="36" name="TextBox 1"/>
        <cdr:cNvSpPr txBox="1"/>
      </cdr:nvSpPr>
      <cdr:spPr>
        <a:xfrm xmlns:a="http://schemas.openxmlformats.org/drawingml/2006/main">
          <a:off x="6742695" y="346243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91%</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Amount of time doctor/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other staff spend with you</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Information health plan gives explaining your </a:t>
          </a:r>
          <a:r>
            <a:rPr lang="en-US" sz="1600" b="1" dirty="0">
              <a:solidFill>
                <a:schemeClr val="bg1"/>
              </a:solidFill>
              <a:latin typeface="Calibri" pitchFamily="34" charset="0"/>
            </a:rPr>
            <a:t>benefits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a:t>
          </a:r>
          <a:r>
            <a:rPr lang="en-US" sz="1600" b="1" dirty="0">
              <a:solidFill>
                <a:schemeClr val="bg1"/>
              </a:solidFill>
              <a:latin typeface="Calibri" pitchFamily="34" charset="0"/>
            </a:rPr>
            <a:t>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7"/>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92%</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94%</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93%</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The way different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providers work together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How long you have to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wait to see a doctor when you need an appointment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ability to call a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provider regardless of the time of day*</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200" b="1" i="1" dirty="0" smtClean="0">
            <a:solidFill>
              <a:schemeClr val="bg1"/>
            </a:solidFill>
            <a:latin typeface="Calibri" pitchFamily="34" charset="0"/>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0.87748</cdr:x>
      <cdr:y>0.11751</cdr:y>
    </cdr:from>
    <cdr:to>
      <cdr:x>0.91007</cdr:x>
      <cdr:y>0.1742</cdr:y>
    </cdr:to>
    <cdr:sp macro="" textlink="">
      <cdr:nvSpPr>
        <cdr:cNvPr id="21" name="TextBox 1"/>
        <cdr:cNvSpPr txBox="1"/>
      </cdr:nvSpPr>
      <cdr:spPr>
        <a:xfrm xmlns:a="http://schemas.openxmlformats.org/drawingml/2006/main">
          <a:off x="6820154" y="510396"/>
          <a:ext cx="253274"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a:t>
          </a:r>
          <a:endParaRPr lang="en-US" sz="1600" b="1" dirty="0">
            <a:solidFill>
              <a:schemeClr val="bg1"/>
            </a:solidFill>
            <a:latin typeface="Calibri" pitchFamily="34" charset="0"/>
          </a:endParaRPr>
        </a:p>
      </cdr:txBody>
    </cdr:sp>
  </cdr:relSizeAnchor>
  <cdr:relSizeAnchor xmlns:cdr="http://schemas.openxmlformats.org/drawingml/2006/chartDrawing">
    <cdr:from>
      <cdr:x>0.87748</cdr:x>
      <cdr:y>0.72511</cdr:y>
    </cdr:from>
    <cdr:to>
      <cdr:x>0.91007</cdr:x>
      <cdr:y>0.7818</cdr:y>
    </cdr:to>
    <cdr:sp macro="" textlink="">
      <cdr:nvSpPr>
        <cdr:cNvPr id="23" name="TextBox 1"/>
        <cdr:cNvSpPr txBox="1"/>
      </cdr:nvSpPr>
      <cdr:spPr>
        <a:xfrm xmlns:a="http://schemas.openxmlformats.org/drawingml/2006/main">
          <a:off x="6820154" y="3149445"/>
          <a:ext cx="253274"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a:t>
          </a:r>
          <a:endParaRPr lang="en-US" sz="1600" b="1" dirty="0">
            <a:solidFill>
              <a:schemeClr val="bg1"/>
            </a:solidFill>
            <a:latin typeface="Calibri" pitchFamily="34" charset="0"/>
          </a:endParaRPr>
        </a:p>
      </cdr:txBody>
    </cdr:sp>
  </cdr:relSizeAnchor>
  <cdr:relSizeAnchor xmlns:cdr="http://schemas.openxmlformats.org/drawingml/2006/chartDrawing">
    <cdr:from>
      <cdr:x>0.87666</cdr:x>
      <cdr:y>0.8841</cdr:y>
    </cdr:from>
    <cdr:to>
      <cdr:x>0.91007</cdr:x>
      <cdr:y>0.92662</cdr:y>
    </cdr:to>
    <cdr:sp macro="" textlink="">
      <cdr:nvSpPr>
        <cdr:cNvPr id="25" name="TextBox 1"/>
        <cdr:cNvSpPr txBox="1"/>
      </cdr:nvSpPr>
      <cdr:spPr>
        <a:xfrm xmlns:a="http://schemas.openxmlformats.org/drawingml/2006/main">
          <a:off x="6813742" y="3840008"/>
          <a:ext cx="259686" cy="18466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chemeClr val="bg1"/>
              </a:solidFill>
              <a:latin typeface="Calibri" pitchFamily="34" charset="0"/>
            </a:rPr>
            <a:t>N/A</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available </a:t>
          </a:r>
          <a:r>
            <a:rPr lang="en-US" sz="1600" b="1" dirty="0">
              <a:solidFill>
                <a:schemeClr val="bg1"/>
              </a:solidFill>
              <a:latin typeface="Calibri" pitchFamily="34" charset="0"/>
            </a:rPr>
            <a:t>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0.26942</cdr:y>
    </cdr:from>
    <cdr:to>
      <cdr:x>0.91007</cdr:x>
      <cdr:y>0.3261</cdr:y>
    </cdr:to>
    <cdr:sp macro="" textlink="">
      <cdr:nvSpPr>
        <cdr:cNvPr id="14" name="TextBox 1"/>
        <cdr:cNvSpPr txBox="1"/>
      </cdr:nvSpPr>
      <cdr:spPr>
        <a:xfrm xmlns:a="http://schemas.openxmlformats.org/drawingml/2006/main">
          <a:off x="6715958" y="11701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10%</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0.87748</cdr:x>
      <cdr:y>0.42132</cdr:y>
    </cdr:from>
    <cdr:to>
      <cdr:x>0.91007</cdr:x>
      <cdr:y>0.47801</cdr:y>
    </cdr:to>
    <cdr:sp macro="" textlink="">
      <cdr:nvSpPr>
        <cdr:cNvPr id="17" name="TextBox 1"/>
        <cdr:cNvSpPr txBox="1"/>
      </cdr:nvSpPr>
      <cdr:spPr>
        <a:xfrm xmlns:a="http://schemas.openxmlformats.org/drawingml/2006/main">
          <a:off x="6820154" y="1829964"/>
          <a:ext cx="253274"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0.57321</cdr:y>
    </cdr:from>
    <cdr:to>
      <cdr:x>0.91007</cdr:x>
      <cdr:y>0.6299</cdr:y>
    </cdr:to>
    <cdr:sp macro="" textlink="">
      <cdr:nvSpPr>
        <cdr:cNvPr id="18" name="TextBox 1"/>
        <cdr:cNvSpPr txBox="1"/>
      </cdr:nvSpPr>
      <cdr:spPr>
        <a:xfrm xmlns:a="http://schemas.openxmlformats.org/drawingml/2006/main">
          <a:off x="6715958" y="2489683"/>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26%</a:t>
          </a:r>
          <a:endParaRPr lang="en-US" sz="1600" b="1" dirty="0">
            <a:solidFill>
              <a:schemeClr val="bg1"/>
            </a:solidFill>
            <a:latin typeface="Calibri" pitchFamily="34" charset="0"/>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0.63501</cdr:x>
      <cdr:y>0.01394</cdr:y>
    </cdr:from>
    <cdr:to>
      <cdr:x>0.76659</cdr:x>
      <cdr:y>0.05663</cdr:y>
    </cdr:to>
    <cdr:sp macro="" textlink="">
      <cdr:nvSpPr>
        <cdr:cNvPr id="29" name="TextBox 28"/>
        <cdr:cNvSpPr txBox="1"/>
      </cdr:nvSpPr>
      <cdr:spPr>
        <a:xfrm xmlns:a="http://schemas.openxmlformats.org/drawingml/2006/main">
          <a:off x="4935537" y="60547"/>
          <a:ext cx="1022692" cy="18542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0.02716</cdr:x>
      <cdr:y>0.06676</cdr:y>
    </cdr:from>
    <cdr:to>
      <cdr:x>0.48796</cdr:x>
      <cdr:y>0.20411</cdr:y>
    </cdr:to>
    <cdr:sp macro="" textlink="">
      <cdr:nvSpPr>
        <cdr:cNvPr id="10" name="TextBox 1"/>
        <cdr:cNvSpPr txBox="1"/>
      </cdr:nvSpPr>
      <cdr:spPr>
        <a:xfrm xmlns:a="http://schemas.openxmlformats.org/drawingml/2006/main">
          <a:off x="211137" y="289965"/>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Satisfied with my current health care </a:t>
          </a:r>
          <a:r>
            <a:rPr lang="en-US" sz="1600" b="1" dirty="0" smtClean="0">
              <a:solidFill>
                <a:schemeClr val="bg1"/>
              </a:solidFill>
              <a:latin typeface="Calibri" pitchFamily="34" charset="0"/>
            </a:rPr>
            <a:t>services/didn’t </a:t>
          </a:r>
          <a:r>
            <a:rPr lang="en-US" sz="1600" b="1" dirty="0">
              <a:solidFill>
                <a:schemeClr val="bg1"/>
              </a:solidFill>
              <a:latin typeface="Calibri" pitchFamily="34" charset="0"/>
            </a:rPr>
            <a:t>want to make a change</a:t>
          </a:r>
        </a:p>
      </cdr:txBody>
    </cdr:sp>
  </cdr:relSizeAnchor>
  <cdr:relSizeAnchor xmlns:cdr="http://schemas.openxmlformats.org/drawingml/2006/chartDrawing">
    <cdr:from>
      <cdr:x>0.02716</cdr:x>
      <cdr:y>0.22242</cdr:y>
    </cdr:from>
    <cdr:to>
      <cdr:x>0.48796</cdr:x>
      <cdr:y>0.35977</cdr:y>
    </cdr:to>
    <cdr:sp macro="" textlink="">
      <cdr:nvSpPr>
        <cdr:cNvPr id="11" name="TextBox 2"/>
        <cdr:cNvSpPr txBox="1"/>
      </cdr:nvSpPr>
      <cdr:spPr>
        <a:xfrm xmlns:a="http://schemas.openxmlformats.org/drawingml/2006/main">
          <a:off x="211137" y="966059"/>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my doctor</a:t>
          </a:r>
        </a:p>
      </cdr:txBody>
    </cdr:sp>
  </cdr:relSizeAnchor>
  <cdr:relSizeAnchor xmlns:cdr="http://schemas.openxmlformats.org/drawingml/2006/chartDrawing">
    <cdr:from>
      <cdr:x>0.02716</cdr:x>
      <cdr:y>0.37808</cdr:y>
    </cdr:from>
    <cdr:to>
      <cdr:x>0.48796</cdr:x>
      <cdr:y>0.51542</cdr:y>
    </cdr:to>
    <cdr:sp macro="" textlink="">
      <cdr:nvSpPr>
        <cdr:cNvPr id="12" name="TextBox 3"/>
        <cdr:cNvSpPr txBox="1"/>
      </cdr:nvSpPr>
      <cdr:spPr>
        <a:xfrm xmlns:a="http://schemas.openxmlformats.org/drawingml/2006/main">
          <a:off x="211137" y="1642153"/>
          <a:ext cx="3581445" cy="596522"/>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any of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my medicines*</a:t>
          </a:r>
          <a:endParaRPr lang="en-US" sz="1600" b="1" dirty="0">
            <a:solidFill>
              <a:schemeClr val="bg1"/>
            </a:solidFill>
            <a:latin typeface="Calibri" pitchFamily="34" charset="0"/>
          </a:endParaRPr>
        </a:p>
      </cdr:txBody>
    </cdr:sp>
  </cdr:relSizeAnchor>
  <cdr:relSizeAnchor xmlns:cdr="http://schemas.openxmlformats.org/drawingml/2006/chartDrawing">
    <cdr:from>
      <cdr:x>0.02716</cdr:x>
      <cdr:y>0.84504</cdr:y>
    </cdr:from>
    <cdr:to>
      <cdr:x>0.48796</cdr:x>
      <cdr:y>0.98239</cdr:y>
    </cdr:to>
    <cdr:sp macro="" textlink="">
      <cdr:nvSpPr>
        <cdr:cNvPr id="13" name="TextBox 4"/>
        <cdr:cNvSpPr txBox="1"/>
      </cdr:nvSpPr>
      <cdr:spPr>
        <a:xfrm xmlns:a="http://schemas.openxmlformats.org/drawingml/2006/main">
          <a:off x="211137" y="367034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My doctor/other health provider recommended that I not participate</a:t>
          </a:r>
        </a:p>
      </cdr:txBody>
    </cdr:sp>
  </cdr:relSizeAnchor>
  <cdr:relSizeAnchor xmlns:cdr="http://schemas.openxmlformats.org/drawingml/2006/chartDrawing">
    <cdr:from>
      <cdr:x>0.02716</cdr:x>
      <cdr:y>0.68939</cdr:y>
    </cdr:from>
    <cdr:to>
      <cdr:x>0.48796</cdr:x>
      <cdr:y>0.82674</cdr:y>
    </cdr:to>
    <cdr:sp macro="" textlink="">
      <cdr:nvSpPr>
        <cdr:cNvPr id="15" name="TextBox 4"/>
        <cdr:cNvSpPr txBox="1"/>
      </cdr:nvSpPr>
      <cdr:spPr>
        <a:xfrm xmlns:a="http://schemas.openxmlformats.org/drawingml/2006/main">
          <a:off x="211137" y="299429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Thought my benefits and services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might </a:t>
          </a:r>
          <a:r>
            <a:rPr lang="en-US" sz="1600" b="1" dirty="0">
              <a:solidFill>
                <a:schemeClr val="bg1"/>
              </a:solidFill>
              <a:latin typeface="Calibri" pitchFamily="34" charset="0"/>
            </a:rPr>
            <a:t>be reduced</a:t>
          </a:r>
        </a:p>
      </cdr:txBody>
    </cdr:sp>
  </cdr:relSizeAnchor>
  <cdr:relSizeAnchor xmlns:cdr="http://schemas.openxmlformats.org/drawingml/2006/chartDrawing">
    <cdr:from>
      <cdr:x>0.02716</cdr:x>
      <cdr:y>0.53373</cdr:y>
    </cdr:from>
    <cdr:to>
      <cdr:x>0.48796</cdr:x>
      <cdr:y>0.67108</cdr:y>
    </cdr:to>
    <cdr:sp macro="" textlink="">
      <cdr:nvSpPr>
        <cdr:cNvPr id="16" name="TextBox 4"/>
        <cdr:cNvSpPr txBox="1"/>
      </cdr:nvSpPr>
      <cdr:spPr>
        <a:xfrm xmlns:a="http://schemas.openxmlformats.org/drawingml/2006/main">
          <a:off x="211137" y="2318203"/>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understand the information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 </a:t>
          </a:r>
          <a:r>
            <a:rPr lang="en-US" sz="1600" b="1" dirty="0">
              <a:solidFill>
                <a:schemeClr val="bg1"/>
              </a:solidFill>
              <a:latin typeface="Calibri" pitchFamily="34" charset="0"/>
            </a:rPr>
            <a:t>received about the new program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enough </a:t>
          </a:r>
          <a:r>
            <a:rPr lang="en-US" sz="1600" b="1" dirty="0">
              <a:solidFill>
                <a:schemeClr val="bg1"/>
              </a:solidFill>
              <a:latin typeface="Calibri" pitchFamily="34" charset="0"/>
            </a:rPr>
            <a:t>to make the change</a:t>
          </a:r>
        </a:p>
      </cdr:txBody>
    </cdr:sp>
  </cdr:relSizeAnchor>
</c:userShapes>
</file>

<file path=ppt/drawings/drawing57.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37%</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41%</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31%</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0.77845</cdr:y>
    </cdr:from>
    <cdr:to>
      <cdr:x>0.83229</cdr:x>
      <cdr:y>0.82805</cdr:y>
    </cdr:to>
    <cdr:sp macro="" textlink="">
      <cdr:nvSpPr>
        <cdr:cNvPr id="40" name="TextBox 1"/>
        <cdr:cNvSpPr txBox="1"/>
      </cdr:nvSpPr>
      <cdr:spPr>
        <a:xfrm xmlns:a="http://schemas.openxmlformats.org/drawingml/2006/main">
          <a:off x="6154702" y="338111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0.84602</cdr:y>
    </cdr:from>
    <cdr:to>
      <cdr:x>0.83229</cdr:x>
      <cdr:y>0.89562</cdr:y>
    </cdr:to>
    <cdr:sp macro="" textlink="">
      <cdr:nvSpPr>
        <cdr:cNvPr id="41" name="TextBox 1"/>
        <cdr:cNvSpPr txBox="1"/>
      </cdr:nvSpPr>
      <cdr:spPr>
        <a:xfrm xmlns:a="http://schemas.openxmlformats.org/drawingml/2006/main">
          <a:off x="6154702" y="367459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19%</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31%</a:t>
          </a:r>
          <a:endParaRPr lang="en-US" sz="1400" b="1" dirty="0">
            <a:solidFill>
              <a:schemeClr val="bg1"/>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0.06252</cdr:x>
      <cdr:y>0.60334</cdr:y>
    </cdr:from>
    <cdr:to>
      <cdr:x>0.32919</cdr:x>
      <cdr:y>0.69269</cdr:y>
    </cdr:to>
    <cdr:sp macro="" textlink="">
      <cdr:nvSpPr>
        <cdr:cNvPr id="18" name="TextBox 2"/>
        <cdr:cNvSpPr txBox="1"/>
      </cdr:nvSpPr>
      <cdr:spPr>
        <a:xfrm xmlns:a="http://schemas.openxmlformats.org/drawingml/2006/main">
          <a:off x="485921" y="2620529"/>
          <a:ext cx="2072666" cy="3880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26%</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66%</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30%</a:t>
          </a:r>
          <a:endParaRPr lang="en-US" sz="1400" b="1" dirty="0">
            <a:solidFill>
              <a:schemeClr val="bg1"/>
            </a:solidFill>
            <a:latin typeface="Calibri" pitchFamily="34" charset="0"/>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41%</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24%</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57%</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41%</a:t>
          </a:r>
          <a:endParaRPr lang="en-US" sz="1600" b="1" dirty="0">
            <a:solidFill>
              <a:schemeClr val="bg1"/>
            </a:solidFill>
            <a:latin typeface="Calibri" pitchFamily="34" charset="0"/>
          </a:endParaRP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0.01692</cdr:x>
      <cdr:y>0.05006</cdr:y>
    </cdr:from>
    <cdr:to>
      <cdr:x>0.4016</cdr:x>
      <cdr:y>0.2822</cdr:y>
    </cdr:to>
    <cdr:sp macro="" textlink="">
      <cdr:nvSpPr>
        <cdr:cNvPr id="30" name="TextBox 29"/>
        <cdr:cNvSpPr txBox="1"/>
      </cdr:nvSpPr>
      <cdr:spPr>
        <a:xfrm xmlns:a="http://schemas.openxmlformats.org/drawingml/2006/main">
          <a:off x="60325" y="204788"/>
          <a:ext cx="1371600" cy="949694"/>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Satisfied with my current health care services/ didn’t want to make a change</a:t>
          </a:r>
          <a:endParaRPr lang="en-US" sz="1400" b="1" dirty="0">
            <a:solidFill>
              <a:schemeClr val="bg1"/>
            </a:solidFill>
            <a:latin typeface="Calibri" pitchFamily="34" charset="0"/>
          </a:endParaRPr>
        </a:p>
      </cdr:txBody>
    </cdr:sp>
  </cdr:relSizeAnchor>
  <cdr:relSizeAnchor xmlns:cdr="http://schemas.openxmlformats.org/drawingml/2006/chartDrawing">
    <cdr:from>
      <cdr:x>0.01692</cdr:x>
      <cdr:y>0.41017</cdr:y>
    </cdr:from>
    <cdr:to>
      <cdr:x>0.33705</cdr:x>
      <cdr:y>0.56864</cdr:y>
    </cdr:to>
    <cdr:sp macro="" textlink="">
      <cdr:nvSpPr>
        <cdr:cNvPr id="31" name="TextBox 30"/>
        <cdr:cNvSpPr txBox="1"/>
      </cdr:nvSpPr>
      <cdr:spPr>
        <a:xfrm xmlns:a="http://schemas.openxmlformats.org/drawingml/2006/main">
          <a:off x="60325" y="1677988"/>
          <a:ext cx="1141427" cy="64829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Didn’t want to risk losing my doctor</a:t>
          </a:r>
          <a:endParaRPr lang="en-US" sz="1400" b="1" dirty="0">
            <a:solidFill>
              <a:schemeClr val="bg1"/>
            </a:solidFill>
            <a:latin typeface="Calibri" pitchFamily="34" charset="0"/>
          </a:endParaRPr>
        </a:p>
      </cdr:txBody>
    </cdr:sp>
  </cdr:relSizeAnchor>
  <cdr:relSizeAnchor xmlns:cdr="http://schemas.openxmlformats.org/drawingml/2006/chartDrawing">
    <cdr:from>
      <cdr:x>0.01692</cdr:x>
      <cdr:y>0.72061</cdr:y>
    </cdr:from>
    <cdr:to>
      <cdr:x>0.35842</cdr:x>
      <cdr:y>0.90657</cdr:y>
    </cdr:to>
    <cdr:sp macro="" textlink="">
      <cdr:nvSpPr>
        <cdr:cNvPr id="32" name="TextBox 31"/>
        <cdr:cNvSpPr txBox="1"/>
      </cdr:nvSpPr>
      <cdr:spPr>
        <a:xfrm xmlns:a="http://schemas.openxmlformats.org/drawingml/2006/main">
          <a:off x="60325" y="2947988"/>
          <a:ext cx="1217628" cy="760794"/>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Didn’t want to risk losing any of my medicines</a:t>
          </a:r>
          <a:endParaRPr lang="en-US" sz="1400" b="1" dirty="0">
            <a:solidFill>
              <a:schemeClr val="bg1"/>
            </a:solidFill>
            <a:latin typeface="Calibri" pitchFamily="34" charset="0"/>
          </a:endParaRPr>
        </a:p>
      </cdr:txBody>
    </cdr:sp>
  </cdr:relSizeAnchor>
  <cdr:relSizeAnchor xmlns:cdr="http://schemas.openxmlformats.org/drawingml/2006/chartDrawing">
    <cdr:from>
      <cdr:x>0.01692</cdr:x>
      <cdr:y>0.72619</cdr:y>
    </cdr:from>
    <cdr:to>
      <cdr:x>0.41158</cdr:x>
      <cdr:y>1</cdr:y>
    </cdr:to>
    <cdr:sp macro="" textlink="">
      <cdr:nvSpPr>
        <cdr:cNvPr id="33" name="TextBox 32"/>
        <cdr:cNvSpPr txBox="1"/>
      </cdr:nvSpPr>
      <cdr:spPr>
        <a:xfrm xmlns:a="http://schemas.openxmlformats.org/drawingml/2006/main">
          <a:off x="60325" y="3098800"/>
          <a:ext cx="1407160" cy="116839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endParaRPr lang="en-US" sz="1400" b="1" dirty="0">
            <a:solidFill>
              <a:schemeClr val="bg1"/>
            </a:solidFill>
            <a:latin typeface="Calibri" pitchFamily="34" charset="0"/>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87%</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2535"/>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83%</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how to manage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your health conditions</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Can get questions about your health needs answered (% confident)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smtClean="0">
              <a:solidFill>
                <a:schemeClr val="bg1"/>
              </a:solidFill>
              <a:latin typeface="Calibri" pitchFamily="34" charset="0"/>
            </a:rPr>
            <a:t>Know who to call if you have a health need or question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yes)</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85783"/>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90%</a:t>
          </a:r>
          <a:endParaRPr lang="en-US" sz="1600" b="1" dirty="0">
            <a:solidFill>
              <a:schemeClr val="bg1"/>
            </a:solidFill>
            <a:latin typeface="Calibri" pitchFamily="34" charset="0"/>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81%</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86%</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0.8001</cdr:y>
    </cdr:from>
    <cdr:to>
      <cdr:x>0.91351</cdr:x>
      <cdr:y>0.85699</cdr:y>
    </cdr:to>
    <cdr:sp macro="" textlink="">
      <cdr:nvSpPr>
        <cdr:cNvPr id="36" name="TextBox 1"/>
        <cdr:cNvSpPr txBox="1"/>
      </cdr:nvSpPr>
      <cdr:spPr>
        <a:xfrm xmlns:a="http://schemas.openxmlformats.org/drawingml/2006/main">
          <a:off x="6742695" y="346243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84%</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Amount of time doctor/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other staff spend with you</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Information health plan gives explaining your </a:t>
          </a:r>
          <a:r>
            <a:rPr lang="en-US" sz="1600" b="1" dirty="0">
              <a:solidFill>
                <a:schemeClr val="bg1"/>
              </a:solidFill>
              <a:latin typeface="Calibri" pitchFamily="34" charset="0"/>
            </a:rPr>
            <a:t>benefits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a:t>
          </a:r>
          <a:r>
            <a:rPr lang="en-US" sz="1600" b="1" dirty="0">
              <a:solidFill>
                <a:schemeClr val="bg1"/>
              </a:solidFill>
              <a:latin typeface="Calibri" pitchFamily="34" charset="0"/>
            </a:rPr>
            <a:t>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choice of </a:t>
          </a:r>
          <a:r>
            <a:rPr lang="en-US" sz="1600" b="1" dirty="0">
              <a:solidFill>
                <a:schemeClr val="bg1"/>
              </a:solidFill>
              <a:latin typeface="Calibri" pitchFamily="34" charset="0"/>
            </a:rPr>
            <a:t>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cdr:txBody>
    </cdr:sp>
  </cdr:relSizeAnchor>
</c:userShapes>
</file>

<file path=ppt/drawings/drawing62.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7"/>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89%</a:t>
          </a:r>
          <a:endParaRPr lang="en-US" sz="1600" b="1" dirty="0">
            <a:solidFill>
              <a:schemeClr val="bg1"/>
            </a:solidFill>
            <a:latin typeface="Calibri" pitchFamily="34" charset="0"/>
          </a:endParaRP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80%</a:t>
          </a:r>
          <a:endParaRPr lang="en-US" sz="1600" b="1" dirty="0">
            <a:solidFill>
              <a:schemeClr val="bg1"/>
            </a:solidFill>
            <a:latin typeface="Calibri" pitchFamily="34" charset="0"/>
          </a:endParaRP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81%</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The way different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providers work together</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How long you have to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wait to see a doctor when you need an appointment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smtClean="0">
              <a:solidFill>
                <a:schemeClr val="bg1"/>
              </a:solidFill>
              <a:latin typeface="Calibri" pitchFamily="34" charset="0"/>
            </a:rPr>
            <a:t>Your ability to call a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provider regardless of the time of day*</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 satisfied)</a:t>
          </a:r>
          <a:endParaRPr lang="en-US" sz="1200" b="1" i="1" dirty="0" smtClean="0">
            <a:solidFill>
              <a:schemeClr val="bg1"/>
            </a:solidFill>
            <a:latin typeface="Calibri" pitchFamily="34" charset="0"/>
          </a:endParaRPr>
        </a:p>
      </cdr:txBody>
    </cdr:sp>
  </cdr:relSizeAnchor>
</c:userShapes>
</file>

<file path=ppt/drawings/drawing63.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0.86408</cdr:x>
      <cdr:y>0.11741</cdr:y>
    </cdr:from>
    <cdr:to>
      <cdr:x>0.91007</cdr:x>
      <cdr:y>0.1743</cdr:y>
    </cdr:to>
    <cdr:sp macro="" textlink="">
      <cdr:nvSpPr>
        <cdr:cNvPr id="21" name="TextBox 1"/>
        <cdr:cNvSpPr txBox="1"/>
      </cdr:nvSpPr>
      <cdr:spPr>
        <a:xfrm xmlns:a="http://schemas.openxmlformats.org/drawingml/2006/main">
          <a:off x="6715958" y="5080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19%</a:t>
          </a:r>
          <a:endParaRPr lang="en-US" sz="1600" b="1" dirty="0">
            <a:solidFill>
              <a:schemeClr val="bg1"/>
            </a:solidFill>
            <a:latin typeface="Calibri" pitchFamily="34" charset="0"/>
          </a:endParaRPr>
        </a:p>
      </cdr:txBody>
    </cdr:sp>
  </cdr:relSizeAnchor>
  <cdr:relSizeAnchor xmlns:cdr="http://schemas.openxmlformats.org/drawingml/2006/chartDrawing">
    <cdr:from>
      <cdr:x>0.87748</cdr:x>
      <cdr:y>0.72511</cdr:y>
    </cdr:from>
    <cdr:to>
      <cdr:x>0.91007</cdr:x>
      <cdr:y>0.7818</cdr:y>
    </cdr:to>
    <cdr:sp macro="" textlink="">
      <cdr:nvSpPr>
        <cdr:cNvPr id="23" name="TextBox 1"/>
        <cdr:cNvSpPr txBox="1"/>
      </cdr:nvSpPr>
      <cdr:spPr>
        <a:xfrm xmlns:a="http://schemas.openxmlformats.org/drawingml/2006/main">
          <a:off x="6820154" y="3149445"/>
          <a:ext cx="253274"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9%</a:t>
          </a:r>
          <a:endParaRPr lang="en-US" sz="1600" b="1" dirty="0">
            <a:solidFill>
              <a:schemeClr val="bg1"/>
            </a:solidFill>
            <a:latin typeface="Calibri" pitchFamily="34" charset="0"/>
          </a:endParaRPr>
        </a:p>
      </cdr:txBody>
    </cdr:sp>
  </cdr:relSizeAnchor>
  <cdr:relSizeAnchor xmlns:cdr="http://schemas.openxmlformats.org/drawingml/2006/chartDrawing">
    <cdr:from>
      <cdr:x>0.87666</cdr:x>
      <cdr:y>0.8841</cdr:y>
    </cdr:from>
    <cdr:to>
      <cdr:x>0.91007</cdr:x>
      <cdr:y>0.92662</cdr:y>
    </cdr:to>
    <cdr:sp macro="" textlink="">
      <cdr:nvSpPr>
        <cdr:cNvPr id="25" name="TextBox 1"/>
        <cdr:cNvSpPr txBox="1"/>
      </cdr:nvSpPr>
      <cdr:spPr>
        <a:xfrm xmlns:a="http://schemas.openxmlformats.org/drawingml/2006/main">
          <a:off x="6813742" y="3840008"/>
          <a:ext cx="259686" cy="18466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chemeClr val="bg1"/>
              </a:solidFill>
              <a:latin typeface="Calibri" pitchFamily="34" charset="0"/>
            </a:rPr>
            <a:t>N/A</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available </a:t>
          </a:r>
          <a:r>
            <a:rPr lang="en-US" sz="1600" b="1" dirty="0">
              <a:solidFill>
                <a:schemeClr val="bg1"/>
              </a:solidFill>
              <a:latin typeface="Calibri" pitchFamily="34" charset="0"/>
            </a:rPr>
            <a:t>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0.26931</cdr:y>
    </cdr:from>
    <cdr:to>
      <cdr:x>0.91007</cdr:x>
      <cdr:y>0.32621</cdr:y>
    </cdr:to>
    <cdr:sp macro="" textlink="">
      <cdr:nvSpPr>
        <cdr:cNvPr id="14" name="TextBox 1"/>
        <cdr:cNvSpPr txBox="1"/>
      </cdr:nvSpPr>
      <cdr:spPr>
        <a:xfrm xmlns:a="http://schemas.openxmlformats.org/drawingml/2006/main">
          <a:off x="6715958" y="116545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21%</a:t>
          </a:r>
          <a:endParaRPr lang="en-US" sz="1600" b="1" dirty="0">
            <a:solidFill>
              <a:schemeClr val="bg1"/>
            </a:solidFill>
            <a:latin typeface="Calibri" pitchFamily="34" charset="0"/>
          </a:endParaRP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health </a:t>
          </a:r>
          <a:r>
            <a:rPr lang="en-US" sz="1600" b="1" dirty="0">
              <a:solidFill>
                <a:schemeClr val="bg1"/>
              </a:solidFill>
              <a:latin typeface="Calibri" pitchFamily="34" charset="0"/>
            </a:rPr>
            <a:t>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8" y="182282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19%</a:t>
          </a:r>
          <a:endParaRPr lang="en-US" sz="1600" b="1" dirty="0">
            <a:solidFill>
              <a:schemeClr val="bg1"/>
            </a:solidFill>
            <a:latin typeface="Calibri" pitchFamily="34" charset="0"/>
          </a:endParaRPr>
        </a:p>
      </cdr:txBody>
    </cdr:sp>
  </cdr:relSizeAnchor>
  <cdr:relSizeAnchor xmlns:cdr="http://schemas.openxmlformats.org/drawingml/2006/chartDrawing">
    <cdr:from>
      <cdr:x>0.86408</cdr:x>
      <cdr:y>0.57321</cdr:y>
    </cdr:from>
    <cdr:to>
      <cdr:x>0.91007</cdr:x>
      <cdr:y>0.6299</cdr:y>
    </cdr:to>
    <cdr:sp macro="" textlink="">
      <cdr:nvSpPr>
        <cdr:cNvPr id="18" name="TextBox 1"/>
        <cdr:cNvSpPr txBox="1"/>
      </cdr:nvSpPr>
      <cdr:spPr>
        <a:xfrm xmlns:a="http://schemas.openxmlformats.org/drawingml/2006/main">
          <a:off x="6715958" y="2489683"/>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16%</a:t>
          </a:r>
          <a:endParaRPr lang="en-US" sz="1600" b="1" dirty="0">
            <a:solidFill>
              <a:schemeClr val="bg1"/>
            </a:solidFill>
            <a:latin typeface="Calibri" pitchFamily="34" charset="0"/>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0.63501</cdr:x>
      <cdr:y>0.01394</cdr:y>
    </cdr:from>
    <cdr:to>
      <cdr:x>0.76659</cdr:x>
      <cdr:y>0.05663</cdr:y>
    </cdr:to>
    <cdr:sp macro="" textlink="">
      <cdr:nvSpPr>
        <cdr:cNvPr id="29" name="TextBox 28"/>
        <cdr:cNvSpPr txBox="1"/>
      </cdr:nvSpPr>
      <cdr:spPr>
        <a:xfrm xmlns:a="http://schemas.openxmlformats.org/drawingml/2006/main">
          <a:off x="4935537" y="60547"/>
          <a:ext cx="1022692" cy="18542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0.02716</cdr:x>
      <cdr:y>0.06676</cdr:y>
    </cdr:from>
    <cdr:to>
      <cdr:x>0.48796</cdr:x>
      <cdr:y>0.20411</cdr:y>
    </cdr:to>
    <cdr:sp macro="" textlink="">
      <cdr:nvSpPr>
        <cdr:cNvPr id="10" name="TextBox 1"/>
        <cdr:cNvSpPr txBox="1"/>
      </cdr:nvSpPr>
      <cdr:spPr>
        <a:xfrm xmlns:a="http://schemas.openxmlformats.org/drawingml/2006/main">
          <a:off x="211137" y="289965"/>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Satisfied with my current health care </a:t>
          </a:r>
          <a:r>
            <a:rPr lang="en-US" sz="1600" b="1" dirty="0" smtClean="0">
              <a:solidFill>
                <a:schemeClr val="bg1"/>
              </a:solidFill>
              <a:latin typeface="Calibri" pitchFamily="34" charset="0"/>
            </a:rPr>
            <a:t>services/didn’t </a:t>
          </a:r>
          <a:r>
            <a:rPr lang="en-US" sz="1600" b="1" dirty="0">
              <a:solidFill>
                <a:schemeClr val="bg1"/>
              </a:solidFill>
              <a:latin typeface="Calibri" pitchFamily="34" charset="0"/>
            </a:rPr>
            <a:t>want to make a change</a:t>
          </a:r>
        </a:p>
      </cdr:txBody>
    </cdr:sp>
  </cdr:relSizeAnchor>
  <cdr:relSizeAnchor xmlns:cdr="http://schemas.openxmlformats.org/drawingml/2006/chartDrawing">
    <cdr:from>
      <cdr:x>0.02716</cdr:x>
      <cdr:y>0.22242</cdr:y>
    </cdr:from>
    <cdr:to>
      <cdr:x>0.48796</cdr:x>
      <cdr:y>0.35977</cdr:y>
    </cdr:to>
    <cdr:sp macro="" textlink="">
      <cdr:nvSpPr>
        <cdr:cNvPr id="11" name="TextBox 2"/>
        <cdr:cNvSpPr txBox="1"/>
      </cdr:nvSpPr>
      <cdr:spPr>
        <a:xfrm xmlns:a="http://schemas.openxmlformats.org/drawingml/2006/main">
          <a:off x="211137" y="966059"/>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my doctor</a:t>
          </a:r>
        </a:p>
      </cdr:txBody>
    </cdr:sp>
  </cdr:relSizeAnchor>
  <cdr:relSizeAnchor xmlns:cdr="http://schemas.openxmlformats.org/drawingml/2006/chartDrawing">
    <cdr:from>
      <cdr:x>0.02716</cdr:x>
      <cdr:y>0.37808</cdr:y>
    </cdr:from>
    <cdr:to>
      <cdr:x>0.48796</cdr:x>
      <cdr:y>0.51542</cdr:y>
    </cdr:to>
    <cdr:sp macro="" textlink="">
      <cdr:nvSpPr>
        <cdr:cNvPr id="12" name="TextBox 3"/>
        <cdr:cNvSpPr txBox="1"/>
      </cdr:nvSpPr>
      <cdr:spPr>
        <a:xfrm xmlns:a="http://schemas.openxmlformats.org/drawingml/2006/main">
          <a:off x="211137" y="1642153"/>
          <a:ext cx="3581445" cy="596522"/>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want to risk losing any of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my medicines*</a:t>
          </a:r>
          <a:endParaRPr lang="en-US" sz="1600" b="1" dirty="0">
            <a:solidFill>
              <a:schemeClr val="bg1"/>
            </a:solidFill>
            <a:latin typeface="Calibri" pitchFamily="34" charset="0"/>
          </a:endParaRPr>
        </a:p>
      </cdr:txBody>
    </cdr:sp>
  </cdr:relSizeAnchor>
  <cdr:relSizeAnchor xmlns:cdr="http://schemas.openxmlformats.org/drawingml/2006/chartDrawing">
    <cdr:from>
      <cdr:x>0.02716</cdr:x>
      <cdr:y>0.84504</cdr:y>
    </cdr:from>
    <cdr:to>
      <cdr:x>0.48796</cdr:x>
      <cdr:y>0.98239</cdr:y>
    </cdr:to>
    <cdr:sp macro="" textlink="">
      <cdr:nvSpPr>
        <cdr:cNvPr id="13" name="TextBox 4"/>
        <cdr:cNvSpPr txBox="1"/>
      </cdr:nvSpPr>
      <cdr:spPr>
        <a:xfrm xmlns:a="http://schemas.openxmlformats.org/drawingml/2006/main">
          <a:off x="211137" y="367034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My doctor/other health provider recommended that I not participate</a:t>
          </a:r>
        </a:p>
      </cdr:txBody>
    </cdr:sp>
  </cdr:relSizeAnchor>
  <cdr:relSizeAnchor xmlns:cdr="http://schemas.openxmlformats.org/drawingml/2006/chartDrawing">
    <cdr:from>
      <cdr:x>0.02716</cdr:x>
      <cdr:y>0.68939</cdr:y>
    </cdr:from>
    <cdr:to>
      <cdr:x>0.48796</cdr:x>
      <cdr:y>0.82674</cdr:y>
    </cdr:to>
    <cdr:sp macro="" textlink="">
      <cdr:nvSpPr>
        <cdr:cNvPr id="15" name="TextBox 4"/>
        <cdr:cNvSpPr txBox="1"/>
      </cdr:nvSpPr>
      <cdr:spPr>
        <a:xfrm xmlns:a="http://schemas.openxmlformats.org/drawingml/2006/main">
          <a:off x="211137" y="2994297"/>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Thought my benefits and services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might </a:t>
          </a:r>
          <a:r>
            <a:rPr lang="en-US" sz="1600" b="1" dirty="0">
              <a:solidFill>
                <a:schemeClr val="bg1"/>
              </a:solidFill>
              <a:latin typeface="Calibri" pitchFamily="34" charset="0"/>
            </a:rPr>
            <a:t>be reduced</a:t>
          </a:r>
        </a:p>
      </cdr:txBody>
    </cdr:sp>
  </cdr:relSizeAnchor>
  <cdr:relSizeAnchor xmlns:cdr="http://schemas.openxmlformats.org/drawingml/2006/chartDrawing">
    <cdr:from>
      <cdr:x>0.02716</cdr:x>
      <cdr:y>0.53373</cdr:y>
    </cdr:from>
    <cdr:to>
      <cdr:x>0.48796</cdr:x>
      <cdr:y>0.67108</cdr:y>
    </cdr:to>
    <cdr:sp macro="" textlink="">
      <cdr:nvSpPr>
        <cdr:cNvPr id="16" name="TextBox 4"/>
        <cdr:cNvSpPr txBox="1"/>
      </cdr:nvSpPr>
      <cdr:spPr>
        <a:xfrm xmlns:a="http://schemas.openxmlformats.org/drawingml/2006/main">
          <a:off x="211137" y="2318203"/>
          <a:ext cx="3581445"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Didn’t understand the information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 </a:t>
          </a:r>
          <a:r>
            <a:rPr lang="en-US" sz="1600" b="1" dirty="0">
              <a:solidFill>
                <a:schemeClr val="bg1"/>
              </a:solidFill>
              <a:latin typeface="Calibri" pitchFamily="34" charset="0"/>
            </a:rPr>
            <a:t>received about the new program </a:t>
          </a:r>
          <a:r>
            <a:rPr lang="en-US" sz="1600" b="1" dirty="0" smtClean="0">
              <a:solidFill>
                <a:schemeClr val="bg1"/>
              </a:solidFill>
              <a:latin typeface="Calibri" pitchFamily="34" charset="0"/>
            </a:rPr>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enough </a:t>
          </a:r>
          <a:r>
            <a:rPr lang="en-US" sz="1600" b="1" dirty="0">
              <a:solidFill>
                <a:schemeClr val="bg1"/>
              </a:solidFill>
              <a:latin typeface="Calibri" pitchFamily="34" charset="0"/>
            </a:rPr>
            <a:t>to make the change</a:t>
          </a:r>
        </a:p>
      </cdr:txBody>
    </cdr:sp>
  </cdr:relSizeAnchor>
</c:userShapes>
</file>

<file path=ppt/drawings/drawing65.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45%</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7%</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35%</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65%</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50%</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0.77845</cdr:y>
    </cdr:from>
    <cdr:to>
      <cdr:x>0.83229</cdr:x>
      <cdr:y>0.82805</cdr:y>
    </cdr:to>
    <cdr:sp macro="" textlink="">
      <cdr:nvSpPr>
        <cdr:cNvPr id="40" name="TextBox 1"/>
        <cdr:cNvSpPr txBox="1"/>
      </cdr:nvSpPr>
      <cdr:spPr>
        <a:xfrm xmlns:a="http://schemas.openxmlformats.org/drawingml/2006/main">
          <a:off x="6246074" y="338111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0.84602</cdr:y>
    </cdr:from>
    <cdr:to>
      <cdr:x>0.83229</cdr:x>
      <cdr:y>0.89562</cdr:y>
    </cdr:to>
    <cdr:sp macro="" textlink="">
      <cdr:nvSpPr>
        <cdr:cNvPr id="41" name="TextBox 1"/>
        <cdr:cNvSpPr txBox="1"/>
      </cdr:nvSpPr>
      <cdr:spPr>
        <a:xfrm xmlns:a="http://schemas.openxmlformats.org/drawingml/2006/main">
          <a:off x="6154702" y="367459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drawings/drawing66.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44%</a:t>
          </a:r>
          <a:endParaRPr lang="en-US" sz="1400" b="1" dirty="0">
            <a:solidFill>
              <a:schemeClr val="bg1"/>
            </a:solidFill>
            <a:latin typeface="Calibri" pitchFamily="34" charset="0"/>
          </a:endParaRP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0.06252</cdr:x>
      <cdr:y>0.60334</cdr:y>
    </cdr:from>
    <cdr:to>
      <cdr:x>0.32919</cdr:x>
      <cdr:y>0.69269</cdr:y>
    </cdr:to>
    <cdr:sp macro="" textlink="">
      <cdr:nvSpPr>
        <cdr:cNvPr id="18" name="TextBox 2"/>
        <cdr:cNvSpPr txBox="1"/>
      </cdr:nvSpPr>
      <cdr:spPr>
        <a:xfrm xmlns:a="http://schemas.openxmlformats.org/drawingml/2006/main">
          <a:off x="485921" y="2620529"/>
          <a:ext cx="2072666" cy="3880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22%</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16%</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17%</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65%</a:t>
          </a:r>
          <a:endParaRPr lang="en-US" sz="1400" b="1" dirty="0">
            <a:solidFill>
              <a:schemeClr val="bg1"/>
            </a:solidFill>
            <a:latin typeface="Calibri" pitchFamily="34" charset="0"/>
          </a:endParaRP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29%</a:t>
          </a:r>
          <a:endParaRPr lang="en-US" sz="1400" b="1" dirty="0">
            <a:solidFill>
              <a:schemeClr val="bg1"/>
            </a:solidFill>
            <a:latin typeface="Calibri" pitchFamily="34" charset="0"/>
          </a:endParaRPr>
        </a:p>
      </cdr:txBody>
    </cdr:sp>
  </cdr:relSizeAnchor>
</c:userShapes>
</file>

<file path=ppt/drawings/drawing67.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32%</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34%</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37%</a:t>
          </a:r>
          <a:endParaRPr lang="en-US" sz="1600" b="1" dirty="0">
            <a:solidFill>
              <a:schemeClr val="bg1"/>
            </a:solidFill>
            <a:latin typeface="Calibri" pitchFamily="34" charset="0"/>
          </a:endParaRP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chemeClr val="bg1"/>
              </a:solidFill>
              <a:latin typeface="Calibri" pitchFamily="34" charset="0"/>
            </a:rPr>
            <a:t>36%</a:t>
          </a:r>
          <a:endParaRPr lang="en-US" sz="1600" b="1" dirty="0">
            <a:solidFill>
              <a:schemeClr val="bg1"/>
            </a:solidFill>
            <a:latin typeface="Calibri" pitchFamily="34" charset="0"/>
          </a:endParaRP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opt-outs</a:t>
          </a:r>
          <a:endParaRPr lang="en-US" sz="1400" b="1" u="sng" dirty="0">
            <a:solidFill>
              <a:schemeClr val="bg1"/>
            </a:solidFill>
            <a:latin typeface="Calibri" pitchFamily="34" charset="0"/>
          </a:endParaRP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smtClean="0">
              <a:solidFill>
                <a:schemeClr val="bg1"/>
              </a:solidFill>
              <a:latin typeface="Calibri" pitchFamily="34" charset="0"/>
            </a:rPr>
            <a:t>CMC enrollees</a:t>
          </a:r>
          <a:endParaRPr lang="en-US" sz="1400" b="1" u="sng" dirty="0">
            <a:solidFill>
              <a:schemeClr val="bg1"/>
            </a:solidFill>
            <a:latin typeface="Calibri"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0.02137</cdr:x>
      <cdr:y>0.01281</cdr:y>
    </cdr:from>
    <cdr:to>
      <cdr:x>0.40605</cdr:x>
      <cdr:y>0.31083</cdr:y>
    </cdr:to>
    <cdr:sp macro="" textlink="">
      <cdr:nvSpPr>
        <cdr:cNvPr id="30" name="TextBox 29"/>
        <cdr:cNvSpPr txBox="1"/>
      </cdr:nvSpPr>
      <cdr:spPr>
        <a:xfrm xmlns:a="http://schemas.openxmlformats.org/drawingml/2006/main">
          <a:off x="76200" y="52388"/>
          <a:ext cx="1371586" cy="12192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Didn’t understand the information </a:t>
          </a:r>
          <a:br>
            <a:rPr lang="en-US" sz="1400" b="1" dirty="0" smtClean="0">
              <a:solidFill>
                <a:schemeClr val="bg1"/>
              </a:solidFill>
              <a:latin typeface="Calibri" pitchFamily="34" charset="0"/>
            </a:rPr>
          </a:br>
          <a:r>
            <a:rPr lang="en-US" sz="1400" b="1" dirty="0" smtClean="0">
              <a:solidFill>
                <a:schemeClr val="bg1"/>
              </a:solidFill>
              <a:latin typeface="Calibri" pitchFamily="34" charset="0"/>
            </a:rPr>
            <a:t>I received about the new program enough to make the change</a:t>
          </a:r>
          <a:endParaRPr lang="en-US" sz="1400" b="1" dirty="0">
            <a:solidFill>
              <a:schemeClr val="bg1"/>
            </a:solidFill>
            <a:latin typeface="Calibri" pitchFamily="34" charset="0"/>
          </a:endParaRPr>
        </a:p>
      </cdr:txBody>
    </cdr:sp>
  </cdr:relSizeAnchor>
  <cdr:relSizeAnchor xmlns:cdr="http://schemas.openxmlformats.org/drawingml/2006/chartDrawing">
    <cdr:from>
      <cdr:x>0.01692</cdr:x>
      <cdr:y>0.38533</cdr:y>
    </cdr:from>
    <cdr:to>
      <cdr:x>0.33705</cdr:x>
      <cdr:y>0.59022</cdr:y>
    </cdr:to>
    <cdr:sp macro="" textlink="">
      <cdr:nvSpPr>
        <cdr:cNvPr id="31" name="TextBox 30"/>
        <cdr:cNvSpPr txBox="1"/>
      </cdr:nvSpPr>
      <cdr:spPr>
        <a:xfrm xmlns:a="http://schemas.openxmlformats.org/drawingml/2006/main">
          <a:off x="60329" y="1576388"/>
          <a:ext cx="1141431" cy="8382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Thought my benefits and services might be reduced</a:t>
          </a:r>
          <a:endParaRPr lang="en-US" sz="1400" b="1" dirty="0">
            <a:solidFill>
              <a:schemeClr val="bg1"/>
            </a:solidFill>
            <a:latin typeface="Calibri" pitchFamily="34" charset="0"/>
          </a:endParaRPr>
        </a:p>
      </cdr:txBody>
    </cdr:sp>
  </cdr:relSizeAnchor>
  <cdr:relSizeAnchor xmlns:cdr="http://schemas.openxmlformats.org/drawingml/2006/chartDrawing">
    <cdr:from>
      <cdr:x>0.01692</cdr:x>
      <cdr:y>0.70198</cdr:y>
    </cdr:from>
    <cdr:to>
      <cdr:x>0.40605</cdr:x>
      <cdr:y>0.94383</cdr:y>
    </cdr:to>
    <cdr:sp macro="" textlink="">
      <cdr:nvSpPr>
        <cdr:cNvPr id="32" name="TextBox 31"/>
        <cdr:cNvSpPr txBox="1"/>
      </cdr:nvSpPr>
      <cdr:spPr>
        <a:xfrm xmlns:a="http://schemas.openxmlformats.org/drawingml/2006/main">
          <a:off x="60328" y="2871788"/>
          <a:ext cx="1387471" cy="9894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smtClean="0">
              <a:solidFill>
                <a:schemeClr val="bg1"/>
              </a:solidFill>
              <a:latin typeface="Calibri" pitchFamily="34" charset="0"/>
            </a:rPr>
            <a:t>My doctor/other health provider recommended that I not participate</a:t>
          </a:r>
          <a:endParaRPr lang="en-US" sz="1400" b="1" dirty="0">
            <a:solidFill>
              <a:schemeClr val="bg1"/>
            </a:solidFill>
            <a:latin typeface="Calibri"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14"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0.79187</cdr:x>
      <cdr:y>0.50807</cdr:y>
    </cdr:from>
    <cdr:to>
      <cdr:x>0.83229</cdr:x>
      <cdr:y>0.55786</cdr:y>
    </cdr:to>
    <cdr:sp macro="" textlink="">
      <cdr:nvSpPr>
        <cdr:cNvPr id="24" name="TextBox 1"/>
        <cdr:cNvSpPr txBox="1"/>
      </cdr:nvSpPr>
      <cdr:spPr>
        <a:xfrm xmlns:a="http://schemas.openxmlformats.org/drawingml/2006/main">
          <a:off x="6154702" y="219869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35%</a:t>
          </a:r>
          <a:endParaRPr lang="en-US" sz="1400" b="1" dirty="0">
            <a:solidFill>
              <a:schemeClr val="bg1"/>
            </a:solidFill>
            <a:latin typeface="Calibri" pitchFamily="34" charset="0"/>
          </a:endParaRP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0.17022</cdr:y>
    </cdr:from>
    <cdr:to>
      <cdr:x>0.83229</cdr:x>
      <cdr:y>0.22</cdr:y>
    </cdr:to>
    <cdr:sp macro="" textlink="">
      <cdr:nvSpPr>
        <cdr:cNvPr id="27" name="TextBox 1"/>
        <cdr:cNvSpPr txBox="1"/>
      </cdr:nvSpPr>
      <cdr:spPr>
        <a:xfrm xmlns:a="http://schemas.openxmlformats.org/drawingml/2006/main">
          <a:off x="6154702" y="73661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0.64322</cdr:y>
    </cdr:from>
    <cdr:to>
      <cdr:x>0.83229</cdr:x>
      <cdr:y>0.693</cdr:y>
    </cdr:to>
    <cdr:sp macro="" textlink="">
      <cdr:nvSpPr>
        <cdr:cNvPr id="28" name="TextBox 1"/>
        <cdr:cNvSpPr txBox="1"/>
      </cdr:nvSpPr>
      <cdr:spPr>
        <a:xfrm xmlns:a="http://schemas.openxmlformats.org/drawingml/2006/main">
          <a:off x="6154702" y="27835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22%</a:t>
          </a:r>
          <a:endParaRPr lang="en-US" sz="1400" b="1" dirty="0">
            <a:solidFill>
              <a:schemeClr val="bg1"/>
            </a:solidFill>
            <a:latin typeface="Calibri" pitchFamily="34" charset="0"/>
          </a:endParaRPr>
        </a:p>
      </cdr:txBody>
    </cdr:sp>
  </cdr:relSizeAnchor>
  <cdr:relSizeAnchor xmlns:cdr="http://schemas.openxmlformats.org/drawingml/2006/chartDrawing">
    <cdr:from>
      <cdr:x>0.44543</cdr:x>
      <cdr:y>0</cdr:y>
    </cdr:from>
    <cdr:to>
      <cdr:x>0.53391</cdr:x>
      <cdr:y>0.085</cdr:y>
    </cdr:to>
    <cdr:sp macro="" textlink="">
      <cdr:nvSpPr>
        <cdr:cNvPr id="29" name="TextBox 28"/>
        <cdr:cNvSpPr txBox="1"/>
      </cdr:nvSpPr>
      <cdr:spPr>
        <a:xfrm xmlns:a="http://schemas.openxmlformats.org/drawingml/2006/main">
          <a:off x="3462067" y="0"/>
          <a:ext cx="687689"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dr:relSizeAnchor xmlns:cdr="http://schemas.openxmlformats.org/drawingml/2006/chartDrawing">
    <cdr:from>
      <cdr:x>0.79187</cdr:x>
      <cdr:y>0.23779</cdr:y>
    </cdr:from>
    <cdr:to>
      <cdr:x>0.83229</cdr:x>
      <cdr:y>0.28757</cdr:y>
    </cdr:to>
    <cdr:sp macro="" textlink="">
      <cdr:nvSpPr>
        <cdr:cNvPr id="33" name="TextBox 1"/>
        <cdr:cNvSpPr txBox="1"/>
      </cdr:nvSpPr>
      <cdr:spPr>
        <a:xfrm xmlns:a="http://schemas.openxmlformats.org/drawingml/2006/main">
          <a:off x="6154702" y="102902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0.37293</cdr:y>
    </cdr:from>
    <cdr:to>
      <cdr:x>0.83229</cdr:x>
      <cdr:y>0.42271</cdr:y>
    </cdr:to>
    <cdr:sp macro="" textlink="">
      <cdr:nvSpPr>
        <cdr:cNvPr id="35" name="TextBox 1"/>
        <cdr:cNvSpPr txBox="1"/>
      </cdr:nvSpPr>
      <cdr:spPr>
        <a:xfrm xmlns:a="http://schemas.openxmlformats.org/drawingml/2006/main">
          <a:off x="6154702" y="161385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0.4405</cdr:y>
    </cdr:from>
    <cdr:to>
      <cdr:x>0.83229</cdr:x>
      <cdr:y>0.49029</cdr:y>
    </cdr:to>
    <cdr:sp macro="" textlink="">
      <cdr:nvSpPr>
        <cdr:cNvPr id="36" name="TextBox 1"/>
        <cdr:cNvSpPr txBox="1"/>
      </cdr:nvSpPr>
      <cdr:spPr>
        <a:xfrm xmlns:a="http://schemas.openxmlformats.org/drawingml/2006/main">
          <a:off x="6154702" y="190628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33%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0.71079</cdr:y>
    </cdr:from>
    <cdr:to>
      <cdr:x>0.83229</cdr:x>
      <cdr:y>0.76057</cdr:y>
    </cdr:to>
    <cdr:sp macro="" textlink="">
      <cdr:nvSpPr>
        <cdr:cNvPr id="39" name="TextBox 1"/>
        <cdr:cNvSpPr txBox="1"/>
      </cdr:nvSpPr>
      <cdr:spPr>
        <a:xfrm xmlns:a="http://schemas.openxmlformats.org/drawingml/2006/main">
          <a:off x="6154702" y="307594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0.77836</cdr:y>
    </cdr:from>
    <cdr:to>
      <cdr:x>0.83229</cdr:x>
      <cdr:y>0.82814</cdr:y>
    </cdr:to>
    <cdr:sp macro="" textlink="">
      <cdr:nvSpPr>
        <cdr:cNvPr id="40" name="TextBox 1"/>
        <cdr:cNvSpPr txBox="1"/>
      </cdr:nvSpPr>
      <cdr:spPr>
        <a:xfrm xmlns:a="http://schemas.openxmlformats.org/drawingml/2006/main">
          <a:off x="6154702" y="336836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0.84593</cdr:y>
    </cdr:from>
    <cdr:to>
      <cdr:x>0.83229</cdr:x>
      <cdr:y>0.89571</cdr:y>
    </cdr:to>
    <cdr:sp macro="" textlink="">
      <cdr:nvSpPr>
        <cdr:cNvPr id="41" name="TextBox 1"/>
        <cdr:cNvSpPr txBox="1"/>
      </cdr:nvSpPr>
      <cdr:spPr>
        <a:xfrm xmlns:a="http://schemas.openxmlformats.org/drawingml/2006/main">
          <a:off x="6154702" y="366078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13%</a:t>
          </a:r>
          <a:endParaRPr lang="en-US" sz="1400" b="1" dirty="0">
            <a:solidFill>
              <a:schemeClr val="bg1"/>
            </a:solidFill>
            <a:latin typeface="Calibri" pitchFamily="34" charset="0"/>
          </a:endParaRP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Gender</a:t>
          </a:r>
          <a:endParaRPr lang="en-US" sz="1400" b="1" u="sng" dirty="0">
            <a:solidFill>
              <a:srgbClr val="02458C"/>
            </a:solidFill>
            <a:latin typeface="Calibri" pitchFamily="34" charset="0"/>
          </a:endParaRP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smtClean="0">
              <a:solidFill>
                <a:srgbClr val="02458C"/>
              </a:solidFill>
              <a:latin typeface="Calibri" pitchFamily="34" charset="0"/>
            </a:rPr>
            <a:t>Age</a:t>
          </a:r>
          <a:endParaRPr lang="en-US" sz="1400" b="1" u="sng" dirty="0">
            <a:solidFill>
              <a:srgbClr val="02458C"/>
            </a:solidFill>
            <a:latin typeface="Calibri" pitchFamily="34" charset="0"/>
          </a:endParaRP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Race/ethnicity</a:t>
          </a:r>
          <a:endParaRPr lang="en-US" sz="1400" b="1" u="sng" dirty="0">
            <a:solidFill>
              <a:srgbClr val="02458C"/>
            </a:solidFill>
            <a:latin typeface="Calibri"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0.79187</cdr:x>
      <cdr:y>0.48829</cdr:y>
    </cdr:from>
    <cdr:to>
      <cdr:x>0.83229</cdr:x>
      <cdr:y>0.54085</cdr:y>
    </cdr:to>
    <cdr:sp macro="" textlink="">
      <cdr:nvSpPr>
        <cdr:cNvPr id="24" name="TextBox 1"/>
        <cdr:cNvSpPr txBox="1"/>
      </cdr:nvSpPr>
      <cdr:spPr>
        <a:xfrm xmlns:a="http://schemas.openxmlformats.org/drawingml/2006/main">
          <a:off x="6154702" y="200144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14%</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0.18263</cdr:y>
    </cdr:from>
    <cdr:to>
      <cdr:x>0.83229</cdr:x>
      <cdr:y>0.23519</cdr:y>
    </cdr:to>
    <cdr:sp macro="" textlink="">
      <cdr:nvSpPr>
        <cdr:cNvPr id="27" name="TextBox 1"/>
        <cdr:cNvSpPr txBox="1"/>
      </cdr:nvSpPr>
      <cdr:spPr>
        <a:xfrm xmlns:a="http://schemas.openxmlformats.org/drawingml/2006/main">
          <a:off x="6154702" y="7485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42%</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0.2859</cdr:y>
    </cdr:from>
    <cdr:to>
      <cdr:x>0.83229</cdr:x>
      <cdr:y>0.33846</cdr:y>
    </cdr:to>
    <cdr:sp macro="" textlink="">
      <cdr:nvSpPr>
        <cdr:cNvPr id="33" name="TextBox 1"/>
        <cdr:cNvSpPr txBox="1"/>
      </cdr:nvSpPr>
      <cdr:spPr>
        <a:xfrm xmlns:a="http://schemas.openxmlformats.org/drawingml/2006/main">
          <a:off x="6154702" y="117189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19%</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0.38779</cdr:y>
    </cdr:from>
    <cdr:to>
      <cdr:x>0.83229</cdr:x>
      <cdr:y>0.44035</cdr:y>
    </cdr:to>
    <cdr:sp macro="" textlink="">
      <cdr:nvSpPr>
        <cdr:cNvPr id="35" name="TextBox 1"/>
        <cdr:cNvSpPr txBox="1"/>
      </cdr:nvSpPr>
      <cdr:spPr>
        <a:xfrm xmlns:a="http://schemas.openxmlformats.org/drawingml/2006/main">
          <a:off x="6154702" y="158951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20%</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0.691</cdr:y>
    </cdr:from>
    <cdr:to>
      <cdr:x>0.83229</cdr:x>
      <cdr:y>0.74356</cdr:y>
    </cdr:to>
    <cdr:sp macro="" textlink="">
      <cdr:nvSpPr>
        <cdr:cNvPr id="39" name="TextBox 1"/>
        <cdr:cNvSpPr txBox="1"/>
      </cdr:nvSpPr>
      <cdr:spPr>
        <a:xfrm xmlns:a="http://schemas.openxmlformats.org/drawingml/2006/main">
          <a:off x="6154702" y="283236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63%</a:t>
          </a:r>
          <a:endParaRPr lang="en-US" sz="1400" b="1" dirty="0">
            <a:solidFill>
              <a:schemeClr val="bg1"/>
            </a:solidFill>
            <a:latin typeface="Calibri" pitchFamily="34" charset="0"/>
          </a:endParaRPr>
        </a:p>
      </cdr:txBody>
    </cdr:sp>
  </cdr:relSizeAnchor>
  <cdr:relSizeAnchor xmlns:cdr="http://schemas.openxmlformats.org/drawingml/2006/chartDrawing">
    <cdr:from>
      <cdr:x>0.79187</cdr:x>
      <cdr:y>0.79307</cdr:y>
    </cdr:from>
    <cdr:to>
      <cdr:x>0.83229</cdr:x>
      <cdr:y>0.84563</cdr:y>
    </cdr:to>
    <cdr:sp macro="" textlink="">
      <cdr:nvSpPr>
        <cdr:cNvPr id="40" name="TextBox 1"/>
        <cdr:cNvSpPr txBox="1"/>
      </cdr:nvSpPr>
      <cdr:spPr>
        <a:xfrm xmlns:a="http://schemas.openxmlformats.org/drawingml/2006/main">
          <a:off x="6154702" y="325072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bg1"/>
              </a:solidFill>
              <a:latin typeface="Calibri" pitchFamily="34" charset="0"/>
            </a:rPr>
            <a:t>27%</a:t>
          </a:r>
          <a:endParaRPr lang="en-US" sz="1400" b="1" dirty="0">
            <a:solidFill>
              <a:schemeClr val="bg1"/>
            </a:solidFill>
            <a:latin typeface="Calibri" pitchFamily="34" charset="0"/>
          </a:endParaRPr>
        </a:p>
      </cdr:txBody>
    </cdr:sp>
  </cdr:relSizeAnchor>
  <cdr:relSizeAnchor xmlns:cdr="http://schemas.openxmlformats.org/drawingml/2006/chartDrawing">
    <cdr:from>
      <cdr:x>0.23423</cdr:x>
      <cdr:y>0.11269</cdr:y>
    </cdr:from>
    <cdr:to>
      <cdr:x>0.32993</cdr:x>
      <cdr:y>0.15776</cdr:y>
    </cdr:to>
    <cdr:sp macro="" textlink="">
      <cdr:nvSpPr>
        <cdr:cNvPr id="42" name="TextBox 41"/>
        <cdr:cNvSpPr txBox="1"/>
      </cdr:nvSpPr>
      <cdr:spPr>
        <a:xfrm xmlns:a="http://schemas.openxmlformats.org/drawingml/2006/main">
          <a:off x="1820555" y="461908"/>
          <a:ext cx="743793"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smtClean="0">
              <a:solidFill>
                <a:srgbClr val="02458C"/>
              </a:solidFill>
              <a:latin typeface="Calibri" pitchFamily="34" charset="0"/>
            </a:rPr>
            <a:t>Education</a:t>
          </a:r>
          <a:endParaRPr lang="en-US" sz="1400" b="1" u="sng" dirty="0">
            <a:solidFill>
              <a:srgbClr val="02458C"/>
            </a:solidFill>
            <a:latin typeface="Calibri" pitchFamily="34" charset="0"/>
          </a:endParaRPr>
        </a:p>
      </cdr:txBody>
    </cdr:sp>
  </cdr:relSizeAnchor>
  <cdr:relSizeAnchor xmlns:cdr="http://schemas.openxmlformats.org/drawingml/2006/chartDrawing">
    <cdr:from>
      <cdr:x>0.06326</cdr:x>
      <cdr:y>0.59164</cdr:y>
    </cdr:from>
    <cdr:to>
      <cdr:x>0.32993</cdr:x>
      <cdr:y>0.68099</cdr:y>
    </cdr:to>
    <cdr:sp macro="" textlink="">
      <cdr:nvSpPr>
        <cdr:cNvPr id="44" name="TextBox 43"/>
        <cdr:cNvSpPr txBox="1"/>
      </cdr:nvSpPr>
      <cdr:spPr>
        <a:xfrm xmlns:a="http://schemas.openxmlformats.org/drawingml/2006/main">
          <a:off x="491665" y="2425088"/>
          <a:ext cx="207268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dirty="0" smtClean="0">
              <a:solidFill>
                <a:srgbClr val="02458C"/>
              </a:solidFill>
              <a:latin typeface="Calibri" pitchFamily="34" charset="0"/>
            </a:rPr>
            <a:t>Receive Supplemental</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Security Assistance benefits</a:t>
          </a:r>
          <a:endParaRPr lang="en-US" sz="1400" b="1" u="sng" dirty="0">
            <a:solidFill>
              <a:srgbClr val="02458C"/>
            </a:solidFill>
            <a:latin typeface="Calibri" pitchFamily="34" charset="0"/>
          </a:endParaRPr>
        </a:p>
      </cdr:txBody>
    </cdr:sp>
  </cdr:relSizeAnchor>
  <cdr:relSizeAnchor xmlns:cdr="http://schemas.openxmlformats.org/drawingml/2006/chartDrawing">
    <cdr:from>
      <cdr:x>0.769</cdr:x>
      <cdr:y>0.02348</cdr:y>
    </cdr:from>
    <cdr:to>
      <cdr:x>0.85088</cdr:x>
      <cdr:y>0.11283</cdr:y>
    </cdr:to>
    <cdr:sp macro="" textlink="">
      <cdr:nvSpPr>
        <cdr:cNvPr id="12" name="TextBox 1"/>
        <cdr:cNvSpPr txBox="1"/>
      </cdr:nvSpPr>
      <cdr:spPr>
        <a:xfrm xmlns:a="http://schemas.openxmlformats.org/drawingml/2006/main">
          <a:off x="5976937" y="1016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opt-outs</a:t>
          </a:r>
          <a:endParaRPr lang="en-US" sz="1400" b="1" u="sng" dirty="0">
            <a:solidFill>
              <a:srgbClr val="02458C"/>
            </a:solidFill>
            <a:latin typeface="Calibri" pitchFamily="34" charset="0"/>
          </a:endParaRPr>
        </a:p>
      </cdr:txBody>
    </cdr:sp>
  </cdr:relSizeAnchor>
  <cdr:relSizeAnchor xmlns:cdr="http://schemas.openxmlformats.org/drawingml/2006/chartDrawing">
    <cdr:from>
      <cdr:x>0.44328</cdr:x>
      <cdr:y>0.02348</cdr:y>
    </cdr:from>
    <cdr:to>
      <cdr:x>0.53176</cdr:x>
      <cdr:y>0.11283</cdr:y>
    </cdr:to>
    <cdr:sp macro="" textlink="">
      <cdr:nvSpPr>
        <cdr:cNvPr id="13" name="TextBox 2"/>
        <cdr:cNvSpPr txBox="1"/>
      </cdr:nvSpPr>
      <cdr:spPr>
        <a:xfrm xmlns:a="http://schemas.openxmlformats.org/drawingml/2006/main">
          <a:off x="3445388" y="1016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smtClean="0">
              <a:solidFill>
                <a:srgbClr val="02458C"/>
              </a:solidFill>
              <a:latin typeface="Calibri" pitchFamily="34" charset="0"/>
            </a:rPr>
            <a:t>CMC</a:t>
          </a:r>
          <a:br>
            <a:rPr lang="en-US" sz="1400" b="1" dirty="0" smtClean="0">
              <a:solidFill>
                <a:srgbClr val="02458C"/>
              </a:solidFill>
              <a:latin typeface="Calibri" pitchFamily="34" charset="0"/>
            </a:rPr>
          </a:br>
          <a:r>
            <a:rPr lang="en-US" sz="1400" b="1" u="sng" dirty="0" smtClean="0">
              <a:solidFill>
                <a:srgbClr val="02458C"/>
              </a:solidFill>
              <a:latin typeface="Calibri" pitchFamily="34" charset="0"/>
            </a:rPr>
            <a:t>enrollees</a:t>
          </a:r>
          <a:endParaRPr lang="en-US" sz="1400" b="1" u="sng" dirty="0">
            <a:solidFill>
              <a:srgbClr val="02458C"/>
            </a:solidFill>
            <a:latin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24" tIns="46563" rIns="93124" bIns="4656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24" tIns="46563" rIns="93124" bIns="46563" rtlCol="0"/>
          <a:lstStyle>
            <a:lvl1pPr algn="r">
              <a:defRPr sz="1200"/>
            </a:lvl1pPr>
          </a:lstStyle>
          <a:p>
            <a:fld id="{EBCC78E8-5E76-4278-8BC4-7CA821CF2EBF}" type="datetimeFigureOut">
              <a:rPr lang="en-US" smtClean="0"/>
              <a:t>12/5/2016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24" tIns="46563" rIns="93124" bIns="4656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24" tIns="46563" rIns="93124" bIns="46563" rtlCol="0" anchor="b"/>
          <a:lstStyle>
            <a:lvl1pPr algn="r">
              <a:defRPr sz="1200"/>
            </a:lvl1pPr>
          </a:lstStyle>
          <a:p>
            <a:fld id="{DCF57252-7C2C-4949-B378-9FA9257592E6}" type="slidenum">
              <a:rPr lang="en-US" smtClean="0"/>
              <a:t>‹#›</a:t>
            </a:fld>
            <a:endParaRPr lang="en-US"/>
          </a:p>
        </p:txBody>
      </p:sp>
    </p:spTree>
    <p:extLst>
      <p:ext uri="{BB962C8B-B14F-4D97-AF65-F5344CB8AC3E}">
        <p14:creationId xmlns:p14="http://schemas.microsoft.com/office/powerpoint/2010/main" val="216197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24" tIns="46563" rIns="93124" bIns="4656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24" tIns="46563" rIns="93124" bIns="46563" rtlCol="0"/>
          <a:lstStyle>
            <a:lvl1pPr algn="r">
              <a:defRPr sz="1200"/>
            </a:lvl1pPr>
          </a:lstStyle>
          <a:p>
            <a:fld id="{94BB9B69-EFD6-4FEE-A7B7-FC6314465A2D}" type="datetimeFigureOut">
              <a:rPr lang="en-US" smtClean="0"/>
              <a:t>12/5/2016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4" tIns="46563" rIns="93124" bIns="4656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24" tIns="46563" rIns="93124" bIns="465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24" tIns="46563" rIns="93124" bIns="4656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24" tIns="46563" rIns="93124" bIns="46563" rtlCol="0" anchor="b"/>
          <a:lstStyle>
            <a:lvl1pPr algn="r">
              <a:defRPr sz="1200"/>
            </a:lvl1pPr>
          </a:lstStyle>
          <a:p>
            <a:fld id="{1EDEEAB6-64E8-411E-9D1F-C115D7D9D4EA}" type="slidenum">
              <a:rPr lang="en-US" smtClean="0"/>
              <a:t>‹#›</a:t>
            </a:fld>
            <a:endParaRPr lang="en-US"/>
          </a:p>
        </p:txBody>
      </p:sp>
    </p:spTree>
    <p:extLst>
      <p:ext uri="{BB962C8B-B14F-4D97-AF65-F5344CB8AC3E}">
        <p14:creationId xmlns:p14="http://schemas.microsoft.com/office/powerpoint/2010/main" val="169287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2595025"/>
          </a:xfrm>
        </p:spPr>
        <p:txBody>
          <a:bodyPr>
            <a:norm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402506"/>
            <a:ext cx="7315200" cy="1144632"/>
          </a:xfrm>
        </p:spPr>
        <p:txBody>
          <a:bodyPr>
            <a:normAutofit/>
          </a:bodyPr>
          <a:lstStyle>
            <a:lvl1pPr marL="0" indent="0" algn="l">
              <a:lnSpc>
                <a:spcPct val="90000"/>
              </a:lnSpc>
              <a:buNone/>
              <a:defRPr sz="2200">
                <a:solidFill>
                  <a:srgbClr val="0245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8" name="Group 7"/>
          <p:cNvGrpSpPr/>
          <p:nvPr userDrawn="1"/>
        </p:nvGrpSpPr>
        <p:grpSpPr>
          <a:xfrm>
            <a:off x="1" y="6579576"/>
            <a:ext cx="8565471" cy="276999"/>
            <a:chOff x="1" y="6554772"/>
            <a:chExt cx="8565471" cy="276999"/>
          </a:xfrm>
        </p:grpSpPr>
        <p:sp>
          <p:nvSpPr>
            <p:cNvPr id="9" name="TextBox 8"/>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10" name="Straight Connector 9"/>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057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378232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4340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Los Angeles County</a:t>
            </a:r>
            <a:endParaRPr lang="en-US" sz="1400" b="1" dirty="0">
              <a:solidFill>
                <a:prstClr val="white"/>
              </a:solidFill>
            </a:endParaRPr>
          </a:p>
        </p:txBody>
      </p:sp>
    </p:spTree>
    <p:extLst>
      <p:ext uri="{BB962C8B-B14F-4D97-AF65-F5344CB8AC3E}">
        <p14:creationId xmlns:p14="http://schemas.microsoft.com/office/powerpoint/2010/main" val="31224986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Los Angeles County</a:t>
            </a:r>
            <a:endParaRPr lang="en-US" sz="1400" b="1" dirty="0">
              <a:solidFill>
                <a:prstClr val="white"/>
              </a:solidFill>
            </a:endParaRPr>
          </a:p>
        </p:txBody>
      </p:sp>
    </p:spTree>
    <p:extLst>
      <p:ext uri="{BB962C8B-B14F-4D97-AF65-F5344CB8AC3E}">
        <p14:creationId xmlns:p14="http://schemas.microsoft.com/office/powerpoint/2010/main" val="519730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Los Angeles County</a:t>
            </a:r>
            <a:endParaRPr lang="en-US" sz="1400" b="1" dirty="0">
              <a:solidFill>
                <a:prstClr val="white"/>
              </a:solidFill>
            </a:endParaRPr>
          </a:p>
        </p:txBody>
      </p:sp>
    </p:spTree>
    <p:extLst>
      <p:ext uri="{BB962C8B-B14F-4D97-AF65-F5344CB8AC3E}">
        <p14:creationId xmlns:p14="http://schemas.microsoft.com/office/powerpoint/2010/main" val="9661383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71136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Riverside County</a:t>
            </a:r>
            <a:endParaRPr lang="en-US" sz="1400" b="1" dirty="0">
              <a:solidFill>
                <a:prstClr val="white"/>
              </a:solidFill>
            </a:endParaRPr>
          </a:p>
        </p:txBody>
      </p:sp>
    </p:spTree>
    <p:extLst>
      <p:ext uri="{BB962C8B-B14F-4D97-AF65-F5344CB8AC3E}">
        <p14:creationId xmlns:p14="http://schemas.microsoft.com/office/powerpoint/2010/main" val="39424518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Riverside County</a:t>
            </a:r>
            <a:endParaRPr lang="en-US" sz="1400" b="1" dirty="0">
              <a:solidFill>
                <a:prstClr val="white"/>
              </a:solidFill>
            </a:endParaRPr>
          </a:p>
        </p:txBody>
      </p:sp>
    </p:spTree>
    <p:extLst>
      <p:ext uri="{BB962C8B-B14F-4D97-AF65-F5344CB8AC3E}">
        <p14:creationId xmlns:p14="http://schemas.microsoft.com/office/powerpoint/2010/main" val="94935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Riverside County</a:t>
            </a:r>
            <a:endParaRPr lang="en-US" sz="1400" b="1" dirty="0">
              <a:solidFill>
                <a:prstClr val="white"/>
              </a:solidFill>
            </a:endParaRPr>
          </a:p>
        </p:txBody>
      </p:sp>
    </p:spTree>
    <p:extLst>
      <p:ext uri="{BB962C8B-B14F-4D97-AF65-F5344CB8AC3E}">
        <p14:creationId xmlns:p14="http://schemas.microsoft.com/office/powerpoint/2010/main" val="15060110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752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Bernardino County</a:t>
            </a:r>
            <a:endParaRPr lang="en-US" sz="1400" b="1" dirty="0">
              <a:solidFill>
                <a:prstClr val="white"/>
              </a:solidFill>
            </a:endParaRPr>
          </a:p>
        </p:txBody>
      </p:sp>
    </p:spTree>
    <p:extLst>
      <p:ext uri="{BB962C8B-B14F-4D97-AF65-F5344CB8AC3E}">
        <p14:creationId xmlns:p14="http://schemas.microsoft.com/office/powerpoint/2010/main" val="157357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thdology Section Header">
    <p:spTree>
      <p:nvGrpSpPr>
        <p:cNvPr id="1" name=""/>
        <p:cNvGrpSpPr/>
        <p:nvPr/>
      </p:nvGrpSpPr>
      <p:grpSpPr>
        <a:xfrm>
          <a:off x="0" y="0"/>
          <a:ext cx="0" cy="0"/>
          <a:chOff x="0" y="0"/>
          <a:chExt cx="0" cy="0"/>
        </a:xfrm>
      </p:grpSpPr>
      <p:grpSp>
        <p:nvGrpSpPr>
          <p:cNvPr id="97" name="Group 96"/>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98" name="Rectangle 97"/>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title"/>
          </p:nvPr>
        </p:nvSpPr>
        <p:spPr>
          <a:xfrm>
            <a:off x="914400" y="2782204"/>
            <a:ext cx="7315200" cy="1293592"/>
          </a:xfrm>
        </p:spPr>
        <p:txBody>
          <a:bodyPr anchor="ctr">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sp>
        <p:nvSpPr>
          <p:cNvPr id="24"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73" name="Group 72"/>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6" name="Group 75"/>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7" name="Rectangle 76"/>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TextBox 77"/>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9" name="Group 78"/>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80" name="Rectangle 79"/>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2" name="Group 81"/>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83" name="Rectangle 82"/>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TextBox 83"/>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5" name="Group 84"/>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86" name="Rectangle 85"/>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TextBox 86"/>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8" name="Group 87"/>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89" name="Rectangle 88"/>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TextBox 89"/>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1" name="Group 90"/>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92" name="Rectangle 91"/>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4" name="Group 93"/>
          <p:cNvGrpSpPr/>
          <p:nvPr userDrawn="1"/>
        </p:nvGrpSpPr>
        <p:grpSpPr>
          <a:xfrm>
            <a:off x="8570490" y="5458968"/>
            <a:ext cx="564229" cy="777240"/>
            <a:chOff x="8570490" y="5534025"/>
            <a:chExt cx="564229" cy="777240"/>
          </a:xfrm>
          <a:solidFill>
            <a:srgbClr val="02458C"/>
          </a:solidFill>
          <a:effectLst>
            <a:outerShdw blurRad="50800" dist="38100" dir="2700000" algn="tl" rotWithShape="0">
              <a:prstClr val="black">
                <a:alpha val="40000"/>
              </a:prstClr>
            </a:outerShdw>
          </a:effectLst>
        </p:grpSpPr>
        <p:sp>
          <p:nvSpPr>
            <p:cNvPr id="95" name="Rectangle 94"/>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TextBox 95"/>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1" name="Group 30"/>
          <p:cNvGrpSpPr/>
          <p:nvPr userDrawn="1"/>
        </p:nvGrpSpPr>
        <p:grpSpPr>
          <a:xfrm>
            <a:off x="1" y="6579576"/>
            <a:ext cx="8565471" cy="276999"/>
            <a:chOff x="1" y="6554772"/>
            <a:chExt cx="8565471" cy="276999"/>
          </a:xfrm>
        </p:grpSpPr>
        <p:sp>
          <p:nvSpPr>
            <p:cNvPr id="32" name="TextBox 31"/>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33" name="Straight Connector 32"/>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403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Bernardino County</a:t>
            </a:r>
            <a:endParaRPr lang="en-US" sz="1400" b="1" dirty="0">
              <a:solidFill>
                <a:prstClr val="white"/>
              </a:solidFill>
            </a:endParaRPr>
          </a:p>
        </p:txBody>
      </p:sp>
    </p:spTree>
    <p:extLst>
      <p:ext uri="{BB962C8B-B14F-4D97-AF65-F5344CB8AC3E}">
        <p14:creationId xmlns:p14="http://schemas.microsoft.com/office/powerpoint/2010/main" val="184723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Bernardino County</a:t>
            </a:r>
            <a:endParaRPr lang="en-US" sz="1400" b="1" dirty="0">
              <a:solidFill>
                <a:prstClr val="white"/>
              </a:solidFill>
            </a:endParaRPr>
          </a:p>
        </p:txBody>
      </p:sp>
    </p:spTree>
    <p:extLst>
      <p:ext uri="{BB962C8B-B14F-4D97-AF65-F5344CB8AC3E}">
        <p14:creationId xmlns:p14="http://schemas.microsoft.com/office/powerpoint/2010/main" val="96456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96010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Diego County</a:t>
            </a:r>
            <a:endParaRPr lang="en-US" sz="1400" b="1" dirty="0">
              <a:solidFill>
                <a:prstClr val="white"/>
              </a:solidFill>
            </a:endParaRPr>
          </a:p>
        </p:txBody>
      </p:sp>
    </p:spTree>
    <p:extLst>
      <p:ext uri="{BB962C8B-B14F-4D97-AF65-F5344CB8AC3E}">
        <p14:creationId xmlns:p14="http://schemas.microsoft.com/office/powerpoint/2010/main" val="283236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Diego County</a:t>
            </a:r>
            <a:endParaRPr lang="en-US" sz="1400" b="1" dirty="0">
              <a:solidFill>
                <a:prstClr val="white"/>
              </a:solidFill>
            </a:endParaRPr>
          </a:p>
        </p:txBody>
      </p:sp>
    </p:spTree>
    <p:extLst>
      <p:ext uri="{BB962C8B-B14F-4D97-AF65-F5344CB8AC3E}">
        <p14:creationId xmlns:p14="http://schemas.microsoft.com/office/powerpoint/2010/main" val="200643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Diego County</a:t>
            </a:r>
            <a:endParaRPr lang="en-US" sz="1400" b="1" dirty="0">
              <a:solidFill>
                <a:prstClr val="white"/>
              </a:solidFill>
            </a:endParaRPr>
          </a:p>
        </p:txBody>
      </p:sp>
    </p:spTree>
    <p:extLst>
      <p:ext uri="{BB962C8B-B14F-4D97-AF65-F5344CB8AC3E}">
        <p14:creationId xmlns:p14="http://schemas.microsoft.com/office/powerpoint/2010/main" val="2679459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676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6" name="TextBox 5"/>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Santa Clara County</a:t>
            </a:r>
            <a:endParaRPr lang="en-US" sz="1400" b="1" dirty="0">
              <a:solidFill>
                <a:prstClr val="white"/>
              </a:solidFill>
            </a:endParaRPr>
          </a:p>
        </p:txBody>
      </p:sp>
    </p:spTree>
    <p:extLst>
      <p:ext uri="{BB962C8B-B14F-4D97-AF65-F5344CB8AC3E}">
        <p14:creationId xmlns:p14="http://schemas.microsoft.com/office/powerpoint/2010/main" val="104503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Santa Clara County</a:t>
            </a:r>
            <a:endParaRPr lang="en-US" sz="1400" b="1" dirty="0">
              <a:solidFill>
                <a:prstClr val="white"/>
              </a:solidFill>
            </a:endParaRPr>
          </a:p>
        </p:txBody>
      </p:sp>
    </p:spTree>
    <p:extLst>
      <p:ext uri="{BB962C8B-B14F-4D97-AF65-F5344CB8AC3E}">
        <p14:creationId xmlns:p14="http://schemas.microsoft.com/office/powerpoint/2010/main" val="27222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Santa Clara County</a:t>
            </a:r>
            <a:endParaRPr lang="en-US" sz="1400" b="1" dirty="0">
              <a:solidFill>
                <a:prstClr val="white"/>
              </a:solidFill>
            </a:endParaRPr>
          </a:p>
        </p:txBody>
      </p:sp>
    </p:spTree>
    <p:extLst>
      <p:ext uri="{BB962C8B-B14F-4D97-AF65-F5344CB8AC3E}">
        <p14:creationId xmlns:p14="http://schemas.microsoft.com/office/powerpoint/2010/main" val="378592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Layout">
    <p:spTree>
      <p:nvGrpSpPr>
        <p:cNvPr id="1" name=""/>
        <p:cNvGrpSpPr/>
        <p:nvPr/>
      </p:nvGrpSpPr>
      <p:grpSpPr>
        <a:xfrm>
          <a:off x="0" y="0"/>
          <a:ext cx="0" cy="0"/>
          <a:chOff x="0" y="0"/>
          <a:chExt cx="0" cy="0"/>
        </a:xfrm>
      </p:grpSpPr>
      <p:grpSp>
        <p:nvGrpSpPr>
          <p:cNvPr id="94" name="Group 93"/>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95" name="Rectangle 94"/>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userDrawn="1">
            <p:ph idx="1"/>
          </p:nvPr>
        </p:nvSpPr>
        <p:spPr>
          <a:xfrm>
            <a:off x="398860" y="1600200"/>
            <a:ext cx="7772400" cy="4648200"/>
          </a:xfrm>
        </p:spPr>
        <p:txBody>
          <a:bodyPr>
            <a:normAutofit/>
          </a:bodyPr>
          <a:lstStyle>
            <a:lvl1pPr marL="2743200" indent="-269875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1pPr>
            <a:lvl2pPr marL="32004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2pPr>
            <a:lvl3pPr marL="5029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3pPr>
            <a:lvl4pPr marL="7315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4pPr>
            <a:lvl5pPr marL="9601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9"/>
          <p:cNvSpPr>
            <a:spLocks noGrp="1"/>
          </p:cNvSpPr>
          <p:nvPr userDrawn="1">
            <p:ph type="title"/>
          </p:nvPr>
        </p:nvSpPr>
        <p:spPr>
          <a:xfrm>
            <a:off x="398860" y="457201"/>
            <a:ext cx="7772400" cy="82296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5"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66" name="Group 65"/>
          <p:cNvGrpSpPr/>
          <p:nvPr userDrawn="1"/>
        </p:nvGrpSpPr>
        <p:grpSpPr>
          <a:xfrm>
            <a:off x="1" y="6579576"/>
            <a:ext cx="8565471" cy="276999"/>
            <a:chOff x="1" y="6554772"/>
            <a:chExt cx="8565471" cy="276999"/>
          </a:xfrm>
        </p:grpSpPr>
        <p:sp>
          <p:nvSpPr>
            <p:cNvPr id="67" name="TextBox 66"/>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68" name="Straight Connector 67"/>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extBox 71"/>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3" name="Group 72"/>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77" name="Rectangle 76"/>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TextBox 77"/>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9" name="Group 78"/>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80" name="Rectangle 79"/>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2" name="Group 81"/>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83" name="Rectangle 82"/>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TextBox 83"/>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5" name="Group 84"/>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86" name="Rectangle 85"/>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TextBox 86"/>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8" name="Group 87"/>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89" name="Rectangle 88"/>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TextBox 89"/>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1" name="Group 90"/>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92" name="Rectangle 91"/>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663433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7541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7" name="TextBox 6"/>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Mateo County</a:t>
            </a:r>
            <a:endParaRPr lang="en-US" sz="1400" b="1" dirty="0">
              <a:solidFill>
                <a:prstClr val="white"/>
              </a:solidFill>
            </a:endParaRPr>
          </a:p>
        </p:txBody>
      </p:sp>
    </p:spTree>
    <p:extLst>
      <p:ext uri="{BB962C8B-B14F-4D97-AF65-F5344CB8AC3E}">
        <p14:creationId xmlns:p14="http://schemas.microsoft.com/office/powerpoint/2010/main" val="2840151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Mateo County</a:t>
            </a:r>
            <a:endParaRPr lang="en-US" sz="1400" b="1" dirty="0">
              <a:solidFill>
                <a:prstClr val="white"/>
              </a:solidFill>
            </a:endParaRPr>
          </a:p>
        </p:txBody>
      </p:sp>
    </p:spTree>
    <p:extLst>
      <p:ext uri="{BB962C8B-B14F-4D97-AF65-F5344CB8AC3E}">
        <p14:creationId xmlns:p14="http://schemas.microsoft.com/office/powerpoint/2010/main" val="26180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San Mateo County</a:t>
            </a:r>
            <a:endParaRPr lang="en-US" sz="1400" b="1" dirty="0">
              <a:solidFill>
                <a:prstClr val="white"/>
              </a:solidFill>
            </a:endParaRPr>
          </a:p>
        </p:txBody>
      </p:sp>
    </p:spTree>
    <p:extLst>
      <p:ext uri="{BB962C8B-B14F-4D97-AF65-F5344CB8AC3E}">
        <p14:creationId xmlns:p14="http://schemas.microsoft.com/office/powerpoint/2010/main" val="3959945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656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Orange County</a:t>
            </a:r>
            <a:endParaRPr lang="en-US" sz="1400" b="1" dirty="0">
              <a:solidFill>
                <a:prstClr val="white"/>
              </a:solidFill>
            </a:endParaRPr>
          </a:p>
        </p:txBody>
      </p:sp>
    </p:spTree>
    <p:extLst>
      <p:ext uri="{BB962C8B-B14F-4D97-AF65-F5344CB8AC3E}">
        <p14:creationId xmlns:p14="http://schemas.microsoft.com/office/powerpoint/2010/main" val="3990733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Orange County</a:t>
            </a:r>
            <a:endParaRPr lang="en-US" sz="1400" b="1" dirty="0">
              <a:solidFill>
                <a:prstClr val="white"/>
              </a:solidFill>
            </a:endParaRPr>
          </a:p>
        </p:txBody>
      </p:sp>
    </p:spTree>
    <p:extLst>
      <p:ext uri="{BB962C8B-B14F-4D97-AF65-F5344CB8AC3E}">
        <p14:creationId xmlns:p14="http://schemas.microsoft.com/office/powerpoint/2010/main" val="279076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Orange County</a:t>
            </a:r>
            <a:endParaRPr lang="en-US" sz="1400" b="1" dirty="0">
              <a:solidFill>
                <a:prstClr val="white"/>
              </a:solidFill>
            </a:endParaRPr>
          </a:p>
        </p:txBody>
      </p:sp>
    </p:spTree>
    <p:extLst>
      <p:ext uri="{BB962C8B-B14F-4D97-AF65-F5344CB8AC3E}">
        <p14:creationId xmlns:p14="http://schemas.microsoft.com/office/powerpoint/2010/main" val="56408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dings in Brief Section Header">
    <p:spTree>
      <p:nvGrpSpPr>
        <p:cNvPr id="1" name=""/>
        <p:cNvGrpSpPr/>
        <p:nvPr/>
      </p:nvGrpSpPr>
      <p:grpSpPr>
        <a:xfrm>
          <a:off x="0" y="0"/>
          <a:ext cx="0" cy="0"/>
          <a:chOff x="0" y="0"/>
          <a:chExt cx="0" cy="0"/>
        </a:xfrm>
      </p:grpSpPr>
      <p:sp>
        <p:nvSpPr>
          <p:cNvPr id="2" name="Title 1"/>
          <p:cNvSpPr>
            <a:spLocks noGrp="1"/>
          </p:cNvSpPr>
          <p:nvPr userDrawn="1">
            <p:ph type="title"/>
          </p:nvPr>
        </p:nvSpPr>
        <p:spPr>
          <a:xfrm>
            <a:off x="914400" y="2782204"/>
            <a:ext cx="7315200" cy="1293592"/>
          </a:xfrm>
        </p:spPr>
        <p:txBody>
          <a:bodyPr anchor="ctr">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31" name="Group 30"/>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32" name="Rectangle 31"/>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35" name="Group 34"/>
          <p:cNvGrpSpPr/>
          <p:nvPr userDrawn="1"/>
        </p:nvGrpSpPr>
        <p:grpSpPr>
          <a:xfrm>
            <a:off x="1" y="6579576"/>
            <a:ext cx="8565471" cy="276999"/>
            <a:chOff x="1" y="6554772"/>
            <a:chExt cx="8565471" cy="276999"/>
          </a:xfrm>
        </p:grpSpPr>
        <p:sp>
          <p:nvSpPr>
            <p:cNvPr id="36" name="TextBox 35"/>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37" name="Straight Connector 36"/>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40" name="Rectangle 39"/>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42" name="Group 41"/>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43" name="Rectangle 42"/>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Box 43"/>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5" name="Group 44"/>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6" name="Rectangle 4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8" name="Group 47"/>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49" name="Rectangle 48"/>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TextBox 49"/>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1" name="Group 50"/>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52" name="Rectangle 51"/>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TextBox 52"/>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4" name="Group 53"/>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55" name="Rectangle 5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7" name="Group 56"/>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58" name="Rectangle 5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0" name="Group 59"/>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89109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787400" indent="-212725">
              <a:spcBef>
                <a:spcPts val="0"/>
              </a:spcBef>
              <a:spcAft>
                <a:spcPts val="800"/>
              </a:spcAft>
              <a:buClr>
                <a:srgbClr val="2B7C99"/>
              </a:buClr>
              <a:buFont typeface="Arial" panose="020B0604020202020204" pitchFamily="34" charset="0"/>
              <a:buChar char="•"/>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smtClean="0"/>
              <a:t>Click to edit Master title style</a:t>
            </a:r>
            <a:endParaRPr lang="en-US" dirty="0"/>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Findings in Brief</a:t>
            </a:r>
            <a:endParaRPr lang="en-US" sz="1400" b="1" dirty="0">
              <a:solidFill>
                <a:prstClr val="white"/>
              </a:solidFill>
            </a:endParaRPr>
          </a:p>
        </p:txBody>
      </p:sp>
      <p:grpSp>
        <p:nvGrpSpPr>
          <p:cNvPr id="5" name="Group 4"/>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6" name="Rectangle 5"/>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11" name="Group 10"/>
          <p:cNvGrpSpPr/>
          <p:nvPr userDrawn="1"/>
        </p:nvGrpSpPr>
        <p:grpSpPr>
          <a:xfrm>
            <a:off x="1" y="6579576"/>
            <a:ext cx="8565471" cy="276999"/>
            <a:chOff x="1" y="6554772"/>
            <a:chExt cx="8565471" cy="276999"/>
          </a:xfrm>
        </p:grpSpPr>
        <p:sp>
          <p:nvSpPr>
            <p:cNvPr id="12" name="TextBox 11"/>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13" name="Straight Connector 12"/>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16" name="Rectangle 15"/>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18" name="Group 17"/>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19" name="Rectangle 18"/>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1" name="Group 20"/>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22" name="Rectangle 21"/>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4" name="Group 23"/>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25" name="Rectangle 24"/>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7" name="Group 26"/>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28" name="Rectangle 27"/>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0" name="Group 29"/>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1" name="Rectangle 30"/>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3" name="Group 32"/>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4" name="Rectangle 33"/>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6" name="Group 35"/>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37" name="Rectangle 36"/>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TextBox 37"/>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91166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782204"/>
            <a:ext cx="7315200" cy="1293592"/>
          </a:xfrm>
        </p:spPr>
        <p:txBody>
          <a:bodyPr anchor="t">
            <a:noAutofit/>
          </a:bodyPr>
          <a:lstStyle>
            <a:lvl1pPr algn="l">
              <a:lnSpc>
                <a:spcPct val="85000"/>
              </a:lnSpc>
              <a:defRPr sz="5400" b="1" cap="none">
                <a:solidFill>
                  <a:srgbClr val="02458C"/>
                </a:solidFill>
              </a:defRPr>
            </a:lvl1pPr>
          </a:lstStyle>
          <a:p>
            <a:r>
              <a:rPr lang="en-US" dirty="0" smtClean="0"/>
              <a:t>Click to edit Master title style</a:t>
            </a:r>
            <a:endParaRPr lang="en-US" dirty="0"/>
          </a:p>
        </p:txBody>
      </p:sp>
      <p:grpSp>
        <p:nvGrpSpPr>
          <p:cNvPr id="7" name="Group 6"/>
          <p:cNvGrpSpPr/>
          <p:nvPr userDrawn="1"/>
        </p:nvGrpSpPr>
        <p:grpSpPr>
          <a:xfrm>
            <a:off x="1" y="6579576"/>
            <a:ext cx="8565471" cy="276999"/>
            <a:chOff x="1" y="6554772"/>
            <a:chExt cx="8565471" cy="276999"/>
          </a:xfrm>
        </p:grpSpPr>
        <p:sp>
          <p:nvSpPr>
            <p:cNvPr id="8" name="TextBox 7"/>
            <p:cNvSpPr txBox="1"/>
            <p:nvPr/>
          </p:nvSpPr>
          <p:spPr>
            <a:xfrm>
              <a:off x="3343022" y="6554772"/>
              <a:ext cx="1881885" cy="2769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02458C"/>
                  </a:solidFill>
                </a:rPr>
                <a:t>Field Research Corporation</a:t>
              </a:r>
              <a:endParaRPr lang="en-US" sz="1200" dirty="0">
                <a:solidFill>
                  <a:srgbClr val="02458C"/>
                </a:solidFill>
              </a:endParaRPr>
            </a:p>
          </p:txBody>
        </p:sp>
        <p:cxnSp>
          <p:nvCxnSpPr>
            <p:cNvPr id="9" name="Straight Connector 8"/>
            <p:cNvCxnSpPr/>
            <p:nvPr/>
          </p:nvCxnSpPr>
          <p:spPr>
            <a:xfrm>
              <a:off x="5222450"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 y="6693271"/>
              <a:ext cx="3343022" cy="0"/>
            </a:xfrm>
            <a:prstGeom prst="line">
              <a:avLst/>
            </a:prstGeom>
            <a:ln>
              <a:solidFill>
                <a:srgbClr val="7BC34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065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800">
                <a:solidFill>
                  <a:schemeClr val="bg1"/>
                </a:solidFill>
              </a:defRPr>
            </a:lvl1pPr>
            <a:lvl2pPr>
              <a:buClr>
                <a:srgbClr val="2B7C99"/>
              </a:buClr>
              <a:defRPr sz="1800">
                <a:solidFill>
                  <a:schemeClr val="bg1"/>
                </a:solidFill>
              </a:defRPr>
            </a:lvl2pPr>
            <a:lvl3pPr>
              <a:buClr>
                <a:srgbClr val="2B7C99"/>
              </a:buClr>
              <a:defRPr sz="1800">
                <a:solidFill>
                  <a:schemeClr val="bg1"/>
                </a:solidFill>
              </a:defRPr>
            </a:lvl3pPr>
            <a:lvl4pPr>
              <a:buClr>
                <a:srgbClr val="2B7C99"/>
              </a:buClr>
              <a:defRPr sz="1800">
                <a:solidFill>
                  <a:schemeClr val="bg1"/>
                </a:solidFill>
              </a:defRPr>
            </a:lvl4pPr>
            <a:lvl5pPr>
              <a:buClr>
                <a:srgbClr val="2B7C99"/>
              </a:buCl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smtClean="0"/>
              <a:t>Click to edit Master title style</a:t>
            </a:r>
            <a:endParaRPr lang="en-US" dirty="0"/>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Overall Findings</a:t>
            </a:r>
            <a:endParaRPr lang="en-US" sz="1400" b="1" dirty="0">
              <a:solidFill>
                <a:prstClr val="white"/>
              </a:solidFill>
            </a:endParaRPr>
          </a:p>
        </p:txBody>
      </p:sp>
    </p:spTree>
    <p:extLst>
      <p:ext uri="{BB962C8B-B14F-4D97-AF65-F5344CB8AC3E}">
        <p14:creationId xmlns:p14="http://schemas.microsoft.com/office/powerpoint/2010/main" val="112086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smtClean="0"/>
              <a:t>Click to edit Master title style</a:t>
            </a:r>
            <a:endParaRPr lang="en-US" dirty="0"/>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Overall Findings</a:t>
            </a:r>
            <a:endParaRPr lang="en-US" sz="1400" b="1" dirty="0">
              <a:solidFill>
                <a:prstClr val="white"/>
              </a:solidFill>
            </a:endParaRPr>
          </a:p>
        </p:txBody>
      </p:sp>
    </p:spTree>
    <p:extLst>
      <p:ext uri="{BB962C8B-B14F-4D97-AF65-F5344CB8AC3E}">
        <p14:creationId xmlns:p14="http://schemas.microsoft.com/office/powerpoint/2010/main" val="349884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smtClean="0"/>
              <a:t>Click to edit Master title style</a:t>
            </a:r>
            <a:endParaRPr lang="en-US" dirty="0"/>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smtClean="0">
                <a:solidFill>
                  <a:prstClr val="white"/>
                </a:solidFill>
              </a:rPr>
              <a:t>Overall Findings</a:t>
            </a:r>
            <a:endParaRPr lang="en-US" sz="1400" b="1" dirty="0">
              <a:solidFill>
                <a:prstClr val="white"/>
              </a:solidFill>
            </a:endParaRPr>
          </a:p>
        </p:txBody>
      </p:sp>
    </p:spTree>
    <p:extLst>
      <p:ext uri="{BB962C8B-B14F-4D97-AF65-F5344CB8AC3E}">
        <p14:creationId xmlns:p14="http://schemas.microsoft.com/office/powerpoint/2010/main" val="11515390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10.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11.xml"/><Relationship Id="rId4"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7.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8.xml"/><Relationship Id="rId4"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4" name="Rectangle 33"/>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59" name="Rectangle 58"/>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Rectangle 24"/>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41" name="Group 40"/>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57" name="Rectangle 5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42" name="Group 41"/>
          <p:cNvGrpSpPr/>
          <p:nvPr/>
        </p:nvGrpSpPr>
        <p:grpSpPr>
          <a:xfrm>
            <a:off x="8570490" y="77921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55" name="Rectangle 54"/>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3" name="Group 42"/>
          <p:cNvGrpSpPr/>
          <p:nvPr/>
        </p:nvGrpSpPr>
        <p:grpSpPr>
          <a:xfrm>
            <a:off x="8570490" y="155842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53" name="Rectangle 52"/>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TextBox 53"/>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233763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51" name="Rectangle 50"/>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TextBox 51"/>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5" name="Group 44"/>
          <p:cNvGrpSpPr/>
          <p:nvPr/>
        </p:nvGrpSpPr>
        <p:grpSpPr>
          <a:xfrm>
            <a:off x="8570490" y="311685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49" name="Rectangle 48"/>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TextBox 49"/>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 name="Group 3"/>
          <p:cNvGrpSpPr/>
          <p:nvPr/>
        </p:nvGrpSpPr>
        <p:grpSpPr>
          <a:xfrm>
            <a:off x="8570490" y="38960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47" name="Rectangle 46"/>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TextBox 47"/>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 name="Group 4"/>
          <p:cNvGrpSpPr/>
          <p:nvPr/>
        </p:nvGrpSpPr>
        <p:grpSpPr>
          <a:xfrm>
            <a:off x="8570490" y="467527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28" name="Rectangle 2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 name="Group 5"/>
          <p:cNvGrpSpPr/>
          <p:nvPr/>
        </p:nvGrpSpPr>
        <p:grpSpPr>
          <a:xfrm>
            <a:off x="8570490" y="5454493"/>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31" name="Rectangle 30"/>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669477490"/>
      </p:ext>
    </p:extLst>
  </p:cSld>
  <p:clrMap bg1="dk1" tx1="lt1" bg2="dk2" tx2="lt2" accent1="accent1" accent2="accent2" accent3="accent3" accent4="accent4" accent5="accent5" accent6="accent6" hlink="hlink" folHlink="folHlink"/>
  <p:sldLayoutIdLst>
    <p:sldLayoutId id="2147483787" r:id="rId1"/>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02458C"/>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4182660088"/>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66" r:id="rId3"/>
    <p:sldLayoutId id="2147483844"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02458C"/>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2622934235"/>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67" r:id="rId3"/>
    <p:sldLayoutId id="2147483851"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708472961"/>
      </p:ext>
    </p:extLst>
  </p:cSld>
  <p:clrMap bg1="dk1" tx1="lt1" bg2="dk2" tx2="lt2" accent1="accent1" accent2="accent2" accent3="accent3" accent4="accent4" accent5="accent5" accent6="accent6" hlink="hlink" folHlink="folHlink"/>
  <p:sldLayoutIdLst>
    <p:sldLayoutId id="2147483828" r:id="rId1"/>
    <p:sldLayoutId id="2147483829" r:id="rId2"/>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916668685"/>
      </p:ext>
    </p:extLst>
  </p:cSld>
  <p:clrMap bg1="dk1" tx1="lt1" bg2="dk2" tx2="lt2" accent1="accent1" accent2="accent2" accent3="accent3" accent4="accent4" accent5="accent5" accent6="accent6" hlink="hlink" folHlink="folHlink"/>
  <p:sldLayoutIdLst>
    <p:sldLayoutId id="2147483870" r:id="rId1"/>
    <p:sldLayoutId id="2147483872" r:id="rId2"/>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9" name="Rectangle 78"/>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1" name="Rectangle 80"/>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7" name="Group 36"/>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TextBox 5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1" name="Group 6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62" name="Rectangle 6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TextBox 6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4" name="Group 6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5" name="Rectangle 6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TextBox 6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7" name="Group 66"/>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8" name="Rectangle 67"/>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TextBox 68"/>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0" name="Group 69"/>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TextBox 7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3" name="Group 7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p:nvGrpSpPr>
        <p:grpSpPr>
          <a:xfrm>
            <a:off x="8570490" y="0"/>
            <a:ext cx="564229" cy="777240"/>
            <a:chOff x="7224714" y="0"/>
            <a:chExt cx="564229" cy="777240"/>
          </a:xfrm>
          <a:solidFill>
            <a:srgbClr val="02458C"/>
          </a:solidFill>
          <a:effectLst>
            <a:outerShdw blurRad="50800" dist="38100" dir="2700000" algn="tl" rotWithShape="0">
              <a:prstClr val="black">
                <a:alpha val="40000"/>
              </a:prstClr>
            </a:outerShdw>
          </a:effectLst>
        </p:grpSpPr>
        <p:sp>
          <p:nvSpPr>
            <p:cNvPr id="77" name="Rectangle 7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spTree>
    <p:extLst>
      <p:ext uri="{BB962C8B-B14F-4D97-AF65-F5344CB8AC3E}">
        <p14:creationId xmlns:p14="http://schemas.microsoft.com/office/powerpoint/2010/main" val="29643314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60" r:id="rId3"/>
    <p:sldLayoutId id="2147483855"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TextBox 67"/>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9" name="Group 68"/>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TextBox 7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2" name="Group 7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5" name="Group 74"/>
          <p:cNvGrpSpPr/>
          <p:nvPr/>
        </p:nvGrpSpPr>
        <p:grpSpPr>
          <a:xfrm>
            <a:off x="8570490" y="779853"/>
            <a:ext cx="564229" cy="777240"/>
            <a:chOff x="7224714" y="-206595"/>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825309718"/>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861" r:id="rId3"/>
    <p:sldLayoutId id="2147483791"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TextBox 67"/>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9" name="Group 68"/>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2" name="Group 71"/>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TextBox 73"/>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5" name="Group 74"/>
          <p:cNvGrpSpPr/>
          <p:nvPr/>
        </p:nvGrpSpPr>
        <p:grpSpPr>
          <a:xfrm>
            <a:off x="8570490" y="1559706"/>
            <a:ext cx="564229" cy="777240"/>
            <a:chOff x="7224714" y="-412017"/>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881183583"/>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862" r:id="rId3"/>
    <p:sldLayoutId id="2147483796" r:id="rId4"/>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9" name="Group 68"/>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TextBox 70"/>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2" name="Group 71"/>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TextBox 73"/>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5" name="Group 74"/>
          <p:cNvGrpSpPr/>
          <p:nvPr/>
        </p:nvGrpSpPr>
        <p:grpSpPr>
          <a:xfrm>
            <a:off x="8570490" y="2339559"/>
            <a:ext cx="564229" cy="777240"/>
            <a:chOff x="7224714" y="-613630"/>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2733624477"/>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63" r:id="rId3"/>
    <p:sldLayoutId id="2147483800" r:id="rId4"/>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7" name="Rectangle 76"/>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79" name="Rectangle 78"/>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02458C"/>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34985282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64" r:id="rId3"/>
    <p:sldLayoutId id="2147483804"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02458C"/>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726709743"/>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65" r:id="rId3"/>
    <p:sldLayoutId id="2147483837"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44.xml"/><Relationship Id="rId1" Type="http://schemas.openxmlformats.org/officeDocument/2006/relationships/slideLayout" Target="../slideLayouts/slideLayout27.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101.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28.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102.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45.xml"/><Relationship Id="rId1" Type="http://schemas.openxmlformats.org/officeDocument/2006/relationships/slideLayout" Target="../slideLayouts/slideLayout27.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103.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43.xml"/><Relationship Id="rId7" Type="http://schemas.openxmlformats.org/officeDocument/2006/relationships/slide" Target="slide103.xml"/><Relationship Id="rId2" Type="http://schemas.openxmlformats.org/officeDocument/2006/relationships/slide" Target="slide20.xml"/><Relationship Id="rId1" Type="http://schemas.openxmlformats.org/officeDocument/2006/relationships/slideLayout" Target="../slideLayouts/slideLayout27.xml"/><Relationship Id="rId6" Type="http://schemas.openxmlformats.org/officeDocument/2006/relationships/slide" Target="slide88.xml"/><Relationship Id="rId5" Type="http://schemas.openxmlformats.org/officeDocument/2006/relationships/slide" Target="slide73.xml"/><Relationship Id="rId10" Type="http://schemas.openxmlformats.org/officeDocument/2006/relationships/chart" Target="../charts/chart46.xml"/><Relationship Id="rId4" Type="http://schemas.openxmlformats.org/officeDocument/2006/relationships/slide" Target="slide58.xml"/><Relationship Id="rId9" Type="http://schemas.openxmlformats.org/officeDocument/2006/relationships/slide" Target="slide133.xml"/></Relationships>
</file>

<file path=ppt/slides/_rels/slide104.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28.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105.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47.xml"/><Relationship Id="rId1" Type="http://schemas.openxmlformats.org/officeDocument/2006/relationships/slideLayout" Target="../slideLayouts/slideLayout27.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106.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28.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107.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47.xml"/><Relationship Id="rId7" Type="http://schemas.openxmlformats.org/officeDocument/2006/relationships/slide" Target="slide107.xml"/><Relationship Id="rId2" Type="http://schemas.openxmlformats.org/officeDocument/2006/relationships/slide" Target="slide25.xml"/><Relationship Id="rId1" Type="http://schemas.openxmlformats.org/officeDocument/2006/relationships/slideLayout" Target="../slideLayouts/slideLayout27.xml"/><Relationship Id="rId6" Type="http://schemas.openxmlformats.org/officeDocument/2006/relationships/slide" Target="slide92.xml"/><Relationship Id="rId5" Type="http://schemas.openxmlformats.org/officeDocument/2006/relationships/slide" Target="slide77.xml"/><Relationship Id="rId10" Type="http://schemas.openxmlformats.org/officeDocument/2006/relationships/chart" Target="../charts/chart48.xml"/><Relationship Id="rId4" Type="http://schemas.openxmlformats.org/officeDocument/2006/relationships/slide" Target="slide62.xml"/><Relationship Id="rId9" Type="http://schemas.openxmlformats.org/officeDocument/2006/relationships/slide" Target="slide137.xml"/></Relationships>
</file>

<file path=ppt/slides/_rels/slide108.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28.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109.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49.xml"/><Relationship Id="rId1" Type="http://schemas.openxmlformats.org/officeDocument/2006/relationships/slideLayout" Target="../slideLayouts/slideLayout27.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50.xml"/><Relationship Id="rId1" Type="http://schemas.openxmlformats.org/officeDocument/2006/relationships/slideLayout" Target="../slideLayouts/slideLayout27.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111.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28.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112.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51.xml"/><Relationship Id="rId1" Type="http://schemas.openxmlformats.org/officeDocument/2006/relationships/slideLayout" Target="../slideLayouts/slideLayout27.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113.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30.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114.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32.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_rels/slide115.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52.xml"/><Relationship Id="rId1" Type="http://schemas.openxmlformats.org/officeDocument/2006/relationships/slideLayout" Target="../slideLayouts/slideLayout31.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116.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32.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117.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53.xml"/><Relationship Id="rId1" Type="http://schemas.openxmlformats.org/officeDocument/2006/relationships/slideLayout" Target="../slideLayouts/slideLayout31.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118.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20.xml"/><Relationship Id="rId7" Type="http://schemas.openxmlformats.org/officeDocument/2006/relationships/slide" Target="slide88.xml"/><Relationship Id="rId2" Type="http://schemas.openxmlformats.org/officeDocument/2006/relationships/chart" Target="../charts/chart54.xml"/><Relationship Id="rId1" Type="http://schemas.openxmlformats.org/officeDocument/2006/relationships/slideLayout" Target="../slideLayouts/slideLayout31.xml"/><Relationship Id="rId6" Type="http://schemas.openxmlformats.org/officeDocument/2006/relationships/slide" Target="slide73.xml"/><Relationship Id="rId5" Type="http://schemas.openxmlformats.org/officeDocument/2006/relationships/slide" Target="slide58.xml"/><Relationship Id="rId10" Type="http://schemas.openxmlformats.org/officeDocument/2006/relationships/slide" Target="slide133.xml"/><Relationship Id="rId4" Type="http://schemas.openxmlformats.org/officeDocument/2006/relationships/slide" Target="slide43.xml"/><Relationship Id="rId9" Type="http://schemas.openxmlformats.org/officeDocument/2006/relationships/slide" Target="slide118.xml"/></Relationships>
</file>

<file path=ppt/slides/_rels/slide119.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32.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55.xml"/><Relationship Id="rId1" Type="http://schemas.openxmlformats.org/officeDocument/2006/relationships/slideLayout" Target="../slideLayouts/slideLayout31.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121.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32.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12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25.xml"/><Relationship Id="rId7" Type="http://schemas.openxmlformats.org/officeDocument/2006/relationships/slide" Target="slide92.xml"/><Relationship Id="rId2" Type="http://schemas.openxmlformats.org/officeDocument/2006/relationships/chart" Target="../charts/chart56.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62.xml"/><Relationship Id="rId10" Type="http://schemas.openxmlformats.org/officeDocument/2006/relationships/slide" Target="slide137.xml"/><Relationship Id="rId4" Type="http://schemas.openxmlformats.org/officeDocument/2006/relationships/slide" Target="slide47.xml"/><Relationship Id="rId9" Type="http://schemas.openxmlformats.org/officeDocument/2006/relationships/slide" Target="slide122.xml"/></Relationships>
</file>

<file path=ppt/slides/_rels/slide123.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32.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124.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57.xml"/><Relationship Id="rId1" Type="http://schemas.openxmlformats.org/officeDocument/2006/relationships/slideLayout" Target="../slideLayouts/slideLayout31.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125.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58.xml"/><Relationship Id="rId1" Type="http://schemas.openxmlformats.org/officeDocument/2006/relationships/slideLayout" Target="../slideLayouts/slideLayout31.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126.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32.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127.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59.xml"/><Relationship Id="rId1" Type="http://schemas.openxmlformats.org/officeDocument/2006/relationships/slideLayout" Target="../slideLayouts/slideLayout31.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128.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34.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129.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36.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60.xml"/><Relationship Id="rId1" Type="http://schemas.openxmlformats.org/officeDocument/2006/relationships/slideLayout" Target="../slideLayouts/slideLayout35.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131.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36.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132.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61.xml"/><Relationship Id="rId1" Type="http://schemas.openxmlformats.org/officeDocument/2006/relationships/slideLayout" Target="../slideLayouts/slideLayout35.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133.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20.xml"/><Relationship Id="rId7" Type="http://schemas.openxmlformats.org/officeDocument/2006/relationships/slide" Target="slide88.xml"/><Relationship Id="rId2" Type="http://schemas.openxmlformats.org/officeDocument/2006/relationships/chart" Target="../charts/chart62.xml"/><Relationship Id="rId1" Type="http://schemas.openxmlformats.org/officeDocument/2006/relationships/slideLayout" Target="../slideLayouts/slideLayout35.xml"/><Relationship Id="rId6" Type="http://schemas.openxmlformats.org/officeDocument/2006/relationships/slide" Target="slide73.xml"/><Relationship Id="rId5" Type="http://schemas.openxmlformats.org/officeDocument/2006/relationships/slide" Target="slide58.xml"/><Relationship Id="rId10" Type="http://schemas.openxmlformats.org/officeDocument/2006/relationships/slide" Target="slide133.xml"/><Relationship Id="rId4" Type="http://schemas.openxmlformats.org/officeDocument/2006/relationships/slide" Target="slide43.xml"/><Relationship Id="rId9" Type="http://schemas.openxmlformats.org/officeDocument/2006/relationships/slide" Target="slide118.xml"/></Relationships>
</file>

<file path=ppt/slides/_rels/slide134.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36.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135.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63.xml"/><Relationship Id="rId1" Type="http://schemas.openxmlformats.org/officeDocument/2006/relationships/slideLayout" Target="../slideLayouts/slideLayout35.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136.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36.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137.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47.xml"/><Relationship Id="rId7" Type="http://schemas.openxmlformats.org/officeDocument/2006/relationships/slide" Target="slide107.xml"/><Relationship Id="rId2" Type="http://schemas.openxmlformats.org/officeDocument/2006/relationships/slide" Target="slide25.xml"/><Relationship Id="rId1" Type="http://schemas.openxmlformats.org/officeDocument/2006/relationships/slideLayout" Target="../slideLayouts/slideLayout35.xml"/><Relationship Id="rId6" Type="http://schemas.openxmlformats.org/officeDocument/2006/relationships/slide" Target="slide92.xml"/><Relationship Id="rId5" Type="http://schemas.openxmlformats.org/officeDocument/2006/relationships/slide" Target="slide77.xml"/><Relationship Id="rId10" Type="http://schemas.openxmlformats.org/officeDocument/2006/relationships/chart" Target="../charts/chart64.xml"/><Relationship Id="rId4" Type="http://schemas.openxmlformats.org/officeDocument/2006/relationships/slide" Target="slide62.xml"/><Relationship Id="rId9" Type="http://schemas.openxmlformats.org/officeDocument/2006/relationships/slide" Target="slide137.xml"/></Relationships>
</file>

<file path=ppt/slides/_rels/slide138.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36.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139.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65.xml"/><Relationship Id="rId1" Type="http://schemas.openxmlformats.org/officeDocument/2006/relationships/slideLayout" Target="../slideLayouts/slideLayout35.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66.xml"/><Relationship Id="rId1" Type="http://schemas.openxmlformats.org/officeDocument/2006/relationships/slideLayout" Target="../slideLayouts/slideLayout35.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141.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36.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142.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67.xml"/><Relationship Id="rId1" Type="http://schemas.openxmlformats.org/officeDocument/2006/relationships/slideLayout" Target="../slideLayouts/slideLayout35.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15.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16.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8.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_rels/slide17.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18.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8.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19.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20.xml"/><Relationship Id="rId7" Type="http://schemas.openxmlformats.org/officeDocument/2006/relationships/slide" Target="slide88.xm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slide" Target="slide73.xml"/><Relationship Id="rId5" Type="http://schemas.openxmlformats.org/officeDocument/2006/relationships/slide" Target="slide58.xml"/><Relationship Id="rId10" Type="http://schemas.openxmlformats.org/officeDocument/2006/relationships/slide" Target="slide133.xml"/><Relationship Id="rId4" Type="http://schemas.openxmlformats.org/officeDocument/2006/relationships/slide" Target="slide43.xml"/><Relationship Id="rId9" Type="http://schemas.openxmlformats.org/officeDocument/2006/relationships/slide" Target="slide118.xml"/></Relationships>
</file>

<file path=ppt/slides/_rels/slide21.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22.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23.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24.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8.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25.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chart" Target="../charts/chart7.xml"/><Relationship Id="rId7" Type="http://schemas.openxmlformats.org/officeDocument/2006/relationships/slide" Target="slide77.xml"/><Relationship Id="rId2" Type="http://schemas.openxmlformats.org/officeDocument/2006/relationships/chart" Target="../charts/chart6.xml"/><Relationship Id="rId1" Type="http://schemas.openxmlformats.org/officeDocument/2006/relationships/slideLayout" Target="../slideLayouts/slideLayout9.xml"/><Relationship Id="rId6" Type="http://schemas.openxmlformats.org/officeDocument/2006/relationships/slide" Target="slide62.xml"/><Relationship Id="rId11" Type="http://schemas.openxmlformats.org/officeDocument/2006/relationships/slide" Target="slide137.xml"/><Relationship Id="rId5" Type="http://schemas.openxmlformats.org/officeDocument/2006/relationships/slide" Target="slide47.xml"/><Relationship Id="rId10" Type="http://schemas.openxmlformats.org/officeDocument/2006/relationships/slide" Target="slide122.xml"/><Relationship Id="rId4" Type="http://schemas.openxmlformats.org/officeDocument/2006/relationships/slide" Target="slide25.xml"/><Relationship Id="rId9" Type="http://schemas.openxmlformats.org/officeDocument/2006/relationships/slide" Target="slide107.xml"/></Relationships>
</file>

<file path=ppt/slides/_rels/slide2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8.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27.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28.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8.xml"/><Relationship Id="rId1" Type="http://schemas.openxmlformats.org/officeDocument/2006/relationships/slideLayout" Target="../slideLayouts/slideLayout8.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29.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8.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31.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10.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39.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12.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12.xml"/><Relationship Id="rId1" Type="http://schemas.openxmlformats.org/officeDocument/2006/relationships/slideLayout" Target="../slideLayouts/slideLayout11.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41.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12.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42.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13.xml"/><Relationship Id="rId1" Type="http://schemas.openxmlformats.org/officeDocument/2006/relationships/slideLayout" Target="../slideLayouts/slideLayout11.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43.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20.xml"/><Relationship Id="rId7" Type="http://schemas.openxmlformats.org/officeDocument/2006/relationships/slide" Target="slide88.xml"/><Relationship Id="rId2" Type="http://schemas.openxmlformats.org/officeDocument/2006/relationships/chart" Target="../charts/chart14.xml"/><Relationship Id="rId1" Type="http://schemas.openxmlformats.org/officeDocument/2006/relationships/slideLayout" Target="../slideLayouts/slideLayout11.xml"/><Relationship Id="rId6" Type="http://schemas.openxmlformats.org/officeDocument/2006/relationships/slide" Target="slide73.xml"/><Relationship Id="rId5" Type="http://schemas.openxmlformats.org/officeDocument/2006/relationships/slide" Target="slide58.xml"/><Relationship Id="rId10" Type="http://schemas.openxmlformats.org/officeDocument/2006/relationships/slide" Target="slide133.xml"/><Relationship Id="rId4" Type="http://schemas.openxmlformats.org/officeDocument/2006/relationships/slide" Target="slide43.xml"/><Relationship Id="rId9" Type="http://schemas.openxmlformats.org/officeDocument/2006/relationships/slide" Target="slide118.xml"/></Relationships>
</file>

<file path=ppt/slides/_rels/slide44.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12.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45.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15.xml"/><Relationship Id="rId1" Type="http://schemas.openxmlformats.org/officeDocument/2006/relationships/slideLayout" Target="../slideLayouts/slideLayout11.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46.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12.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47.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25.xml"/><Relationship Id="rId7" Type="http://schemas.openxmlformats.org/officeDocument/2006/relationships/slide" Target="slide92.xml"/><Relationship Id="rId2" Type="http://schemas.openxmlformats.org/officeDocument/2006/relationships/chart" Target="../charts/chart16.xml"/><Relationship Id="rId1" Type="http://schemas.openxmlformats.org/officeDocument/2006/relationships/slideLayout" Target="../slideLayouts/slideLayout11.xml"/><Relationship Id="rId6" Type="http://schemas.openxmlformats.org/officeDocument/2006/relationships/slide" Target="slide77.xml"/><Relationship Id="rId5" Type="http://schemas.openxmlformats.org/officeDocument/2006/relationships/slide" Target="slide62.xml"/><Relationship Id="rId10" Type="http://schemas.openxmlformats.org/officeDocument/2006/relationships/slide" Target="slide137.xml"/><Relationship Id="rId4" Type="http://schemas.openxmlformats.org/officeDocument/2006/relationships/slide" Target="slide47.xml"/><Relationship Id="rId9" Type="http://schemas.openxmlformats.org/officeDocument/2006/relationships/slide" Target="slide122.xml"/></Relationships>
</file>

<file path=ppt/slides/_rels/slide48.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12.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49.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17.xml"/><Relationship Id="rId1" Type="http://schemas.openxmlformats.org/officeDocument/2006/relationships/slideLayout" Target="../slideLayouts/slideLayout11.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18.xml"/><Relationship Id="rId1" Type="http://schemas.openxmlformats.org/officeDocument/2006/relationships/slideLayout" Target="../slideLayouts/slideLayout11.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51.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12.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52.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19.xml"/><Relationship Id="rId1" Type="http://schemas.openxmlformats.org/officeDocument/2006/relationships/slideLayout" Target="../slideLayouts/slideLayout11.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53.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14.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54.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16.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_rels/slide55.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20.xml"/><Relationship Id="rId1" Type="http://schemas.openxmlformats.org/officeDocument/2006/relationships/slideLayout" Target="../slideLayouts/slideLayout15.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56.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16.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57.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21.xml"/><Relationship Id="rId1" Type="http://schemas.openxmlformats.org/officeDocument/2006/relationships/slideLayout" Target="../slideLayouts/slideLayout15.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58.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20.xml"/><Relationship Id="rId7" Type="http://schemas.openxmlformats.org/officeDocument/2006/relationships/slide" Target="slide88.xml"/><Relationship Id="rId2" Type="http://schemas.openxmlformats.org/officeDocument/2006/relationships/chart" Target="../charts/chart22.xml"/><Relationship Id="rId1" Type="http://schemas.openxmlformats.org/officeDocument/2006/relationships/slideLayout" Target="../slideLayouts/slideLayout15.xml"/><Relationship Id="rId6" Type="http://schemas.openxmlformats.org/officeDocument/2006/relationships/slide" Target="slide73.xml"/><Relationship Id="rId5" Type="http://schemas.openxmlformats.org/officeDocument/2006/relationships/slide" Target="slide58.xml"/><Relationship Id="rId10" Type="http://schemas.openxmlformats.org/officeDocument/2006/relationships/slide" Target="slide133.xml"/><Relationship Id="rId4" Type="http://schemas.openxmlformats.org/officeDocument/2006/relationships/slide" Target="slide43.xml"/><Relationship Id="rId9" Type="http://schemas.openxmlformats.org/officeDocument/2006/relationships/slide" Target="slide118.xml"/></Relationships>
</file>

<file path=ppt/slides/_rels/slide59.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16.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23.xml"/><Relationship Id="rId1" Type="http://schemas.openxmlformats.org/officeDocument/2006/relationships/slideLayout" Target="../slideLayouts/slideLayout15.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61.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16.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6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25.xml"/><Relationship Id="rId7" Type="http://schemas.openxmlformats.org/officeDocument/2006/relationships/slide" Target="slide92.xml"/><Relationship Id="rId2" Type="http://schemas.openxmlformats.org/officeDocument/2006/relationships/chart" Target="../charts/chart24.xml"/><Relationship Id="rId1" Type="http://schemas.openxmlformats.org/officeDocument/2006/relationships/slideLayout" Target="../slideLayouts/slideLayout15.xml"/><Relationship Id="rId6" Type="http://schemas.openxmlformats.org/officeDocument/2006/relationships/slide" Target="slide77.xml"/><Relationship Id="rId5" Type="http://schemas.openxmlformats.org/officeDocument/2006/relationships/slide" Target="slide62.xml"/><Relationship Id="rId10" Type="http://schemas.openxmlformats.org/officeDocument/2006/relationships/slide" Target="slide137.xml"/><Relationship Id="rId4" Type="http://schemas.openxmlformats.org/officeDocument/2006/relationships/slide" Target="slide47.xml"/><Relationship Id="rId9" Type="http://schemas.openxmlformats.org/officeDocument/2006/relationships/slide" Target="slide122.xml"/></Relationships>
</file>

<file path=ppt/slides/_rels/slide63.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16.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64.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25.xml"/><Relationship Id="rId1" Type="http://schemas.openxmlformats.org/officeDocument/2006/relationships/slideLayout" Target="../slideLayouts/slideLayout15.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65.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26.xml"/><Relationship Id="rId1" Type="http://schemas.openxmlformats.org/officeDocument/2006/relationships/slideLayout" Target="../slideLayouts/slideLayout15.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66.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16.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67.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27.xml"/><Relationship Id="rId1" Type="http://schemas.openxmlformats.org/officeDocument/2006/relationships/slideLayout" Target="../slideLayouts/slideLayout15.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68.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18.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69.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20.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28.xml"/><Relationship Id="rId1" Type="http://schemas.openxmlformats.org/officeDocument/2006/relationships/slideLayout" Target="../slideLayouts/slideLayout19.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71.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20.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72.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29.xml"/><Relationship Id="rId1" Type="http://schemas.openxmlformats.org/officeDocument/2006/relationships/slideLayout" Target="../slideLayouts/slideLayout19.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73.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20.xml"/><Relationship Id="rId7" Type="http://schemas.openxmlformats.org/officeDocument/2006/relationships/slide" Target="slide88.xml"/><Relationship Id="rId2" Type="http://schemas.openxmlformats.org/officeDocument/2006/relationships/chart" Target="../charts/chart30.xml"/><Relationship Id="rId1" Type="http://schemas.openxmlformats.org/officeDocument/2006/relationships/slideLayout" Target="../slideLayouts/slideLayout19.xml"/><Relationship Id="rId6" Type="http://schemas.openxmlformats.org/officeDocument/2006/relationships/slide" Target="slide73.xml"/><Relationship Id="rId5" Type="http://schemas.openxmlformats.org/officeDocument/2006/relationships/slide" Target="slide58.xml"/><Relationship Id="rId10" Type="http://schemas.openxmlformats.org/officeDocument/2006/relationships/slide" Target="slide133.xml"/><Relationship Id="rId4" Type="http://schemas.openxmlformats.org/officeDocument/2006/relationships/slide" Target="slide43.xml"/><Relationship Id="rId9" Type="http://schemas.openxmlformats.org/officeDocument/2006/relationships/slide" Target="slide118.xml"/></Relationships>
</file>

<file path=ppt/slides/_rels/slide74.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20.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75.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31.xml"/><Relationship Id="rId1" Type="http://schemas.openxmlformats.org/officeDocument/2006/relationships/slideLayout" Target="../slideLayouts/slideLayout19.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76.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20.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77.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47.xml"/><Relationship Id="rId7" Type="http://schemas.openxmlformats.org/officeDocument/2006/relationships/slide" Target="slide107.xml"/><Relationship Id="rId2" Type="http://schemas.openxmlformats.org/officeDocument/2006/relationships/slide" Target="slide25.xml"/><Relationship Id="rId1" Type="http://schemas.openxmlformats.org/officeDocument/2006/relationships/slideLayout" Target="../slideLayouts/slideLayout19.xml"/><Relationship Id="rId6" Type="http://schemas.openxmlformats.org/officeDocument/2006/relationships/slide" Target="slide92.xml"/><Relationship Id="rId5" Type="http://schemas.openxmlformats.org/officeDocument/2006/relationships/slide" Target="slide77.xml"/><Relationship Id="rId10" Type="http://schemas.openxmlformats.org/officeDocument/2006/relationships/chart" Target="../charts/chart32.xml"/><Relationship Id="rId4" Type="http://schemas.openxmlformats.org/officeDocument/2006/relationships/slide" Target="slide62.xml"/><Relationship Id="rId9" Type="http://schemas.openxmlformats.org/officeDocument/2006/relationships/slide" Target="slide137.xml"/></Relationships>
</file>

<file path=ppt/slides/_rels/slide78.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20.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79.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33.xml"/><Relationship Id="rId1" Type="http://schemas.openxmlformats.org/officeDocument/2006/relationships/slideLayout" Target="../slideLayouts/slideLayout19.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34.xml"/><Relationship Id="rId1" Type="http://schemas.openxmlformats.org/officeDocument/2006/relationships/slideLayout" Target="../slideLayouts/slideLayout19.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81.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20.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82.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35.xml"/><Relationship Id="rId1" Type="http://schemas.openxmlformats.org/officeDocument/2006/relationships/slideLayout" Target="../slideLayouts/slideLayout19.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83.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84.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24.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_rels/slide85.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7.xml"/><Relationship Id="rId7" Type="http://schemas.openxmlformats.org/officeDocument/2006/relationships/slide" Target="slide85.xml"/><Relationship Id="rId2" Type="http://schemas.openxmlformats.org/officeDocument/2006/relationships/chart" Target="../charts/chart36.xml"/><Relationship Id="rId1" Type="http://schemas.openxmlformats.org/officeDocument/2006/relationships/slideLayout" Target="../slideLayouts/slideLayout23.xml"/><Relationship Id="rId6" Type="http://schemas.openxmlformats.org/officeDocument/2006/relationships/slide" Target="slide70.xml"/><Relationship Id="rId5" Type="http://schemas.openxmlformats.org/officeDocument/2006/relationships/slide" Target="slide55.xml"/><Relationship Id="rId10" Type="http://schemas.openxmlformats.org/officeDocument/2006/relationships/slide" Target="slide130.xml"/><Relationship Id="rId4" Type="http://schemas.openxmlformats.org/officeDocument/2006/relationships/slide" Target="slide40.xml"/><Relationship Id="rId9" Type="http://schemas.openxmlformats.org/officeDocument/2006/relationships/slide" Target="slide115.xml"/></Relationships>
</file>

<file path=ppt/slides/_rels/slide86.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18.xml"/><Relationship Id="rId1" Type="http://schemas.openxmlformats.org/officeDocument/2006/relationships/slideLayout" Target="../slideLayouts/slideLayout24.xml"/><Relationship Id="rId6" Type="http://schemas.openxmlformats.org/officeDocument/2006/relationships/slide" Target="slide86.xml"/><Relationship Id="rId5"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131.xml"/></Relationships>
</file>

<file path=ppt/slides/_rels/slide87.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9.xml"/><Relationship Id="rId7" Type="http://schemas.openxmlformats.org/officeDocument/2006/relationships/slide" Target="slide87.xml"/><Relationship Id="rId2" Type="http://schemas.openxmlformats.org/officeDocument/2006/relationships/chart" Target="../charts/chart37.xml"/><Relationship Id="rId1" Type="http://schemas.openxmlformats.org/officeDocument/2006/relationships/slideLayout" Target="../slideLayouts/slideLayout23.xml"/><Relationship Id="rId6" Type="http://schemas.openxmlformats.org/officeDocument/2006/relationships/slide" Target="slide72.xml"/><Relationship Id="rId5" Type="http://schemas.openxmlformats.org/officeDocument/2006/relationships/slide" Target="slide57.xml"/><Relationship Id="rId10" Type="http://schemas.openxmlformats.org/officeDocument/2006/relationships/slide" Target="slide132.xml"/><Relationship Id="rId4" Type="http://schemas.openxmlformats.org/officeDocument/2006/relationships/slide" Target="slide42.xml"/><Relationship Id="rId9" Type="http://schemas.openxmlformats.org/officeDocument/2006/relationships/slide" Target="slide117.xml"/></Relationships>
</file>

<file path=ppt/slides/_rels/slide88.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20.xml"/><Relationship Id="rId7" Type="http://schemas.openxmlformats.org/officeDocument/2006/relationships/slide" Target="slide88.xml"/><Relationship Id="rId2" Type="http://schemas.openxmlformats.org/officeDocument/2006/relationships/chart" Target="../charts/chart38.xml"/><Relationship Id="rId1" Type="http://schemas.openxmlformats.org/officeDocument/2006/relationships/slideLayout" Target="../slideLayouts/slideLayout23.xml"/><Relationship Id="rId6" Type="http://schemas.openxmlformats.org/officeDocument/2006/relationships/slide" Target="slide73.xml"/><Relationship Id="rId5" Type="http://schemas.openxmlformats.org/officeDocument/2006/relationships/slide" Target="slide58.xml"/><Relationship Id="rId10" Type="http://schemas.openxmlformats.org/officeDocument/2006/relationships/slide" Target="slide133.xml"/><Relationship Id="rId4" Type="http://schemas.openxmlformats.org/officeDocument/2006/relationships/slide" Target="slide43.xml"/><Relationship Id="rId9" Type="http://schemas.openxmlformats.org/officeDocument/2006/relationships/slide" Target="slide118.xml"/></Relationships>
</file>

<file path=ppt/slides/_rels/slide89.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4.xml"/><Relationship Id="rId7" Type="http://schemas.openxmlformats.org/officeDocument/2006/relationships/slide" Target="slide104.xml"/><Relationship Id="rId2" Type="http://schemas.openxmlformats.org/officeDocument/2006/relationships/slide" Target="slide21.xml"/><Relationship Id="rId1" Type="http://schemas.openxmlformats.org/officeDocument/2006/relationships/slideLayout" Target="../slideLayouts/slideLayout24.xml"/><Relationship Id="rId6" Type="http://schemas.openxmlformats.org/officeDocument/2006/relationships/slide" Target="slide89.xml"/><Relationship Id="rId5"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1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22.xml"/><Relationship Id="rId7" Type="http://schemas.openxmlformats.org/officeDocument/2006/relationships/slide" Target="slide90.xml"/><Relationship Id="rId2" Type="http://schemas.openxmlformats.org/officeDocument/2006/relationships/chart" Target="../charts/chart39.xml"/><Relationship Id="rId1" Type="http://schemas.openxmlformats.org/officeDocument/2006/relationships/slideLayout" Target="../slideLayouts/slideLayout23.xml"/><Relationship Id="rId6" Type="http://schemas.openxmlformats.org/officeDocument/2006/relationships/slide" Target="slide75.xml"/><Relationship Id="rId5" Type="http://schemas.openxmlformats.org/officeDocument/2006/relationships/slide" Target="slide60.xml"/><Relationship Id="rId10" Type="http://schemas.openxmlformats.org/officeDocument/2006/relationships/slide" Target="slide135.xml"/><Relationship Id="rId4" Type="http://schemas.openxmlformats.org/officeDocument/2006/relationships/slide" Target="slide45.xml"/><Relationship Id="rId9" Type="http://schemas.openxmlformats.org/officeDocument/2006/relationships/slide" Target="slide120.xml"/></Relationships>
</file>

<file path=ppt/slides/_rels/slide91.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6.xml"/><Relationship Id="rId7" Type="http://schemas.openxmlformats.org/officeDocument/2006/relationships/slide" Target="slide106.xml"/><Relationship Id="rId2" Type="http://schemas.openxmlformats.org/officeDocument/2006/relationships/slide" Target="slide24.xml"/><Relationship Id="rId1" Type="http://schemas.openxmlformats.org/officeDocument/2006/relationships/slideLayout" Target="../slideLayouts/slideLayout24.xml"/><Relationship Id="rId6" Type="http://schemas.openxmlformats.org/officeDocument/2006/relationships/slide" Target="slide91.xml"/><Relationship Id="rId5"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136.xml"/></Relationships>
</file>

<file path=ppt/slides/_rels/slide92.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47.xml"/><Relationship Id="rId7" Type="http://schemas.openxmlformats.org/officeDocument/2006/relationships/slide" Target="slide107.xml"/><Relationship Id="rId2" Type="http://schemas.openxmlformats.org/officeDocument/2006/relationships/slide" Target="slide25.xml"/><Relationship Id="rId1" Type="http://schemas.openxmlformats.org/officeDocument/2006/relationships/slideLayout" Target="../slideLayouts/slideLayout23.xml"/><Relationship Id="rId6" Type="http://schemas.openxmlformats.org/officeDocument/2006/relationships/slide" Target="slide92.xml"/><Relationship Id="rId5" Type="http://schemas.openxmlformats.org/officeDocument/2006/relationships/slide" Target="slide77.xml"/><Relationship Id="rId10" Type="http://schemas.openxmlformats.org/officeDocument/2006/relationships/chart" Target="../charts/chart40.xml"/><Relationship Id="rId4" Type="http://schemas.openxmlformats.org/officeDocument/2006/relationships/slide" Target="slide62.xml"/><Relationship Id="rId9" Type="http://schemas.openxmlformats.org/officeDocument/2006/relationships/slide" Target="slide137.xml"/></Relationships>
</file>

<file path=ppt/slides/_rels/slide93.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8.xml"/><Relationship Id="rId7" Type="http://schemas.openxmlformats.org/officeDocument/2006/relationships/slide" Target="slide108.xml"/><Relationship Id="rId2" Type="http://schemas.openxmlformats.org/officeDocument/2006/relationships/slide" Target="slide26.xml"/><Relationship Id="rId1" Type="http://schemas.openxmlformats.org/officeDocument/2006/relationships/slideLayout" Target="../slideLayouts/slideLayout24.xml"/><Relationship Id="rId6" Type="http://schemas.openxmlformats.org/officeDocument/2006/relationships/slide" Target="slide93.xml"/><Relationship Id="rId5" Type="http://schemas.openxmlformats.org/officeDocument/2006/relationships/slide" Target="slide78.xml"/><Relationship Id="rId4" Type="http://schemas.openxmlformats.org/officeDocument/2006/relationships/slide" Target="slide63.xml"/><Relationship Id="rId9" Type="http://schemas.openxmlformats.org/officeDocument/2006/relationships/slide" Target="slide138.xml"/></Relationships>
</file>

<file path=ppt/slides/_rels/slide94.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27.xml"/><Relationship Id="rId7" Type="http://schemas.openxmlformats.org/officeDocument/2006/relationships/slide" Target="slide94.xml"/><Relationship Id="rId2" Type="http://schemas.openxmlformats.org/officeDocument/2006/relationships/chart" Target="../charts/chart41.xml"/><Relationship Id="rId1" Type="http://schemas.openxmlformats.org/officeDocument/2006/relationships/slideLayout" Target="../slideLayouts/slideLayout23.xml"/><Relationship Id="rId6" Type="http://schemas.openxmlformats.org/officeDocument/2006/relationships/slide" Target="slide79.xml"/><Relationship Id="rId5" Type="http://schemas.openxmlformats.org/officeDocument/2006/relationships/slide" Target="slide64.xml"/><Relationship Id="rId10" Type="http://schemas.openxmlformats.org/officeDocument/2006/relationships/slide" Target="slide139.xml"/><Relationship Id="rId4" Type="http://schemas.openxmlformats.org/officeDocument/2006/relationships/slide" Target="slide49.xml"/><Relationship Id="rId9" Type="http://schemas.openxmlformats.org/officeDocument/2006/relationships/slide" Target="slide124.xml"/></Relationships>
</file>

<file path=ppt/slides/_rels/slide95.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29.xml"/><Relationship Id="rId7" Type="http://schemas.openxmlformats.org/officeDocument/2006/relationships/slide" Target="slide95.xml"/><Relationship Id="rId2" Type="http://schemas.openxmlformats.org/officeDocument/2006/relationships/chart" Target="../charts/chart42.xml"/><Relationship Id="rId1" Type="http://schemas.openxmlformats.org/officeDocument/2006/relationships/slideLayout" Target="../slideLayouts/slideLayout23.xml"/><Relationship Id="rId6" Type="http://schemas.openxmlformats.org/officeDocument/2006/relationships/slide" Target="slide80.xml"/><Relationship Id="rId5" Type="http://schemas.openxmlformats.org/officeDocument/2006/relationships/slide" Target="slide65.xml"/><Relationship Id="rId10" Type="http://schemas.openxmlformats.org/officeDocument/2006/relationships/slide" Target="slide140.xml"/><Relationship Id="rId4" Type="http://schemas.openxmlformats.org/officeDocument/2006/relationships/slide" Target="slide50.xml"/><Relationship Id="rId9" Type="http://schemas.openxmlformats.org/officeDocument/2006/relationships/slide" Target="slide125.xml"/></Relationships>
</file>

<file path=ppt/slides/_rels/slide96.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51.xml"/><Relationship Id="rId7" Type="http://schemas.openxmlformats.org/officeDocument/2006/relationships/slide" Target="slide111.xml"/><Relationship Id="rId2" Type="http://schemas.openxmlformats.org/officeDocument/2006/relationships/slide" Target="slide30.xml"/><Relationship Id="rId1" Type="http://schemas.openxmlformats.org/officeDocument/2006/relationships/slideLayout" Target="../slideLayouts/slideLayout24.xml"/><Relationship Id="rId6" Type="http://schemas.openxmlformats.org/officeDocument/2006/relationships/slide" Target="slide96.xml"/><Relationship Id="rId5" Type="http://schemas.openxmlformats.org/officeDocument/2006/relationships/slide" Target="slide81.xml"/><Relationship Id="rId4" Type="http://schemas.openxmlformats.org/officeDocument/2006/relationships/slide" Target="slide66.xml"/><Relationship Id="rId9" Type="http://schemas.openxmlformats.org/officeDocument/2006/relationships/slide" Target="slide141.xml"/></Relationships>
</file>

<file path=ppt/slides/_rels/slide97.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31.xml"/><Relationship Id="rId7" Type="http://schemas.openxmlformats.org/officeDocument/2006/relationships/slide" Target="slide97.xml"/><Relationship Id="rId2" Type="http://schemas.openxmlformats.org/officeDocument/2006/relationships/chart" Target="../charts/chart43.xml"/><Relationship Id="rId1" Type="http://schemas.openxmlformats.org/officeDocument/2006/relationships/slideLayout" Target="../slideLayouts/slideLayout23.xml"/><Relationship Id="rId6" Type="http://schemas.openxmlformats.org/officeDocument/2006/relationships/slide" Target="slide82.xml"/><Relationship Id="rId5" Type="http://schemas.openxmlformats.org/officeDocument/2006/relationships/slide" Target="slide67.xml"/><Relationship Id="rId10" Type="http://schemas.openxmlformats.org/officeDocument/2006/relationships/slide" Target="slide142.xml"/><Relationship Id="rId4" Type="http://schemas.openxmlformats.org/officeDocument/2006/relationships/slide" Target="slide52.xml"/><Relationship Id="rId9" Type="http://schemas.openxmlformats.org/officeDocument/2006/relationships/slide" Target="slide127.xml"/></Relationships>
</file>

<file path=ppt/slides/_rels/slide98.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38.xml"/><Relationship Id="rId7" Type="http://schemas.openxmlformats.org/officeDocument/2006/relationships/slide" Target="slide98.xml"/><Relationship Id="rId2" Type="http://schemas.openxmlformats.org/officeDocument/2006/relationships/slide" Target="slide15.xml"/><Relationship Id="rId1" Type="http://schemas.openxmlformats.org/officeDocument/2006/relationships/slideLayout" Target="../slideLayouts/slideLayout26.xml"/><Relationship Id="rId6" Type="http://schemas.openxmlformats.org/officeDocument/2006/relationships/slide" Target="slide83.xml"/><Relationship Id="rId5" Type="http://schemas.openxmlformats.org/officeDocument/2006/relationships/slide" Target="slide68.xml"/><Relationship Id="rId4" Type="http://schemas.openxmlformats.org/officeDocument/2006/relationships/slide" Target="slide53.xml"/><Relationship Id="rId9" Type="http://schemas.openxmlformats.org/officeDocument/2006/relationships/slide" Target="slide128.xml"/></Relationships>
</file>

<file path=ppt/slides/_rels/slide99.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39.xml"/><Relationship Id="rId7" Type="http://schemas.openxmlformats.org/officeDocument/2006/relationships/slide" Target="slide99.xml"/><Relationship Id="rId2" Type="http://schemas.openxmlformats.org/officeDocument/2006/relationships/slide" Target="slide16.xml"/><Relationship Id="rId1" Type="http://schemas.openxmlformats.org/officeDocument/2006/relationships/slideLayout" Target="../slideLayouts/slideLayout28.xml"/><Relationship Id="rId6" Type="http://schemas.openxmlformats.org/officeDocument/2006/relationships/slide" Target="slide84.xml"/><Relationship Id="rId5"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7460" y="1219200"/>
            <a:ext cx="7315200" cy="2169825"/>
          </a:xfrm>
          <a:solidFill>
            <a:schemeClr val="tx1">
              <a:lumMod val="85000"/>
            </a:schemeClr>
          </a:solidFill>
          <a:effectLst>
            <a:outerShdw blurRad="50800" dist="38100" dir="2700000" algn="tl" rotWithShape="0">
              <a:prstClr val="black">
                <a:alpha val="40000"/>
              </a:prstClr>
            </a:outerShdw>
          </a:effectLst>
        </p:spPr>
        <p:txBody>
          <a:bodyPr>
            <a:spAutoFit/>
          </a:bodyPr>
          <a:lstStyle/>
          <a:p>
            <a:r>
              <a:rPr lang="en-US" sz="5000" dirty="0"/>
              <a:t>Findings from </a:t>
            </a:r>
            <a:r>
              <a:rPr lang="en-US" sz="5000" dirty="0" smtClean="0"/>
              <a:t/>
            </a:r>
            <a:br>
              <a:rPr lang="en-US" sz="5000" dirty="0" smtClean="0"/>
            </a:br>
            <a:r>
              <a:rPr lang="en-US" sz="5000" dirty="0" smtClean="0"/>
              <a:t>Waves 1-4 </a:t>
            </a:r>
            <a:r>
              <a:rPr lang="en-US" sz="5000" dirty="0"/>
              <a:t>of the </a:t>
            </a:r>
            <a:r>
              <a:rPr lang="en-US" sz="5000" dirty="0" smtClean="0"/>
              <a:t/>
            </a:r>
            <a:br>
              <a:rPr lang="en-US" sz="5000" dirty="0" smtClean="0"/>
            </a:br>
            <a:r>
              <a:rPr lang="en-US" sz="5000" dirty="0" smtClean="0"/>
              <a:t>Rapid </a:t>
            </a:r>
            <a:r>
              <a:rPr lang="en-US" sz="5000" dirty="0"/>
              <a:t>Cycle Polling Project</a:t>
            </a:r>
          </a:p>
        </p:txBody>
      </p:sp>
      <p:sp>
        <p:nvSpPr>
          <p:cNvPr id="5" name="Subtitle 4"/>
          <p:cNvSpPr>
            <a:spLocks noGrp="1"/>
          </p:cNvSpPr>
          <p:nvPr>
            <p:ph type="subTitle" idx="1"/>
          </p:nvPr>
        </p:nvSpPr>
        <p:spPr>
          <a:xfrm>
            <a:off x="627460" y="3733800"/>
            <a:ext cx="7144940" cy="2819400"/>
          </a:xfrm>
        </p:spPr>
        <p:txBody>
          <a:bodyPr>
            <a:normAutofit fontScale="85000" lnSpcReduction="20000"/>
          </a:bodyPr>
          <a:lstStyle/>
          <a:p>
            <a:pPr algn="r">
              <a:lnSpc>
                <a:spcPct val="110000"/>
              </a:lnSpc>
              <a:spcBef>
                <a:spcPts val="600"/>
              </a:spcBef>
              <a:spcAft>
                <a:spcPts val="500"/>
              </a:spcAft>
            </a:pPr>
            <a:r>
              <a:rPr lang="en-US" sz="1700" i="1" dirty="0" smtClean="0"/>
              <a:t>conducted for</a:t>
            </a:r>
            <a:br>
              <a:rPr lang="en-US" sz="1700" i="1" dirty="0" smtClean="0"/>
            </a:br>
            <a:r>
              <a:rPr lang="en-US" dirty="0"/>
              <a:t>The SCAN </a:t>
            </a:r>
            <a:r>
              <a:rPr lang="en-US" dirty="0" smtClean="0"/>
              <a:t>Foundation</a:t>
            </a:r>
          </a:p>
          <a:p>
            <a:pPr algn="r">
              <a:lnSpc>
                <a:spcPct val="110000"/>
              </a:lnSpc>
              <a:spcBef>
                <a:spcPts val="600"/>
              </a:spcBef>
              <a:spcAft>
                <a:spcPts val="500"/>
              </a:spcAft>
            </a:pPr>
            <a:r>
              <a:rPr lang="en-US" sz="1700" i="1" dirty="0" smtClean="0"/>
              <a:t>In conjunction with</a:t>
            </a:r>
            <a:r>
              <a:rPr lang="en-US" sz="1700" i="1" dirty="0"/>
              <a:t/>
            </a:r>
            <a:br>
              <a:rPr lang="en-US" sz="1700" i="1" dirty="0"/>
            </a:br>
            <a:r>
              <a:rPr lang="en-US" dirty="0"/>
              <a:t>The </a:t>
            </a:r>
            <a:r>
              <a:rPr lang="en-US" dirty="0" smtClean="0"/>
              <a:t>California Department</a:t>
            </a:r>
            <a:br>
              <a:rPr lang="en-US" dirty="0" smtClean="0"/>
            </a:br>
            <a:r>
              <a:rPr lang="en-US" dirty="0" smtClean="0"/>
              <a:t>of Health Care Services</a:t>
            </a:r>
            <a:endParaRPr lang="en-US" dirty="0"/>
          </a:p>
          <a:p>
            <a:pPr algn="r">
              <a:lnSpc>
                <a:spcPct val="110000"/>
              </a:lnSpc>
              <a:spcBef>
                <a:spcPts val="600"/>
              </a:spcBef>
              <a:spcAft>
                <a:spcPts val="500"/>
              </a:spcAft>
            </a:pPr>
            <a:r>
              <a:rPr lang="en-US" sz="1400" i="1" dirty="0"/>
              <a:t>by</a:t>
            </a:r>
            <a:br>
              <a:rPr lang="en-US" sz="1400" i="1" dirty="0"/>
            </a:br>
            <a:r>
              <a:rPr lang="en-US" dirty="0"/>
              <a:t>Field Research Corporation,</a:t>
            </a:r>
            <a:br>
              <a:rPr lang="en-US" dirty="0"/>
            </a:br>
            <a:r>
              <a:rPr lang="en-US" dirty="0"/>
              <a:t>San Francisco, California</a:t>
            </a:r>
          </a:p>
          <a:p>
            <a:pPr algn="r">
              <a:lnSpc>
                <a:spcPct val="110000"/>
              </a:lnSpc>
              <a:spcBef>
                <a:spcPts val="600"/>
              </a:spcBef>
            </a:pPr>
            <a:r>
              <a:rPr lang="en-US" dirty="0" smtClean="0"/>
              <a:t>November 2016</a:t>
            </a:r>
          </a:p>
        </p:txBody>
      </p:sp>
      <p:sp>
        <p:nvSpPr>
          <p:cNvPr id="6" name="TextBox 5"/>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7" name="TextBox 6"/>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8" name="TextBox 7"/>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9" name="TextBox 8"/>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0" name="TextBox 9"/>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1" name="TextBox 10"/>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2" name="TextBox 11"/>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3" name="TextBox 12"/>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17500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8860" y="1920240"/>
            <a:ext cx="7772400" cy="4556760"/>
          </a:xfrm>
        </p:spPr>
        <p:txBody>
          <a:bodyPr>
            <a:normAutofit/>
          </a:bodyPr>
          <a:lstStyle/>
          <a:p>
            <a:pPr lvl="1"/>
            <a:r>
              <a:rPr lang="en-US" dirty="0" smtClean="0"/>
              <a:t>No differences are observed in Wave 4 between enrollees and opt-outs with regard to their reported use of single care managers.</a:t>
            </a:r>
            <a:r>
              <a:rPr lang="en-US" baseline="30000" dirty="0" smtClean="0"/>
              <a:t>1</a:t>
            </a:r>
            <a:r>
              <a:rPr lang="en-US" dirty="0" smtClean="0"/>
              <a:t> About one in three enrollees (34%) and opt-outs (34%) said they had a single care manager, of whom about two-thirds said that they felt having such a manager improves their care a lot.</a:t>
            </a:r>
          </a:p>
          <a:p>
            <a:pPr lvl="1"/>
            <a:r>
              <a:rPr lang="en-US" dirty="0" smtClean="0"/>
              <a:t>The Wave 4 survey also finds no differences between enrollees and opt-outs with regard to having a personal care plan.</a:t>
            </a:r>
            <a:r>
              <a:rPr lang="en-US" baseline="30000" dirty="0" smtClean="0"/>
              <a:t>2</a:t>
            </a:r>
            <a:r>
              <a:rPr lang="en-US" dirty="0" smtClean="0"/>
              <a:t> Similar proportions of enrollees (36%) and opt-outs (38%) said they had such a plan, of whom about two in three maintained that having such a plan improved their care a lot.</a:t>
            </a:r>
          </a:p>
          <a:p>
            <a:pPr lvl="1"/>
            <a:endParaRPr lang="en-US" dirty="0" smtClean="0"/>
          </a:p>
          <a:p>
            <a:pPr marL="457200" lvl="1" indent="-223838">
              <a:buFont typeface="+mj-lt"/>
              <a:buAutoNum type="arabicPeriod"/>
            </a:pPr>
            <a:r>
              <a:rPr lang="en-US" sz="1100" i="1" dirty="0" smtClean="0"/>
              <a:t>A single care manager was defined in the survey as a nurse or other helper from their health plan who serves as their main point of contact and can arrange all aspects of their care.</a:t>
            </a:r>
          </a:p>
          <a:p>
            <a:pPr marL="457200" lvl="1" indent="-223838">
              <a:buFont typeface="+mj-lt"/>
              <a:buAutoNum type="arabicPeriod"/>
            </a:pPr>
            <a:r>
              <a:rPr lang="en-US" sz="1100" i="1" dirty="0" smtClean="0"/>
              <a:t>A </a:t>
            </a:r>
            <a:r>
              <a:rPr lang="en-US" sz="1100" i="1" dirty="0"/>
              <a:t>p</a:t>
            </a:r>
            <a:r>
              <a:rPr lang="en-US" sz="1100" i="1" dirty="0" smtClean="0"/>
              <a:t>ersonal care plan was defined in the survey as a plan designed to take into account their health goals, needs and preferences.</a:t>
            </a:r>
          </a:p>
        </p:txBody>
      </p:sp>
      <p:sp>
        <p:nvSpPr>
          <p:cNvPr id="3" name="Title 2"/>
          <p:cNvSpPr>
            <a:spLocks noGrp="1"/>
          </p:cNvSpPr>
          <p:nvPr>
            <p:ph type="title"/>
          </p:nvPr>
        </p:nvSpPr>
        <p:spPr/>
        <p:txBody>
          <a:bodyPr/>
          <a:lstStyle/>
          <a:p>
            <a:r>
              <a:rPr lang="en-US" smtClean="0"/>
              <a:t>Reported use of single care managers and personal health plans by enrollees &amp; opt-outs</a:t>
            </a:r>
            <a:endParaRPr lang="en-US" dirty="0"/>
          </a:p>
        </p:txBody>
      </p:sp>
      <p:cxnSp>
        <p:nvCxnSpPr>
          <p:cNvPr id="7" name="Straight Connector 6"/>
          <p:cNvCxnSpPr/>
          <p:nvPr/>
        </p:nvCxnSpPr>
        <p:spPr>
          <a:xfrm>
            <a:off x="685800" y="52578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1050388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95568340"/>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Confidence that beneficiaries know how </a:t>
            </a:r>
            <a:br>
              <a:rPr lang="en-US" smtClean="0"/>
            </a:br>
            <a:r>
              <a:rPr lang="en-US" smtClean="0"/>
              <a:t>to manage their health conditions, can get their </a:t>
            </a:r>
            <a:br>
              <a:rPr lang="en-US" smtClean="0"/>
            </a:br>
            <a:r>
              <a:rPr lang="en-US"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SC-1</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1498402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While large majorities of CMC enrollees in Santa Clara County (between 72% and 83%) say they are satisfied with the health care services they are receiving in each of seven areas measured, slightly fewer enrollees than opt-outs report being satisfied in five areas. These include:</a:t>
            </a:r>
          </a:p>
          <a:p>
            <a:pPr lvl="1"/>
            <a:r>
              <a:rPr lang="en-US" smtClean="0"/>
              <a:t>The amount of time their doctor or other staff spend with them (83% among enrollees and 88% among opt-outs)</a:t>
            </a:r>
          </a:p>
          <a:p>
            <a:pPr lvl="1"/>
            <a:r>
              <a:rPr lang="en-US" smtClean="0"/>
              <a:t>The information their health plan gives explaining their benefits </a:t>
            </a:r>
            <a:br>
              <a:rPr lang="en-US" smtClean="0"/>
            </a:br>
            <a:r>
              <a:rPr lang="en-US" smtClean="0"/>
              <a:t>(72% vs. 80%)</a:t>
            </a:r>
          </a:p>
          <a:p>
            <a:pPr lvl="1"/>
            <a:r>
              <a:rPr lang="en-US" smtClean="0"/>
              <a:t>Choice of doctors (79% vs. 88%)</a:t>
            </a:r>
          </a:p>
          <a:p>
            <a:pPr lvl="1"/>
            <a:r>
              <a:rPr lang="en-US" smtClean="0"/>
              <a:t>Choice of hospitals (79% vs. 89%)</a:t>
            </a:r>
          </a:p>
          <a:p>
            <a:pPr lvl="1"/>
            <a:r>
              <a:rPr lang="en-US" smtClean="0"/>
              <a:t>The way different providers work together (78% vs. 84%)</a:t>
            </a:r>
            <a:endParaRPr lang="en-US" dirty="0" smtClean="0"/>
          </a:p>
        </p:txBody>
      </p:sp>
      <p:sp>
        <p:nvSpPr>
          <p:cNvPr id="3" name="Title 2"/>
          <p:cNvSpPr>
            <a:spLocks noGrp="1"/>
          </p:cNvSpPr>
          <p:nvPr>
            <p:ph type="title"/>
          </p:nvPr>
        </p:nvSpPr>
        <p:spPr/>
        <p:txBody>
          <a:bodyPr/>
          <a:lstStyle/>
          <a:p>
            <a:r>
              <a:rPr lang="en-US" smtClean="0"/>
              <a:t>2.	CMC enrollee satisfaction with their health services in Santa Clara County</a:t>
            </a:r>
            <a:endParaRPr lang="en-US" dirty="0"/>
          </a:p>
        </p:txBody>
      </p:sp>
      <p:sp>
        <p:nvSpPr>
          <p:cNvPr id="16" name="TextBox 15">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2" name="TextBox 21">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7817237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761796295"/>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(1)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SC-2</a:t>
            </a:r>
            <a:endParaRPr lang="en-US" sz="1100" b="1" dirty="0">
              <a:solidFill>
                <a:schemeClr val="bg1"/>
              </a:solidFill>
            </a:endParaRP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2716471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Satisfaction with different aspects of the health care services beneficiaries are receiving (2)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SC-2</a:t>
            </a:r>
            <a:endParaRPr lang="en-US" sz="1100" b="1" dirty="0">
              <a:solidFill>
                <a:schemeClr val="bg1"/>
              </a:solidFill>
            </a:endParaRPr>
          </a:p>
        </p:txBody>
      </p:sp>
      <p:sp>
        <p:nvSpPr>
          <p:cNvPr id="14" name="TextBox 1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endParaRPr lang="en-US" sz="1200" i="1" dirty="0">
              <a:solidFill>
                <a:schemeClr val="bg1"/>
              </a:solidFill>
              <a:latin typeface="Calibri" pitchFamily="34" charset="0"/>
            </a:endParaRPr>
          </a:p>
        </p:txBody>
      </p:sp>
      <p:sp>
        <p:nvSpPr>
          <p:cNvPr id="15" name="TextBox 14">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3" name="TextBox 22">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graphicFrame>
        <p:nvGraphicFramePr>
          <p:cNvPr id="17" name="Content Placeholder 12"/>
          <p:cNvGraphicFramePr>
            <a:graphicFrameLocks noGrp="1"/>
          </p:cNvGraphicFramePr>
          <p:nvPr>
            <p:ph idx="1"/>
            <p:extLst>
              <p:ext uri="{D42A27DB-BD31-4B8C-83A1-F6EECF244321}">
                <p14:modId xmlns:p14="http://schemas.microsoft.com/office/powerpoint/2010/main" val="44691811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9090142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Relatively small proportions of enrollees and opt-outs in Santa Clara County say they encountered any of six specific problems relating to their health services in the recent past. About one in five CMC enrollees say that a doctor they were seeing is not available through their plan or that they had a misunderstanding about their health care services or coverage. While similar proportions of opt-outs also cite these two problems, another one in five say they were denied a treatment or referral for another service recommended by a doctor or that transportation problems kept them from getting need health care.</a:t>
            </a:r>
            <a:endParaRPr lang="en-US" dirty="0" smtClean="0"/>
          </a:p>
        </p:txBody>
      </p:sp>
      <p:sp>
        <p:nvSpPr>
          <p:cNvPr id="3" name="Title 2"/>
          <p:cNvSpPr>
            <a:spLocks noGrp="1"/>
          </p:cNvSpPr>
          <p:nvPr>
            <p:ph type="title"/>
          </p:nvPr>
        </p:nvSpPr>
        <p:spPr/>
        <p:txBody>
          <a:bodyPr/>
          <a:lstStyle/>
          <a:p>
            <a:r>
              <a:rPr lang="en-US" smtClean="0"/>
              <a:t>3.	Specific problems encountered by CMC enrollees with their health services in Santa Clara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9959587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2"/>
          <p:cNvGraphicFramePr>
            <a:graphicFrameLocks noGrp="1"/>
          </p:cNvGraphicFramePr>
          <p:nvPr>
            <p:ph idx="1"/>
            <p:extLst>
              <p:ext uri="{D42A27DB-BD31-4B8C-83A1-F6EECF244321}">
                <p14:modId xmlns:p14="http://schemas.microsoft.com/office/powerpoint/2010/main" val="3504121049"/>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SC-3</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
        <p:nvSpPr>
          <p:cNvPr id="23" name="TextBox 22"/>
          <p:cNvSpPr txBox="1"/>
          <p:nvPr/>
        </p:nvSpPr>
        <p:spPr>
          <a:xfrm>
            <a:off x="137160" y="6629400"/>
            <a:ext cx="1298432"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Small sample base.</a:t>
            </a:r>
          </a:p>
        </p:txBody>
      </p:sp>
    </p:spTree>
    <p:extLst>
      <p:ext uri="{BB962C8B-B14F-4D97-AF65-F5344CB8AC3E}">
        <p14:creationId xmlns:p14="http://schemas.microsoft.com/office/powerpoint/2010/main" val="33092748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Majorities of opt-outs in Santa Clara County cite three main reasons for choosing not to participate in Cal MediConnect. These include being satisfied with their current health care services/didn't want to make a change (86%), didn't want to risk losing their doctor (72%) or didn't want to risk losing their medicines (60%). No other problems are cited by more than 38%.</a:t>
            </a:r>
          </a:p>
        </p:txBody>
      </p:sp>
      <p:sp>
        <p:nvSpPr>
          <p:cNvPr id="3" name="Title 2"/>
          <p:cNvSpPr>
            <a:spLocks noGrp="1"/>
          </p:cNvSpPr>
          <p:nvPr>
            <p:ph type="title"/>
          </p:nvPr>
        </p:nvSpPr>
        <p:spPr/>
        <p:txBody>
          <a:bodyPr/>
          <a:lstStyle/>
          <a:p>
            <a:r>
              <a:rPr lang="en-US" smtClean="0"/>
              <a:t>4.	Reasons CMC opt-outs give for choosing not to participate in Cal MediConnect in Santa Clara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1505421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SC-4</a:t>
            </a:r>
            <a:endParaRPr lang="en-US" sz="1100" b="1" dirty="0">
              <a:solidFill>
                <a:schemeClr val="bg1"/>
              </a:solidFill>
            </a:endParaRPr>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9" name="TextBox 28">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graphicFrame>
        <p:nvGraphicFramePr>
          <p:cNvPr id="16" name="Content Placeholder 12"/>
          <p:cNvGraphicFramePr>
            <a:graphicFrameLocks noGrp="1"/>
          </p:cNvGraphicFramePr>
          <p:nvPr>
            <p:ph idx="1"/>
            <p:extLst>
              <p:ext uri="{D42A27DB-BD31-4B8C-83A1-F6EECF244321}">
                <p14:modId xmlns:p14="http://schemas.microsoft.com/office/powerpoint/2010/main" val="165929173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xtBox 16"/>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Tree>
    <p:extLst>
      <p:ext uri="{BB962C8B-B14F-4D97-AF65-F5344CB8AC3E}">
        <p14:creationId xmlns:p14="http://schemas.microsoft.com/office/powerpoint/2010/main" val="415628995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85360"/>
          </a:xfrm>
        </p:spPr>
        <p:txBody>
          <a:bodyPr>
            <a:normAutofit/>
          </a:bodyPr>
          <a:lstStyle/>
          <a:p>
            <a:r>
              <a:rPr lang="en-US" dirty="0" smtClean="0"/>
              <a:t>A relatively large proportion of the CMC enrollees in Santa Clara County are Asian American (30%), and Asian Americans comprise an even greater share of the county’s opt-outs (37%). Latinos account for the next largest share of both enrollees and opt-outs, followed by white non-Hispanics.</a:t>
            </a:r>
          </a:p>
          <a:p>
            <a:r>
              <a:rPr lang="en-US" dirty="0" smtClean="0"/>
              <a:t>About one in three of the CMC enrollees (34%) and 29% of opt-outs </a:t>
            </a:r>
            <a:r>
              <a:rPr lang="en-US" dirty="0"/>
              <a:t>in Santa Clara County have </a:t>
            </a:r>
            <a:r>
              <a:rPr lang="en-US" dirty="0" smtClean="0"/>
              <a:t>not graduated from high school. At the other end of the scale, college graduates account for 23% of the county’s enrollees, and 20% of its opt-outs.</a:t>
            </a:r>
          </a:p>
          <a:p>
            <a:r>
              <a:rPr lang="en-US" dirty="0" smtClean="0"/>
              <a:t>The enrollee and opt-out populations in Santa Clara County are similar on most of their other demographic characteristics. For example:</a:t>
            </a:r>
          </a:p>
          <a:p>
            <a:pPr lvl="1"/>
            <a:r>
              <a:rPr lang="en-US" dirty="0" smtClean="0"/>
              <a:t>A majority of both enrollees (57%) and opt-outs (60%) are women.</a:t>
            </a:r>
          </a:p>
          <a:p>
            <a:pPr lvl="1"/>
            <a:r>
              <a:rPr lang="en-US" dirty="0" smtClean="0"/>
              <a:t>About three in ten of each group are under age 65, while greater than four in ten are age 75 or older.</a:t>
            </a:r>
          </a:p>
          <a:p>
            <a:pPr lvl="1"/>
            <a:r>
              <a:rPr lang="en-US" dirty="0" smtClean="0"/>
              <a:t>About six in ten of CMC enrollees and opt-outs say they receive Supplemental Security Income assistance from the federal government.</a:t>
            </a:r>
            <a:endParaRPr lang="en-US" dirty="0"/>
          </a:p>
        </p:txBody>
      </p:sp>
      <p:sp>
        <p:nvSpPr>
          <p:cNvPr id="3" name="Title 2"/>
          <p:cNvSpPr>
            <a:spLocks noGrp="1"/>
          </p:cNvSpPr>
          <p:nvPr>
            <p:ph type="title"/>
          </p:nvPr>
        </p:nvSpPr>
        <p:spPr/>
        <p:txBody>
          <a:bodyPr/>
          <a:lstStyle/>
          <a:p>
            <a:r>
              <a:rPr lang="en-US" smtClean="0"/>
              <a:t>5.	Demographic characteristics of CMC enrollees and opt-outs in Santa Clara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15075675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104703356"/>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SC-5</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041207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830740" cy="4328160"/>
          </a:xfrm>
        </p:spPr>
        <p:txBody>
          <a:bodyPr>
            <a:normAutofit/>
          </a:bodyPr>
          <a:lstStyle/>
          <a:p>
            <a:r>
              <a:rPr lang="en-US" dirty="0" smtClean="0"/>
              <a:t>A somewhat smaller percentage of enrollees than opt-outs report having been an overnight patient in a hospital in the recent past.</a:t>
            </a:r>
          </a:p>
          <a:p>
            <a:pPr lvl="1"/>
            <a:r>
              <a:rPr lang="en-US" spc="-10" dirty="0" smtClean="0"/>
              <a:t>When examining the results of enrollees and opt-outs from all waves of the study, 24% of enrollees and 30% of opt-outs report having been an overnight patient at a hospital in the previous 12 months. Similar differences are observed when examining the results from the Wave 4 survey only.</a:t>
            </a:r>
          </a:p>
          <a:p>
            <a:pPr lvl="1"/>
            <a:r>
              <a:rPr lang="en-US" dirty="0" smtClean="0"/>
              <a:t>When examining the aggregated results from all waves of the study at the county level, lower levels of hospitalization are reported by enrollees than by opt-outs in three counties: Los Angeles, San Diego and Orange counties.</a:t>
            </a:r>
          </a:p>
          <a:p>
            <a:r>
              <a:rPr lang="en-US" dirty="0" smtClean="0"/>
              <a:t>The differences in hospitalization among enrollees and opt-outs are noteworthy, especially given that no significant differences in self-reported health status are observed between the two populations. However, compared to enrollees, opt-outs do include somewhat larger proportions of LTSS beneficiaries and those who use specialized equipment.</a:t>
            </a:r>
          </a:p>
        </p:txBody>
      </p:sp>
      <p:sp>
        <p:nvSpPr>
          <p:cNvPr id="3" name="Title 2"/>
          <p:cNvSpPr>
            <a:spLocks noGrp="1"/>
          </p:cNvSpPr>
          <p:nvPr>
            <p:ph type="title"/>
          </p:nvPr>
        </p:nvSpPr>
        <p:spPr/>
        <p:txBody>
          <a:bodyPr/>
          <a:lstStyle/>
          <a:p>
            <a:r>
              <a:rPr lang="en-US" smtClean="0"/>
              <a:t>Reported hospitalization of enrollees and opt-outs </a:t>
            </a:r>
            <a:endParaRPr lang="en-US" dirty="0"/>
          </a:p>
        </p:txBody>
      </p:sp>
      <p:sp>
        <p:nvSpPr>
          <p:cNvPr id="14" name="TextBox 13"/>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8817008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515580600"/>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SC-5</a:t>
            </a:r>
            <a:endParaRPr lang="en-US" sz="1100" b="1" dirty="0">
              <a:solidFill>
                <a:schemeClr val="bg1"/>
              </a:solidFill>
            </a:endParaRPr>
          </a:p>
        </p:txBody>
      </p:sp>
      <p:sp>
        <p:nvSpPr>
          <p:cNvPr id="16" name="TextBox 15"/>
          <p:cNvSpPr txBox="1"/>
          <p:nvPr/>
        </p:nvSpPr>
        <p:spPr>
          <a:xfrm>
            <a:off x="137160" y="662940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t>
            </a:r>
            <a:r>
              <a:rPr lang="en-US" sz="1200" i="1" dirty="0" smtClean="0">
                <a:solidFill>
                  <a:schemeClr val="bg1"/>
                </a:solidFill>
                <a:latin typeface="Calibri" pitchFamily="34" charset="0"/>
              </a:rPr>
              <a:t>answer.</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8461727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Slightly fewer enrollees (42%) than opt-outs (49%) in Santa Clara County report being in fair or poor physical health.</a:t>
            </a:r>
          </a:p>
          <a:p>
            <a:r>
              <a:rPr lang="en-US" dirty="0" smtClean="0"/>
              <a:t>There are no significant differences between enrollees and opt-outs on three other health-related measures – using specialized equipment, such as a cane, wheelchair, scooter or special bed, requiring assistance to perform common daily activities and being an overnight patient in a hospital in the past 12 months.</a:t>
            </a:r>
            <a:endParaRPr lang="en-US" dirty="0"/>
          </a:p>
        </p:txBody>
      </p:sp>
      <p:sp>
        <p:nvSpPr>
          <p:cNvPr id="3" name="Title 2"/>
          <p:cNvSpPr>
            <a:spLocks noGrp="1"/>
          </p:cNvSpPr>
          <p:nvPr>
            <p:ph type="title"/>
          </p:nvPr>
        </p:nvSpPr>
        <p:spPr/>
        <p:txBody>
          <a:bodyPr/>
          <a:lstStyle/>
          <a:p>
            <a:r>
              <a:rPr lang="en-US" smtClean="0"/>
              <a:t>6.	Health-related characteristics of CMC enrollees and opt-outs in Santa Clara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9985087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99847595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smtClean="0"/>
              <a:t>Comparing the health characteristics </a:t>
            </a:r>
            <a:br>
              <a:rPr lang="en-US" dirty="0" smtClean="0"/>
            </a:br>
            <a:r>
              <a:rPr lang="en-US" dirty="0" smtClean="0"/>
              <a:t>of </a:t>
            </a:r>
            <a:r>
              <a:rPr lang="en-US" dirty="0"/>
              <a:t>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SC-6</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9028895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San Mateo County: Aggregated Results from Waves 3 and 4</a:t>
            </a:r>
            <a:endParaRPr lang="en-US" dirty="0"/>
          </a:p>
        </p:txBody>
      </p:sp>
      <p:sp>
        <p:nvSpPr>
          <p:cNvPr id="11" name="TextBox 10">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4" name="TextBox 23">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6238675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CMC enrollees and opt-outs in San Mateo County express similar high levels of confidence that they know how to manage their health conditions and can get questions about their health needs answered. In each area, greater than eight in ten say they are confident that they can perform each task. There are also no significant differences between enrollees and opt-outs in the county with regard to knowing who to call if they have a health need or question.</a:t>
            </a:r>
          </a:p>
        </p:txBody>
      </p:sp>
      <p:sp>
        <p:nvSpPr>
          <p:cNvPr id="3" name="Title 2"/>
          <p:cNvSpPr>
            <a:spLocks noGrp="1"/>
          </p:cNvSpPr>
          <p:nvPr>
            <p:ph type="title"/>
          </p:nvPr>
        </p:nvSpPr>
        <p:spPr/>
        <p:txBody>
          <a:bodyPr/>
          <a:lstStyle/>
          <a:p>
            <a:r>
              <a:rPr lang="en-US" smtClean="0"/>
              <a:t>1.	CMC enrollee confidence in managing their health conditions in San Mateo County</a:t>
            </a:r>
            <a:endParaRPr lang="en-US" dirty="0"/>
          </a:p>
        </p:txBody>
      </p:sp>
      <p:sp>
        <p:nvSpPr>
          <p:cNvPr id="20" name="TextBox 19">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1" name="TextBox 20">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71199763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734893"/>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Confidence that beneficiaries know how </a:t>
            </a:r>
            <a:br>
              <a:rPr lang="en-US" smtClean="0"/>
            </a:br>
            <a:r>
              <a:rPr lang="en-US" smtClean="0"/>
              <a:t>to manage their health conditions, can get their </a:t>
            </a:r>
            <a:br>
              <a:rPr lang="en-US" smtClean="0"/>
            </a:br>
            <a:r>
              <a:rPr lang="en-US"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SM-1</a:t>
            </a:r>
            <a:endParaRPr lang="en-US" sz="1100" b="1" dirty="0">
              <a:solidFill>
                <a:schemeClr val="bg1"/>
              </a:solidFill>
            </a:endParaRP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6807763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While large majorities of CMC enrollees in San Mateo County (between 74% and 88%) say they are satisfied with the services they are receiving in each of seven areas, on each measure even larger proportions of CMC opt-outs report being satisfied.</a:t>
            </a:r>
          </a:p>
        </p:txBody>
      </p:sp>
      <p:sp>
        <p:nvSpPr>
          <p:cNvPr id="3" name="Title 2"/>
          <p:cNvSpPr>
            <a:spLocks noGrp="1"/>
          </p:cNvSpPr>
          <p:nvPr>
            <p:ph type="title"/>
          </p:nvPr>
        </p:nvSpPr>
        <p:spPr/>
        <p:txBody>
          <a:bodyPr/>
          <a:lstStyle/>
          <a:p>
            <a:r>
              <a:rPr lang="en-US" smtClean="0"/>
              <a:t>2.	CMC enrollee satisfaction with their health services in San Mateo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5835843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411957865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(1)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SM-2</a:t>
            </a:r>
            <a:endParaRPr lang="en-US" sz="1100" b="1" dirty="0">
              <a:solidFill>
                <a:schemeClr val="bg1"/>
              </a:solidFill>
            </a:endParaRP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7132896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3943652959"/>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(2)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SM-2</a:t>
            </a:r>
            <a:endParaRPr lang="en-US" sz="1100" b="1" dirty="0">
              <a:solidFill>
                <a:schemeClr val="bg1"/>
              </a:solidFill>
            </a:endParaRPr>
          </a:p>
        </p:txBody>
      </p:sp>
      <p:sp>
        <p:nvSpPr>
          <p:cNvPr id="14" name="TextBox 1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endParaRPr lang="en-US" sz="1200" i="1" dirty="0">
              <a:solidFill>
                <a:schemeClr val="bg1"/>
              </a:solidFill>
              <a:latin typeface="Calibri" pitchFamily="34" charset="0"/>
            </a:endParaRP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9231001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Fewer than one in five enrollees say they encountered any of six specific problems relating to their health services in the recent past. Most commonly reported was having a misunderstanding about their health care services or coverage (19%). Among opt-outs, about one in four (26%) reports that a transportation problem kept them from getting need health care, more than twice the proportion of enrollees (11%) reporting this.</a:t>
            </a:r>
          </a:p>
        </p:txBody>
      </p:sp>
      <p:sp>
        <p:nvSpPr>
          <p:cNvPr id="3" name="Title 2"/>
          <p:cNvSpPr>
            <a:spLocks noGrp="1"/>
          </p:cNvSpPr>
          <p:nvPr>
            <p:ph type="title"/>
          </p:nvPr>
        </p:nvSpPr>
        <p:spPr/>
        <p:txBody>
          <a:bodyPr/>
          <a:lstStyle/>
          <a:p>
            <a:r>
              <a:rPr lang="en-US" smtClean="0"/>
              <a:t>3.	Specific problems encountered by CMC enrollees with their health services in San Mateo County</a:t>
            </a:r>
            <a:endParaRPr lang="en-US" dirty="0"/>
          </a:p>
        </p:txBody>
      </p:sp>
      <p:sp>
        <p:nvSpPr>
          <p:cNvPr id="20" name="TextBox 19">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1" name="TextBox 20">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972062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Majorities of both enrollees and opt-outs are women. However, women comprise a slightly larger share of those who decided to opt-out of Cal MediConnect (60%) than those who are enrolled in the program (54%).</a:t>
            </a:r>
          </a:p>
          <a:p>
            <a:pPr lvl="1"/>
            <a:r>
              <a:rPr lang="en-US" dirty="0" smtClean="0"/>
              <a:t>The highest proportion of female enrollees is found in San Mateo County, where 62% are women, while Los Angeles County has the lowest at 53%.</a:t>
            </a:r>
          </a:p>
          <a:p>
            <a:pPr lvl="1"/>
            <a:r>
              <a:rPr lang="en-US" dirty="0" smtClean="0"/>
              <a:t>Among opt-outs, Orange County has the highest proportion of women at 65%, while San Diego County has the lowest at 57%. </a:t>
            </a:r>
          </a:p>
          <a:p>
            <a:r>
              <a:rPr lang="en-US" dirty="0" smtClean="0"/>
              <a:t>Large majorities of both enrollees and opt-outs are people of color, with Latinos comprising the largest segment of both groups, accounting for 44% of enrollees and 43% of opt-outs. </a:t>
            </a:r>
            <a:r>
              <a:rPr lang="en-US" dirty="0"/>
              <a:t>Just 26% of </a:t>
            </a:r>
            <a:r>
              <a:rPr lang="en-US" dirty="0" smtClean="0"/>
              <a:t>enrollees, </a:t>
            </a:r>
            <a:r>
              <a:rPr lang="en-US" dirty="0"/>
              <a:t>and </a:t>
            </a:r>
            <a:r>
              <a:rPr lang="en-US" dirty="0" smtClean="0"/>
              <a:t>an even smaller proportion of opt-outs (22%), are </a:t>
            </a:r>
            <a:r>
              <a:rPr lang="en-US" dirty="0"/>
              <a:t>white non-Hispanic. </a:t>
            </a:r>
            <a:endParaRPr lang="en-US" dirty="0" smtClean="0"/>
          </a:p>
          <a:p>
            <a:pPr>
              <a:spcAft>
                <a:spcPts val="1600"/>
              </a:spcAft>
            </a:pPr>
            <a:endParaRPr lang="en-US" dirty="0" smtClean="0"/>
          </a:p>
          <a:p>
            <a:r>
              <a:rPr lang="en-US" sz="1000" i="1" dirty="0" smtClean="0"/>
              <a:t>Note: The findings in these section are based on the aggregated results of enrollees and opt-outs across all four waves of the survey.</a:t>
            </a:r>
            <a:endParaRPr lang="en-US" sz="1000" i="1" dirty="0"/>
          </a:p>
        </p:txBody>
      </p:sp>
      <p:sp>
        <p:nvSpPr>
          <p:cNvPr id="3" name="Title 2"/>
          <p:cNvSpPr>
            <a:spLocks noGrp="1"/>
          </p:cNvSpPr>
          <p:nvPr>
            <p:ph type="title"/>
          </p:nvPr>
        </p:nvSpPr>
        <p:spPr/>
        <p:txBody>
          <a:bodyPr/>
          <a:lstStyle/>
          <a:p>
            <a:r>
              <a:rPr lang="en-US" smtClean="0"/>
              <a:t>Demographic characteristics of enrollees &amp; opt-outs (1)</a:t>
            </a:r>
            <a:endParaRPr lang="en-US" dirty="0"/>
          </a:p>
        </p:txBody>
      </p:sp>
      <p:cxnSp>
        <p:nvCxnSpPr>
          <p:cNvPr id="16" name="Straight Connector 15"/>
          <p:cNvCxnSpPr/>
          <p:nvPr/>
        </p:nvCxnSpPr>
        <p:spPr>
          <a:xfrm>
            <a:off x="533400" y="572516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32183543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278629640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SM-3</a:t>
            </a:r>
            <a:endParaRPr lang="en-US" sz="1100" b="1" dirty="0">
              <a:solidFill>
                <a:schemeClr val="bg1"/>
              </a:solidFill>
            </a:endParaRP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
        <p:nvSpPr>
          <p:cNvPr id="18" name="TextBox 17"/>
          <p:cNvSpPr txBox="1"/>
          <p:nvPr/>
        </p:nvSpPr>
        <p:spPr>
          <a:xfrm>
            <a:off x="137160" y="6629400"/>
            <a:ext cx="3089115"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N/A: Not available due to very small sample base</a:t>
            </a:r>
            <a:r>
              <a:rPr lang="en-US" sz="1200" i="1" dirty="0" smtClean="0">
                <a:solidFill>
                  <a:schemeClr val="bg1"/>
                </a:solidFill>
                <a:latin typeface="Calibri" pitchFamily="34" charset="0"/>
              </a:rPr>
              <a:t>.</a:t>
            </a:r>
            <a:endParaRPr lang="en-US" sz="1200" i="1" dirty="0">
              <a:solidFill>
                <a:schemeClr val="bg1"/>
              </a:solidFill>
              <a:latin typeface="Calibri" pitchFamily="34" charset="0"/>
            </a:endParaRPr>
          </a:p>
        </p:txBody>
      </p:sp>
    </p:spTree>
    <p:extLst>
      <p:ext uri="{BB962C8B-B14F-4D97-AF65-F5344CB8AC3E}">
        <p14:creationId xmlns:p14="http://schemas.microsoft.com/office/powerpoint/2010/main" val="35226304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Majorities of opt-outs in San Mateo County cite three main reasons for choosing not to participate in Cal MediConnect. These include being satisfied with their current health care services/didn't want to make a change (88%), didn't want to risk losing any of their medicines (63%), and didn't want to risk losing a doctor (61%). Two other reasons are cited by about four in ten – thought their benefits might be reduced (44%), and didn't understand the information they received about the new program (42%).</a:t>
            </a:r>
            <a:endParaRPr lang="en-US" dirty="0"/>
          </a:p>
        </p:txBody>
      </p:sp>
      <p:sp>
        <p:nvSpPr>
          <p:cNvPr id="3" name="Title 2"/>
          <p:cNvSpPr>
            <a:spLocks noGrp="1"/>
          </p:cNvSpPr>
          <p:nvPr>
            <p:ph type="title"/>
          </p:nvPr>
        </p:nvSpPr>
        <p:spPr/>
        <p:txBody>
          <a:bodyPr/>
          <a:lstStyle/>
          <a:p>
            <a:r>
              <a:rPr lang="en-US" smtClean="0"/>
              <a:t>4.	Reasons CMC opt-outs give for choosing not to participate in Cal MediConnect in San Mateo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8276355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46430650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SM-4</a:t>
            </a:r>
            <a:endParaRPr lang="en-US" sz="1100" b="1" dirty="0">
              <a:solidFill>
                <a:schemeClr val="bg1"/>
              </a:solidFill>
            </a:endParaRP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5" name="TextBox 24">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
        <p:nvSpPr>
          <p:cNvPr id="22" name="TextBox 21"/>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Tree>
    <p:extLst>
      <p:ext uri="{BB962C8B-B14F-4D97-AF65-F5344CB8AC3E}">
        <p14:creationId xmlns:p14="http://schemas.microsoft.com/office/powerpoint/2010/main" val="9839707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White non-Hispanics account for a larger share of San Mateo County's CMC enrollees (33%) than are found among its opt-outs (19%). By contrast, Latinos comprise a far larger share of the county's opt-outs (49%) than they do of its enrollees (29%). Significant proportions of the enrollees (26%) and opt-outs (19%) in the county are Asian American. </a:t>
            </a:r>
          </a:p>
          <a:p>
            <a:r>
              <a:rPr lang="en-US" dirty="0" smtClean="0"/>
              <a:t>About six in ten of both enrollees (62%%) and opt-outs (59%) are women.</a:t>
            </a:r>
          </a:p>
          <a:p>
            <a:r>
              <a:rPr lang="en-US" dirty="0" smtClean="0"/>
              <a:t>The age distributions of enrollees and opt-outs in the county are also similar, with about three in ten under age 65, a similar proportion age 65-74 and about four in ten age 75 or older.</a:t>
            </a:r>
          </a:p>
          <a:p>
            <a:r>
              <a:rPr lang="en-US" dirty="0" smtClean="0"/>
              <a:t>Fewer than half of CMC enrollees in the county (47%) have no more than a high school education. This compares to 57% among opt-outs.</a:t>
            </a:r>
          </a:p>
          <a:p>
            <a:r>
              <a:rPr lang="en-US" dirty="0" smtClean="0"/>
              <a:t>Majorities of both enrollees (59%) and opt-outs (66%) say they are receiving Supplemental Security Income assistance from the federal government.</a:t>
            </a:r>
            <a:endParaRPr lang="en-US" dirty="0"/>
          </a:p>
        </p:txBody>
      </p:sp>
      <p:sp>
        <p:nvSpPr>
          <p:cNvPr id="3" name="Title 2"/>
          <p:cNvSpPr>
            <a:spLocks noGrp="1"/>
          </p:cNvSpPr>
          <p:nvPr>
            <p:ph type="title"/>
          </p:nvPr>
        </p:nvSpPr>
        <p:spPr/>
        <p:txBody>
          <a:bodyPr/>
          <a:lstStyle/>
          <a:p>
            <a:r>
              <a:rPr lang="en-US" smtClean="0"/>
              <a:t>5.	Demographic characteristics of CMC enrollees and opt-outs in San Mateo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6804251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395776003"/>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SM-5</a:t>
            </a:r>
            <a:endParaRPr lang="en-US" sz="1100" b="1" dirty="0">
              <a:solidFill>
                <a:schemeClr val="bg1"/>
              </a:solidFill>
            </a:endParaRP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66495133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253182986"/>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SM-5</a:t>
            </a:r>
            <a:endParaRPr lang="en-US" sz="1100" b="1" dirty="0">
              <a:solidFill>
                <a:schemeClr val="bg1"/>
              </a:solidFill>
            </a:endParaRPr>
          </a:p>
        </p:txBody>
      </p:sp>
      <p:sp>
        <p:nvSpPr>
          <p:cNvPr id="16" name="TextBox 15"/>
          <p:cNvSpPr txBox="1"/>
          <p:nvPr/>
        </p:nvSpPr>
        <p:spPr>
          <a:xfrm>
            <a:off x="137160" y="662940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t>
            </a:r>
            <a:r>
              <a:rPr lang="en-US" sz="1200" i="1" dirty="0" smtClean="0">
                <a:solidFill>
                  <a:schemeClr val="bg1"/>
                </a:solidFill>
                <a:latin typeface="Calibri" pitchFamily="34" charset="0"/>
              </a:rPr>
              <a:t>answer.</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38329671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Fewer than half of enrollees in San Mateo County (45%) report being in fair or poor physical health. By contrast, a 57% majority of opt-outs report this.</a:t>
            </a:r>
          </a:p>
          <a:p>
            <a:r>
              <a:rPr lang="en-US" dirty="0" smtClean="0"/>
              <a:t>However, there are no significant differences between the enrollee and opt-out populations with regard to their using specialized equipment, requiring assistance to perform common daily activities, or being an overnight patient in a hospital in the past 12 months.</a:t>
            </a:r>
            <a:endParaRPr lang="en-US" dirty="0"/>
          </a:p>
        </p:txBody>
      </p:sp>
      <p:sp>
        <p:nvSpPr>
          <p:cNvPr id="3" name="Title 2"/>
          <p:cNvSpPr>
            <a:spLocks noGrp="1"/>
          </p:cNvSpPr>
          <p:nvPr>
            <p:ph type="title"/>
          </p:nvPr>
        </p:nvSpPr>
        <p:spPr/>
        <p:txBody>
          <a:bodyPr/>
          <a:lstStyle/>
          <a:p>
            <a:r>
              <a:rPr lang="en-US" smtClean="0"/>
              <a:t>6.	Health-related characteristics of CMC enrollees and opt-outs in San Mateo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7814974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51750227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smtClean="0"/>
              <a:t>Comparing the health characteristics </a:t>
            </a:r>
            <a:br>
              <a:rPr lang="en-US" dirty="0" smtClean="0"/>
            </a:br>
            <a:r>
              <a:rPr lang="en-US" dirty="0" smtClean="0"/>
              <a:t>of </a:t>
            </a:r>
            <a:r>
              <a:rPr lang="en-US" dirty="0"/>
              <a:t>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SM-6</a:t>
            </a:r>
            <a:endParaRPr lang="en-US" sz="1100" b="1" dirty="0">
              <a:solidFill>
                <a:schemeClr val="bg1"/>
              </a:solidFill>
            </a:endParaRP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Mateo</a:t>
            </a:r>
            <a:endParaRPr lang="en-US" sz="1100" b="1" dirty="0">
              <a:latin typeface="Calibri" pitchFamily="34" charset="0"/>
            </a:endParaRP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604524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Orange </a:t>
            </a:r>
            <a:r>
              <a:rPr lang="en-US" dirty="0"/>
              <a:t>County: Aggregated Results from Waves 3 and 4</a:t>
            </a:r>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286142203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Nearly eight in CMC enrollees in Orange County express confidence that they know how to manage their health conditions, can get questions about their health needs answered and know who to call if they have a health need or question. Opt-outs express significantly higher levels of confidence than enrollees in two areas – knowing how to manage their health conditions and knowing who to call when they have a health need or question.</a:t>
            </a:r>
            <a:endParaRPr lang="en-US" dirty="0"/>
          </a:p>
        </p:txBody>
      </p:sp>
      <p:sp>
        <p:nvSpPr>
          <p:cNvPr id="3" name="Title 2"/>
          <p:cNvSpPr>
            <a:spLocks noGrp="1"/>
          </p:cNvSpPr>
          <p:nvPr>
            <p:ph type="title"/>
          </p:nvPr>
        </p:nvSpPr>
        <p:spPr/>
        <p:txBody>
          <a:bodyPr/>
          <a:lstStyle/>
          <a:p>
            <a:r>
              <a:rPr lang="en-US" smtClean="0"/>
              <a:t>1.	CMC enrollee confidence in managing their health conditions in Orange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97712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480560"/>
          </a:xfrm>
        </p:spPr>
        <p:txBody>
          <a:bodyPr>
            <a:normAutofit/>
          </a:bodyPr>
          <a:lstStyle/>
          <a:p>
            <a:r>
              <a:rPr lang="en-US" dirty="0" smtClean="0"/>
              <a:t>There are relatively large variations in the ethnic composition of enrollees and opt-outs across the seven CMC counties.</a:t>
            </a:r>
          </a:p>
          <a:p>
            <a:pPr lvl="1"/>
            <a:r>
              <a:rPr lang="en-US" dirty="0" smtClean="0"/>
              <a:t>Los Angeles County has the highest proportion of Latinos – 49% among enrollees and 44% among opt-outs. </a:t>
            </a:r>
          </a:p>
          <a:p>
            <a:pPr lvl="1"/>
            <a:r>
              <a:rPr lang="en-US" dirty="0" smtClean="0"/>
              <a:t>Both Santa Clara and San Mateo counties have larger proportions of Asian American enrollees and opt-outs than do the other CMC counties.</a:t>
            </a:r>
          </a:p>
          <a:p>
            <a:r>
              <a:rPr lang="en-US" dirty="0" smtClean="0"/>
              <a:t>There are no significant differences between enrollees and opt-outs by age, with about a third of each population are under age 65, a third are age 65-74, and another third are age 75 or older. </a:t>
            </a:r>
            <a:r>
              <a:rPr lang="en-US" dirty="0"/>
              <a:t>However, some variations in the age distributions of beneficiaries are evident across the seven CMC counties.</a:t>
            </a:r>
          </a:p>
          <a:p>
            <a:pPr lvl="1"/>
            <a:r>
              <a:rPr lang="en-US" spc="-10" dirty="0"/>
              <a:t>Orange County beneficiaries tend to be older, with nearly half of its enrollees and opt-outs </a:t>
            </a:r>
            <a:r>
              <a:rPr lang="en-US" spc="-10" dirty="0" smtClean="0"/>
              <a:t>age </a:t>
            </a:r>
            <a:r>
              <a:rPr lang="en-US" spc="-10" dirty="0"/>
              <a:t>75 or older.  San Bernardino County beneficiaries tend to be younger, with greater than four in ten enrollees and opt-outs under age 65, while only about one in four are age 75 or older</a:t>
            </a:r>
            <a:r>
              <a:rPr lang="en-US" spc="-10" dirty="0" smtClean="0"/>
              <a:t>.</a:t>
            </a:r>
            <a:endParaRPr lang="en-US" spc="-10" dirty="0"/>
          </a:p>
        </p:txBody>
      </p:sp>
      <p:sp>
        <p:nvSpPr>
          <p:cNvPr id="3" name="Title 2"/>
          <p:cNvSpPr>
            <a:spLocks noGrp="1"/>
          </p:cNvSpPr>
          <p:nvPr>
            <p:ph type="title"/>
          </p:nvPr>
        </p:nvSpPr>
        <p:spPr/>
        <p:txBody>
          <a:bodyPr/>
          <a:lstStyle/>
          <a:p>
            <a:r>
              <a:rPr lang="en-US" smtClean="0"/>
              <a:t>Demographic characteristics of enrollees &amp; opt-outs (2)</a:t>
            </a:r>
            <a:endParaRPr lang="en-US" dirty="0"/>
          </a:p>
        </p:txBody>
      </p:sp>
      <p:sp>
        <p:nvSpPr>
          <p:cNvPr id="14" name="TextBox 13"/>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5044054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20489839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Confidence that beneficiaries know how </a:t>
            </a:r>
            <a:br>
              <a:rPr lang="en-US" smtClean="0"/>
            </a:br>
            <a:r>
              <a:rPr lang="en-US" smtClean="0"/>
              <a:t>to manage their health conditions, can get their </a:t>
            </a:r>
            <a:br>
              <a:rPr lang="en-US" smtClean="0"/>
            </a:br>
            <a:r>
              <a:rPr lang="en-US"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OR-1</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14757210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Large majorities of CMC enrollees in Orange County (between 72% and 82%) are satisfied with the health services they are receiving across the seven areas measured. However, even larger proportions of opt-outs in the county report being satisfied in three areas. These include:</a:t>
            </a:r>
          </a:p>
          <a:p>
            <a:pPr lvl="1"/>
            <a:r>
              <a:rPr lang="en-US" dirty="0" smtClean="0"/>
              <a:t>Choice of hospitals (73% among enrollees vs. 84% among opt-outs)</a:t>
            </a:r>
          </a:p>
          <a:p>
            <a:pPr lvl="1"/>
            <a:r>
              <a:rPr lang="en-US" dirty="0" smtClean="0"/>
              <a:t>The way different providers work together (81% vs. 89%)</a:t>
            </a:r>
          </a:p>
          <a:p>
            <a:pPr lvl="1"/>
            <a:r>
              <a:rPr lang="en-US" dirty="0" smtClean="0"/>
              <a:t>Ability to call a health provider regardless of the time of day (72% vs. 81%)</a:t>
            </a:r>
            <a:endParaRPr lang="en-US" dirty="0"/>
          </a:p>
        </p:txBody>
      </p:sp>
      <p:sp>
        <p:nvSpPr>
          <p:cNvPr id="3" name="Title 2"/>
          <p:cNvSpPr>
            <a:spLocks noGrp="1"/>
          </p:cNvSpPr>
          <p:nvPr>
            <p:ph type="title"/>
          </p:nvPr>
        </p:nvSpPr>
        <p:spPr/>
        <p:txBody>
          <a:bodyPr/>
          <a:lstStyle/>
          <a:p>
            <a:r>
              <a:rPr lang="en-US" smtClean="0"/>
              <a:t>2.	CMC enrollee satisfaction with their health services in Orange County</a:t>
            </a:r>
            <a:endParaRPr lang="en-US" dirty="0"/>
          </a:p>
        </p:txBody>
      </p:sp>
      <p:sp>
        <p:nvSpPr>
          <p:cNvPr id="16" name="TextBox 15">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11313643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5004802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(1)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OR-2</a:t>
            </a:r>
            <a:endParaRPr lang="en-US" sz="1100" b="1" dirty="0">
              <a:solidFill>
                <a:schemeClr val="bg1"/>
              </a:solidFill>
            </a:endParaRP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411798271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151224479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(2)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OR-2</a:t>
            </a:r>
            <a:endParaRPr lang="en-US" sz="1100" b="1" dirty="0">
              <a:solidFill>
                <a:schemeClr val="bg1"/>
              </a:solidFill>
            </a:endParaRPr>
          </a:p>
        </p:txBody>
      </p:sp>
      <p:sp>
        <p:nvSpPr>
          <p:cNvPr id="14" name="TextBox 1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endParaRPr lang="en-US" sz="1200" i="1" dirty="0">
              <a:solidFill>
                <a:schemeClr val="bg1"/>
              </a:solidFill>
              <a:latin typeface="Calibri" pitchFamily="34" charset="0"/>
            </a:endParaRP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39359436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Relatively small proportions of CMC enrollees and opt-outs in Orange County say they encountered any of six specific problems with their health services in the recent past. Most commonly reported among enrollees are that a doctor they were seeing was no longer available through their plan (20%) or that they had a misunderstanding about their health care services or coverage (17%).</a:t>
            </a:r>
          </a:p>
          <a:p>
            <a:r>
              <a:rPr lang="en-US" dirty="0" smtClean="0"/>
              <a:t>Among opt-outs 21% report having a misunderstanding about their health care services or coverage, while 19% each report that a doctor they were seeing was not available through their plan or that they were denied a treatment or referral for another service recommended by a doctor. Another 16% also report that transportation problems kept them from getting needed care.</a:t>
            </a:r>
            <a:endParaRPr lang="en-US" dirty="0"/>
          </a:p>
        </p:txBody>
      </p:sp>
      <p:sp>
        <p:nvSpPr>
          <p:cNvPr id="3" name="Title 2"/>
          <p:cNvSpPr>
            <a:spLocks noGrp="1"/>
          </p:cNvSpPr>
          <p:nvPr>
            <p:ph type="title"/>
          </p:nvPr>
        </p:nvSpPr>
        <p:spPr/>
        <p:txBody>
          <a:bodyPr/>
          <a:lstStyle/>
          <a:p>
            <a:r>
              <a:rPr lang="en-US" smtClean="0"/>
              <a:t>3.	Specific problems encountered by CMC enrollees with their health services in Orange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27008436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2"/>
          <p:cNvGraphicFramePr>
            <a:graphicFrameLocks noGrp="1"/>
          </p:cNvGraphicFramePr>
          <p:nvPr>
            <p:ph idx="1"/>
            <p:extLst>
              <p:ext uri="{D42A27DB-BD31-4B8C-83A1-F6EECF244321}">
                <p14:modId xmlns:p14="http://schemas.microsoft.com/office/powerpoint/2010/main" val="3782456520"/>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OR-3</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
        <p:nvSpPr>
          <p:cNvPr id="24" name="TextBox 23"/>
          <p:cNvSpPr txBox="1"/>
          <p:nvPr/>
        </p:nvSpPr>
        <p:spPr>
          <a:xfrm>
            <a:off x="137160" y="6629400"/>
            <a:ext cx="3089115"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N/A: Not available due to very small sample base</a:t>
            </a:r>
            <a:r>
              <a:rPr lang="en-US" sz="1200" i="1" dirty="0" smtClean="0">
                <a:solidFill>
                  <a:schemeClr val="bg1"/>
                </a:solidFill>
                <a:latin typeface="Calibri" pitchFamily="34" charset="0"/>
              </a:rPr>
              <a:t>.</a:t>
            </a:r>
            <a:endParaRPr lang="en-US" sz="1200" i="1" dirty="0">
              <a:solidFill>
                <a:schemeClr val="bg1"/>
              </a:solidFill>
              <a:latin typeface="Calibri" pitchFamily="34" charset="0"/>
            </a:endParaRPr>
          </a:p>
        </p:txBody>
      </p:sp>
    </p:spTree>
    <p:extLst>
      <p:ext uri="{BB962C8B-B14F-4D97-AF65-F5344CB8AC3E}">
        <p14:creationId xmlns:p14="http://schemas.microsoft.com/office/powerpoint/2010/main" val="17190729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opt-outs in Orange County cite two main reasons for choosing not to participate in Cal MediConnect. These include being satisfied with their current health care services/didn't want to make a change (93%) or didn't want to risk losing a doctor (71%). Another 58% say they didn't want to risk losing their medicines, while 45% thought their benefits might be reduced and 39% say they didn't understand the information they received about the new program.</a:t>
            </a:r>
            <a:endParaRPr lang="en-US" dirty="0"/>
          </a:p>
        </p:txBody>
      </p:sp>
      <p:sp>
        <p:nvSpPr>
          <p:cNvPr id="3" name="Title 2"/>
          <p:cNvSpPr>
            <a:spLocks noGrp="1"/>
          </p:cNvSpPr>
          <p:nvPr>
            <p:ph type="title"/>
          </p:nvPr>
        </p:nvSpPr>
        <p:spPr/>
        <p:txBody>
          <a:bodyPr/>
          <a:lstStyle/>
          <a:p>
            <a:r>
              <a:rPr lang="en-US" smtClean="0"/>
              <a:t>4.	Reasons CMC opt-outs give for choosing not to participate in Cal MediConnect in Orange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8124404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OR-4</a:t>
            </a:r>
            <a:endParaRPr lang="en-US" sz="1100" b="1" dirty="0">
              <a:solidFill>
                <a:schemeClr val="bg1"/>
              </a:solidFill>
            </a:endParaRPr>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graphicFrame>
        <p:nvGraphicFramePr>
          <p:cNvPr id="16" name="Content Placeholder 12"/>
          <p:cNvGraphicFramePr>
            <a:graphicFrameLocks noGrp="1"/>
          </p:cNvGraphicFramePr>
          <p:nvPr>
            <p:ph idx="1"/>
            <p:extLst>
              <p:ext uri="{D42A27DB-BD31-4B8C-83A1-F6EECF244321}">
                <p14:modId xmlns:p14="http://schemas.microsoft.com/office/powerpoint/2010/main" val="81877345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xtBox 16"/>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Tree>
    <p:extLst>
      <p:ext uri="{BB962C8B-B14F-4D97-AF65-F5344CB8AC3E}">
        <p14:creationId xmlns:p14="http://schemas.microsoft.com/office/powerpoint/2010/main" val="141314049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09160"/>
          </a:xfrm>
        </p:spPr>
        <p:txBody>
          <a:bodyPr>
            <a:normAutofit/>
          </a:bodyPr>
          <a:lstStyle/>
          <a:p>
            <a:r>
              <a:rPr lang="en-US" dirty="0" smtClean="0"/>
              <a:t>About half of CMC enrollees (45%) and opt-outs (50%) in Orange County are Latino. However, significantly more enrollees (36%) than opt-outs (23%) are white non-Hispanic.</a:t>
            </a:r>
          </a:p>
          <a:p>
            <a:r>
              <a:rPr lang="en-US" dirty="0" smtClean="0"/>
              <a:t>Women comprise a somewhat smaller share of enrollees in the county (56%) than among opt-outs (65%).</a:t>
            </a:r>
          </a:p>
          <a:p>
            <a:r>
              <a:rPr lang="en-US" dirty="0" smtClean="0"/>
              <a:t>Beneficiaries, both enrollees and opt-outs, skew older in Orange County. Only about one in five enrollees (21%) and opt-outs (23%) are under age 65, while nearly half are age 75 or older.</a:t>
            </a:r>
          </a:p>
          <a:p>
            <a:r>
              <a:rPr lang="en-US" dirty="0" smtClean="0"/>
              <a:t>Slightly less than four in ten CMC enrollees (36%) in Orange County have not graduated from high school, while among opt-outs 44% say this. At the other end of the scale, 17% of enrollees and 22% of opt-outs in the county are college graduates.</a:t>
            </a:r>
          </a:p>
          <a:p>
            <a:r>
              <a:rPr lang="en-US" dirty="0" smtClean="0"/>
              <a:t>Slightly fewer enrollees (55%) than opt-outs (65%) in the county say they are receiving Supplemental Security Income assistance from the federal government.</a:t>
            </a:r>
            <a:endParaRPr lang="en-US" dirty="0"/>
          </a:p>
        </p:txBody>
      </p:sp>
      <p:sp>
        <p:nvSpPr>
          <p:cNvPr id="3" name="Title 2"/>
          <p:cNvSpPr>
            <a:spLocks noGrp="1"/>
          </p:cNvSpPr>
          <p:nvPr>
            <p:ph type="title"/>
          </p:nvPr>
        </p:nvSpPr>
        <p:spPr/>
        <p:txBody>
          <a:bodyPr/>
          <a:lstStyle/>
          <a:p>
            <a:r>
              <a:rPr lang="en-US" smtClean="0"/>
              <a:t>5.	Demographic characteristics of CMC enrollees and opt-outs in Orange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265996908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244870137"/>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OR-5</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49727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632960"/>
          </a:xfrm>
        </p:spPr>
        <p:txBody>
          <a:bodyPr>
            <a:normAutofit/>
          </a:bodyPr>
          <a:lstStyle/>
          <a:p>
            <a:r>
              <a:rPr lang="en-US" dirty="0" smtClean="0"/>
              <a:t>One of the more distinguishing demographic characteristics of dual eligible beneficiaries for both enrollees and opt-outs relates to their relatively low levels of educational attainment. Greater than four in ten enrollees and opt-outs have not graduated from high school, and another one in five have no more than a high school degree. Very few – 13% of enrollees and 14% of opt-outs – are college graduates. </a:t>
            </a:r>
          </a:p>
          <a:p>
            <a:pPr lvl="1"/>
            <a:r>
              <a:rPr lang="en-US" dirty="0" smtClean="0"/>
              <a:t>There is relatively little variation across individual counties on this dimension. One exception is San Mateo County where about as many enrollees are college graduates (26%) as have not graduated from high school (28%).</a:t>
            </a:r>
          </a:p>
          <a:p>
            <a:r>
              <a:rPr lang="en-US" dirty="0" smtClean="0"/>
              <a:t>Greater than six in ten enrollees (62%) and opt-outs (63%) report receiving Supplemental Security Income assistance from the federal government. </a:t>
            </a:r>
          </a:p>
          <a:p>
            <a:pPr lvl="1"/>
            <a:r>
              <a:rPr lang="en-US" dirty="0" smtClean="0"/>
              <a:t>There is relatively little variation </a:t>
            </a:r>
            <a:r>
              <a:rPr lang="en-US" dirty="0"/>
              <a:t>about this by county, </a:t>
            </a:r>
            <a:r>
              <a:rPr lang="en-US" dirty="0" smtClean="0"/>
              <a:t>with majorities of enrollees and opt-outs in each county reportedly receiving such assistance.</a:t>
            </a:r>
          </a:p>
        </p:txBody>
      </p:sp>
      <p:sp>
        <p:nvSpPr>
          <p:cNvPr id="3" name="Title 2"/>
          <p:cNvSpPr>
            <a:spLocks noGrp="1"/>
          </p:cNvSpPr>
          <p:nvPr>
            <p:ph type="title"/>
          </p:nvPr>
        </p:nvSpPr>
        <p:spPr/>
        <p:txBody>
          <a:bodyPr/>
          <a:lstStyle/>
          <a:p>
            <a:r>
              <a:rPr lang="en-US" dirty="0" smtClean="0"/>
              <a:t>Demographic characteristics of enrollees &amp; opt-outs (4)</a:t>
            </a:r>
            <a:endParaRPr lang="en-US" dirty="0"/>
          </a:p>
        </p:txBody>
      </p:sp>
      <p:sp>
        <p:nvSpPr>
          <p:cNvPr id="14" name="TextBox 13"/>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4076051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58881684"/>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OR-5</a:t>
            </a:r>
            <a:endParaRPr lang="en-US" sz="1100" b="1" dirty="0">
              <a:solidFill>
                <a:schemeClr val="bg1"/>
              </a:solidFill>
            </a:endParaRPr>
          </a:p>
        </p:txBody>
      </p:sp>
      <p:sp>
        <p:nvSpPr>
          <p:cNvPr id="16" name="TextBox 15"/>
          <p:cNvSpPr txBox="1"/>
          <p:nvPr/>
        </p:nvSpPr>
        <p:spPr>
          <a:xfrm>
            <a:off x="137160" y="662940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t>
            </a:r>
            <a:r>
              <a:rPr lang="en-US" sz="1200" i="1" dirty="0" smtClean="0">
                <a:solidFill>
                  <a:schemeClr val="bg1"/>
                </a:solidFill>
                <a:latin typeface="Calibri" pitchFamily="34" charset="0"/>
              </a:rPr>
              <a:t>answer.</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335751326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Significantly fewer enrollees (21%) than opt-outs (34%) in Orange County report having been an overnight patient in the hospital in the past year. This is noteworthy, especially since similar proportions of both enrollees and opt-outs in Orange County (37%) report being in fair or poor physical health.</a:t>
            </a:r>
          </a:p>
          <a:p>
            <a:r>
              <a:rPr lang="en-US" dirty="0"/>
              <a:t>There are also no significant differences between the enrollee and opt-out populations who report requiring assistance to perform common daily activities.</a:t>
            </a:r>
          </a:p>
          <a:p>
            <a:r>
              <a:rPr lang="en-US" dirty="0" smtClean="0"/>
              <a:t>However, a slightly larger proportion of enrollees (45%) than opt-outs (32%) say they use specialized equipment, such as a cane, wheelchair, scooter or special bed.</a:t>
            </a:r>
          </a:p>
        </p:txBody>
      </p:sp>
      <p:sp>
        <p:nvSpPr>
          <p:cNvPr id="3" name="Title 2"/>
          <p:cNvSpPr>
            <a:spLocks noGrp="1"/>
          </p:cNvSpPr>
          <p:nvPr>
            <p:ph type="title"/>
          </p:nvPr>
        </p:nvSpPr>
        <p:spPr/>
        <p:txBody>
          <a:bodyPr/>
          <a:lstStyle/>
          <a:p>
            <a:r>
              <a:rPr lang="en-US" smtClean="0"/>
              <a:t>6.	Health-related characteristics of CMC enrollees and opt-outs in Orange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425438348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9216933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smtClean="0"/>
              <a:t>Comparing the health characteristics </a:t>
            </a:r>
            <a:br>
              <a:rPr lang="en-US" dirty="0" smtClean="0"/>
            </a:br>
            <a:r>
              <a:rPr lang="en-US" dirty="0" smtClean="0"/>
              <a:t>of </a:t>
            </a:r>
            <a:r>
              <a:rPr lang="en-US" dirty="0"/>
              <a:t>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OR-6</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Orange</a:t>
            </a:r>
            <a:endParaRPr lang="en-US" sz="1100" b="1" dirty="0">
              <a:latin typeface="Calibri" pitchFamily="34" charset="0"/>
            </a:endParaRPr>
          </a:p>
        </p:txBody>
      </p:sp>
    </p:spTree>
    <p:extLst>
      <p:ext uri="{BB962C8B-B14F-4D97-AF65-F5344CB8AC3E}">
        <p14:creationId xmlns:p14="http://schemas.microsoft.com/office/powerpoint/2010/main" val="85885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Overall Findings Across the Four Survey Waves</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tx1"/>
                </a:solidFill>
                <a:latin typeface="Calibri" pitchFamily="34" charset="0"/>
              </a:rPr>
              <a:t>Overall</a:t>
            </a:r>
            <a:endParaRPr lang="en-US" sz="1100" b="1" dirty="0">
              <a:solidFill>
                <a:schemeClr val="tx1"/>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Los</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Angeles</a:t>
            </a:r>
            <a:endParaRPr lang="en-US" sz="1100" b="1" dirty="0">
              <a:solidFill>
                <a:schemeClr val="bg1"/>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Riverside</a:t>
            </a:r>
            <a:endParaRPr lang="en-US" sz="1100" b="1" dirty="0">
              <a:solidFill>
                <a:schemeClr val="bg1"/>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 Bernardino</a:t>
            </a:r>
            <a:endParaRPr lang="en-US" sz="1100" b="1" dirty="0">
              <a:solidFill>
                <a:schemeClr val="bg1"/>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Diego</a:t>
            </a:r>
            <a:endParaRPr lang="en-US" sz="1100" b="1" dirty="0">
              <a:solidFill>
                <a:schemeClr val="bg1"/>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Santa</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Clara</a:t>
            </a:r>
            <a:endParaRPr lang="en-US" sz="1100" b="1" dirty="0">
              <a:solidFill>
                <a:schemeClr val="bg1"/>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Mateo</a:t>
            </a:r>
            <a:endParaRPr lang="en-US" sz="1100" b="1" dirty="0">
              <a:solidFill>
                <a:schemeClr val="bg1"/>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Orange</a:t>
            </a:r>
            <a:endParaRPr lang="en-US" sz="1100" b="1" dirty="0">
              <a:solidFill>
                <a:schemeClr val="bg1"/>
              </a:solidFill>
              <a:latin typeface="Calibri" pitchFamily="34" charset="0"/>
            </a:endParaRPr>
          </a:p>
        </p:txBody>
      </p:sp>
    </p:spTree>
    <p:extLst>
      <p:ext uri="{BB962C8B-B14F-4D97-AF65-F5344CB8AC3E}">
        <p14:creationId xmlns:p14="http://schemas.microsoft.com/office/powerpoint/2010/main" val="1093500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Very large majorities of CMC enrollees in the Wave 4 survey continue to express confidence that they know how to manage their health conditions (83%), can get questions about their health needs answered (83%) and know who to call if they have a health need or question (84%). </a:t>
            </a:r>
          </a:p>
          <a:p>
            <a:r>
              <a:rPr lang="en-US" dirty="0" smtClean="0"/>
              <a:t>These results are not statistically different from the levels of confidence expressed by enrollees in Wave 3, but are somewhat higher that what enrollees reported in the first two survey waves.</a:t>
            </a:r>
          </a:p>
          <a:p>
            <a:r>
              <a:rPr lang="en-US" dirty="0" smtClean="0"/>
              <a:t>There are no significant differences between the confidence levels expressed by CMC enrollee and CMC opt-outs on each measure.</a:t>
            </a:r>
            <a:endParaRPr lang="en-US" dirty="0"/>
          </a:p>
        </p:txBody>
      </p:sp>
      <p:sp>
        <p:nvSpPr>
          <p:cNvPr id="3" name="Title 2"/>
          <p:cNvSpPr>
            <a:spLocks noGrp="1"/>
          </p:cNvSpPr>
          <p:nvPr>
            <p:ph type="title"/>
          </p:nvPr>
        </p:nvSpPr>
        <p:spPr/>
        <p:txBody>
          <a:bodyPr/>
          <a:lstStyle/>
          <a:p>
            <a:r>
              <a:rPr lang="en-US" smtClean="0"/>
              <a:t>1.	CMC enrollee confidence in managing their health conditions</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68210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070307086"/>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smtClean="0"/>
              <a:t>Confidence that beneficiaries know how </a:t>
            </a:r>
            <a:br>
              <a:rPr lang="en-US" dirty="0" smtClean="0"/>
            </a:br>
            <a:r>
              <a:rPr lang="en-US" dirty="0" smtClean="0"/>
              <a:t>to manage their health conditions, can get their </a:t>
            </a:r>
            <a:br>
              <a:rPr lang="en-US" dirty="0" smtClean="0"/>
            </a:br>
            <a:r>
              <a:rPr lang="en-US" dirty="0"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1</a:t>
            </a:r>
            <a:endParaRPr lang="en-US" sz="1100" b="1" dirty="0">
              <a:solidFill>
                <a:schemeClr val="bg1"/>
              </a:solidFill>
            </a:endParaRP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509557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Large majorities of CMC enrollees in Wave 4 – ranging from 76% to 86% – report being satisfied with the health services they are receiving in each of seven areas. </a:t>
            </a:r>
          </a:p>
          <a:p>
            <a:r>
              <a:rPr lang="en-US" dirty="0" smtClean="0"/>
              <a:t>Satisfaction levels expressed by CMC enrollees in Wave 4 are similar to those observed in Wave 3, but are slightly higher than the proportions who reported being satisfied in earlier waves in several areas. These include satisfaction with their of doctors, the way different providers work together, and the information their health plan gives them to explain their benefits.</a:t>
            </a:r>
          </a:p>
          <a:p>
            <a:r>
              <a:rPr lang="en-US" dirty="0" smtClean="0"/>
              <a:t>A slightly larger proportion of CMC opt-outs than enrollees in Wave 4 express satisfaction with the amount of time their doctor and other staff spend with them, their choice of doctors, and their choice of hospitals.</a:t>
            </a:r>
            <a:endParaRPr lang="en-US" dirty="0"/>
          </a:p>
        </p:txBody>
      </p:sp>
      <p:sp>
        <p:nvSpPr>
          <p:cNvPr id="3" name="Title 2"/>
          <p:cNvSpPr>
            <a:spLocks noGrp="1"/>
          </p:cNvSpPr>
          <p:nvPr>
            <p:ph type="title"/>
          </p:nvPr>
        </p:nvSpPr>
        <p:spPr/>
        <p:txBody>
          <a:bodyPr/>
          <a:lstStyle/>
          <a:p>
            <a:r>
              <a:rPr lang="en-US" smtClean="0"/>
              <a:t>2.	 CMC enrollee satisfaction with their health services</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229479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226607145"/>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smtClean="0"/>
              <a:t>Satisfaction with different aspects of the health care services beneficiaries are receiving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2</a:t>
            </a:r>
            <a:endParaRPr lang="en-US" sz="1100" b="1" dirty="0">
              <a:solidFill>
                <a:schemeClr val="bg1"/>
              </a:solidFill>
            </a:endParaRP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9" name="TextBox 2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384147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0" indent="0" algn="l">
              <a:spcAft>
                <a:spcPts val="800"/>
              </a:spcAft>
            </a:pPr>
            <a:r>
              <a:rPr lang="en-US" sz="1800" dirty="0"/>
              <a:t>To evaluate and track over time the transitioning of beneficiaries to coordinated care under Cal MediConnect (CMC).</a:t>
            </a:r>
          </a:p>
          <a:p>
            <a:pPr marL="569913" lvl="0" indent="-285750" algn="l">
              <a:spcAft>
                <a:spcPts val="800"/>
              </a:spcAft>
              <a:buFont typeface="Arial" panose="020B0604020202020204" pitchFamily="34" charset="0"/>
              <a:buChar char="•"/>
            </a:pPr>
            <a:r>
              <a:rPr lang="en-US" sz="1800" i="1" dirty="0"/>
              <a:t>By assessing the confidence and satisfaction of CMC enrollees with the health services they are receiving.</a:t>
            </a:r>
          </a:p>
          <a:p>
            <a:pPr marL="569913" lvl="0" indent="-285750" algn="l">
              <a:spcAft>
                <a:spcPts val="800"/>
              </a:spcAft>
              <a:buFont typeface="Arial" panose="020B0604020202020204" pitchFamily="34" charset="0"/>
              <a:buChar char="•"/>
            </a:pPr>
            <a:r>
              <a:rPr lang="en-US" sz="1800" i="1" dirty="0"/>
              <a:t>By comparing CMC enrollees’ level of confidence and satisfaction with beneficiaries who chose to opt out of CMC or who live in non-CMC counties.</a:t>
            </a:r>
          </a:p>
          <a:p>
            <a:pPr marL="569913" lvl="0" indent="-285750" algn="l">
              <a:spcAft>
                <a:spcPts val="800"/>
              </a:spcAft>
              <a:buFont typeface="Arial" panose="020B0604020202020204" pitchFamily="34" charset="0"/>
              <a:buChar char="•"/>
            </a:pPr>
            <a:r>
              <a:rPr lang="en-US" sz="1800" i="1" dirty="0"/>
              <a:t>By understanding the factors associated with eligible beneficiaries choosing to opt out of CMC.</a:t>
            </a:r>
          </a:p>
        </p:txBody>
      </p:sp>
      <p:sp>
        <p:nvSpPr>
          <p:cNvPr id="4" name="Title 3"/>
          <p:cNvSpPr>
            <a:spLocks noGrp="1"/>
          </p:cNvSpPr>
          <p:nvPr>
            <p:ph type="title"/>
          </p:nvPr>
        </p:nvSpPr>
        <p:spPr/>
        <p:txBody>
          <a:bodyPr/>
          <a:lstStyle/>
          <a:p>
            <a:r>
              <a:rPr lang="en-US" dirty="0" smtClean="0"/>
              <a:t>Survey Objectives</a:t>
            </a:r>
            <a:endParaRPr lang="en-US" dirty="0"/>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6" name="TextBox 15"/>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7" name="TextBox 16"/>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8" name="TextBox 17"/>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9" name="TextBox 18"/>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0" name="TextBox 19">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78704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700079439"/>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smtClean="0"/>
              <a:t>Satisfaction with different aspects of the health care services beneficiaries are receiving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2</a:t>
            </a:r>
            <a:endParaRPr lang="en-US" sz="1100" b="1" dirty="0">
              <a:solidFill>
                <a:schemeClr val="bg1"/>
              </a:solidFill>
            </a:endParaRPr>
          </a:p>
        </p:txBody>
      </p:sp>
      <p:sp>
        <p:nvSpPr>
          <p:cNvPr id="31" name="TextBox 30"/>
          <p:cNvSpPr txBox="1"/>
          <p:nvPr/>
        </p:nvSpPr>
        <p:spPr>
          <a:xfrm>
            <a:off x="137160" y="6629400"/>
            <a:ext cx="2573846" cy="184666"/>
          </a:xfrm>
          <a:prstGeom prst="rect">
            <a:avLst/>
          </a:prstGeom>
          <a:noFill/>
        </p:spPr>
        <p:txBody>
          <a:bodyPr wrap="none" lIns="0" tIns="0" rIns="0" bIns="0" rtlCol="0" anchor="b" anchorCtr="0">
            <a:spAutoFit/>
          </a:bodyPr>
          <a:lstStyle/>
          <a:p>
            <a:pPr marL="346075" indent="-346075"/>
            <a:r>
              <a:rPr lang="en-US" sz="1200" i="1" dirty="0">
                <a:solidFill>
                  <a:schemeClr val="bg1"/>
                </a:solidFill>
                <a:latin typeface="Calibri" pitchFamily="34" charset="0"/>
              </a:rPr>
              <a:t>N/A: Question not asked </a:t>
            </a:r>
            <a:r>
              <a:rPr lang="en-US" sz="1200" i="1" dirty="0" smtClean="0">
                <a:solidFill>
                  <a:schemeClr val="bg1"/>
                </a:solidFill>
                <a:latin typeface="Calibri" pitchFamily="34" charset="0"/>
              </a:rPr>
              <a:t>in </a:t>
            </a:r>
            <a:r>
              <a:rPr lang="en-US" sz="1200" i="1" dirty="0">
                <a:solidFill>
                  <a:schemeClr val="bg1"/>
                </a:solidFill>
                <a:latin typeface="Calibri" pitchFamily="34" charset="0"/>
              </a:rPr>
              <a:t>Waves 1 or 2.</a:t>
            </a: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818356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Similar to prior survey waves, no single issue is cited in the Wave 4 survey by more than one in five CMC enrollees as a problem they encountered since changing over to Cal MediConnect. </a:t>
            </a:r>
          </a:p>
          <a:p>
            <a:r>
              <a:rPr lang="en-US" dirty="0" smtClean="0"/>
              <a:t>The two most commonly reported problems encountered by CMC enrollees were that a doctor they had been seeing was no longer available through their plan (19%) and that they had a misunderstanding about their health care services or coverage (16%).</a:t>
            </a:r>
            <a:endParaRPr lang="en-US" sz="1400" i="1" dirty="0" smtClean="0"/>
          </a:p>
          <a:p>
            <a:r>
              <a:rPr lang="en-US" dirty="0" smtClean="0"/>
              <a:t>The proportions citing each are similar to Wave 3, but tend to be lower than the proportions who reported these problems in earlier waves. </a:t>
            </a:r>
          </a:p>
          <a:p>
            <a:r>
              <a:rPr lang="en-US" dirty="0" smtClean="0"/>
              <a:t>Similar to prior waves, slightly more CMC enrollees than opt-outs or beneficiaries in non-CMC counties mentioned in Wave 4 that a doctor they were seeing is not available through their plan. However, similar to Wave 3, slightly fewer enrollees than opt-outs report that transportation problems prevented them from getting needed care.</a:t>
            </a:r>
            <a:endParaRPr lang="en-US" dirty="0"/>
          </a:p>
        </p:txBody>
      </p:sp>
      <p:sp>
        <p:nvSpPr>
          <p:cNvPr id="3" name="Title 2"/>
          <p:cNvSpPr>
            <a:spLocks noGrp="1"/>
          </p:cNvSpPr>
          <p:nvPr>
            <p:ph type="title"/>
          </p:nvPr>
        </p:nvSpPr>
        <p:spPr/>
        <p:txBody>
          <a:bodyPr/>
          <a:lstStyle/>
          <a:p>
            <a:r>
              <a:rPr lang="en-US" smtClean="0"/>
              <a:t>3.	Specific problems encountered by CMC enrollees with their health services</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61277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03508422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3</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152127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8384473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3</a:t>
            </a:r>
            <a:endParaRPr lang="en-US" sz="1100" b="1" dirty="0">
              <a:solidFill>
                <a:schemeClr val="bg1"/>
              </a:solidFill>
            </a:endParaRPr>
          </a:p>
        </p:txBody>
      </p:sp>
      <p:sp>
        <p:nvSpPr>
          <p:cNvPr id="31" name="TextBox 30"/>
          <p:cNvSpPr txBox="1"/>
          <p:nvPr/>
        </p:nvSpPr>
        <p:spPr>
          <a:xfrm>
            <a:off x="152400" y="6629400"/>
            <a:ext cx="1298432" cy="184666"/>
          </a:xfrm>
          <a:prstGeom prst="rect">
            <a:avLst/>
          </a:prstGeom>
          <a:noFill/>
        </p:spPr>
        <p:txBody>
          <a:bodyPr wrap="none" lIns="0" tIns="0" rIns="0" bIns="0" rtlCol="0" anchor="b" anchorCtr="0">
            <a:spAutoFit/>
          </a:bodyPr>
          <a:lstStyle/>
          <a:p>
            <a:pPr marL="346075" indent="-346075"/>
            <a:r>
              <a:rPr lang="en-US" sz="1200" i="1" dirty="0" smtClean="0">
                <a:solidFill>
                  <a:schemeClr val="bg1"/>
                </a:solidFill>
                <a:latin typeface="Calibri" pitchFamily="34" charset="0"/>
              </a:rPr>
              <a:t>* Small sample base.</a:t>
            </a:r>
            <a:endParaRPr lang="en-US" sz="1200" i="1" dirty="0">
              <a:solidFill>
                <a:schemeClr val="bg1"/>
              </a:solidFill>
              <a:latin typeface="Calibri" pitchFamily="34" charset="0"/>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479584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reasons given by opt-outs in the Wave 4 survey for choosing not to participate in Cal MediConnect are very similar to what has been reported in prior survey waves. </a:t>
            </a:r>
          </a:p>
          <a:p>
            <a:r>
              <a:rPr lang="en-US" dirty="0" smtClean="0"/>
              <a:t>The three most frequently cited reasons continue to be:</a:t>
            </a:r>
          </a:p>
          <a:p>
            <a:pPr marL="801688" lvl="1" indent="-574675">
              <a:buNone/>
            </a:pPr>
            <a:r>
              <a:rPr lang="en-US" dirty="0" smtClean="0"/>
              <a:t>86%	Satisfied with my current health service/ didn't want to make a change</a:t>
            </a:r>
          </a:p>
          <a:p>
            <a:pPr marL="801688" lvl="1" indent="-574675">
              <a:buNone/>
            </a:pPr>
            <a:r>
              <a:rPr lang="en-US" dirty="0" smtClean="0"/>
              <a:t>72%	Didn't want to risk losing my doctor</a:t>
            </a:r>
          </a:p>
          <a:p>
            <a:pPr marL="801688" lvl="1" indent="-574675">
              <a:buNone/>
            </a:pPr>
            <a:r>
              <a:rPr lang="en-US" dirty="0" smtClean="0"/>
              <a:t>63%	Didn't want to risk losing any of my medicines</a:t>
            </a:r>
          </a:p>
          <a:p>
            <a:pPr lvl="0"/>
            <a:r>
              <a:rPr lang="en-US" dirty="0" smtClean="0"/>
              <a:t>In addition, slightly less than half of the opt-outs also report these two other reasons for not participating:</a:t>
            </a:r>
          </a:p>
          <a:p>
            <a:pPr marL="801688" lvl="1" indent="-574675">
              <a:buNone/>
            </a:pPr>
            <a:r>
              <a:rPr lang="en-US" dirty="0" smtClean="0"/>
              <a:t>46%	Didn't understand the information I received about the new program enough to make the change</a:t>
            </a:r>
          </a:p>
          <a:p>
            <a:pPr marL="801688" lvl="1" indent="-574675">
              <a:buNone/>
            </a:pPr>
            <a:r>
              <a:rPr lang="en-US" dirty="0" smtClean="0"/>
              <a:t>44%	Thought my benefits and services might be reduced</a:t>
            </a:r>
            <a:endParaRPr lang="en-US" dirty="0"/>
          </a:p>
        </p:txBody>
      </p:sp>
      <p:sp>
        <p:nvSpPr>
          <p:cNvPr id="3" name="Title 2"/>
          <p:cNvSpPr>
            <a:spLocks noGrp="1"/>
          </p:cNvSpPr>
          <p:nvPr>
            <p:ph type="title"/>
          </p:nvPr>
        </p:nvSpPr>
        <p:spPr/>
        <p:txBody>
          <a:bodyPr/>
          <a:lstStyle/>
          <a:p>
            <a:r>
              <a:rPr lang="en-US" dirty="0" smtClean="0"/>
              <a:t>4.	Reasons </a:t>
            </a:r>
            <a:r>
              <a:rPr lang="en-US" dirty="0"/>
              <a:t>CMC opt-outs give for choosing not to participate in Cal MediConnect </a:t>
            </a:r>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385122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graphicFrame>
        <p:nvGraphicFramePr>
          <p:cNvPr id="13" name="Content Placeholder 12"/>
          <p:cNvGraphicFramePr>
            <a:graphicFrameLocks noGrp="1"/>
          </p:cNvGraphicFramePr>
          <p:nvPr>
            <p:ph sz="quarter" idx="13"/>
            <p:extLst>
              <p:ext uri="{D42A27DB-BD31-4B8C-83A1-F6EECF244321}">
                <p14:modId xmlns:p14="http://schemas.microsoft.com/office/powerpoint/2010/main" val="2112822541"/>
              </p:ext>
            </p:extLst>
          </p:nvPr>
        </p:nvGraphicFramePr>
        <p:xfrm>
          <a:off x="625475" y="2157413"/>
          <a:ext cx="3565525"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ontent Placeholder 12"/>
          <p:cNvGraphicFramePr>
            <a:graphicFrameLocks noGrp="1"/>
          </p:cNvGraphicFramePr>
          <p:nvPr>
            <p:ph sz="quarter" idx="14"/>
            <p:extLst>
              <p:ext uri="{D42A27DB-BD31-4B8C-83A1-F6EECF244321}">
                <p14:modId xmlns:p14="http://schemas.microsoft.com/office/powerpoint/2010/main" val="1617499385"/>
              </p:ext>
            </p:extLst>
          </p:nvPr>
        </p:nvGraphicFramePr>
        <p:xfrm>
          <a:off x="4572000" y="2157413"/>
          <a:ext cx="3565525"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4</a:t>
            </a:r>
            <a:endParaRPr lang="en-US" sz="1100" b="1" dirty="0">
              <a:solidFill>
                <a:schemeClr val="bg1"/>
              </a:solidFill>
            </a:endParaRPr>
          </a:p>
        </p:txBody>
      </p:sp>
      <p:sp>
        <p:nvSpPr>
          <p:cNvPr id="43" name="TextBox 42"/>
          <p:cNvSpPr txBox="1"/>
          <p:nvPr/>
        </p:nvSpPr>
        <p:spPr>
          <a:xfrm>
            <a:off x="137160" y="6629400"/>
            <a:ext cx="2573846" cy="184666"/>
          </a:xfrm>
          <a:prstGeom prst="rect">
            <a:avLst/>
          </a:prstGeom>
          <a:noFill/>
        </p:spPr>
        <p:txBody>
          <a:bodyPr wrap="none" lIns="0" tIns="0" rIns="0" bIns="0" rtlCol="0" anchor="b" anchorCtr="0">
            <a:spAutoFit/>
          </a:bodyPr>
          <a:lstStyle/>
          <a:p>
            <a:pPr marL="346075" indent="-346075"/>
            <a:r>
              <a:rPr lang="en-US" sz="1200" i="1" dirty="0" smtClean="0">
                <a:solidFill>
                  <a:schemeClr val="bg1"/>
                </a:solidFill>
                <a:latin typeface="Calibri" pitchFamily="34" charset="0"/>
              </a:rPr>
              <a:t>N/A: Question not asked in Waves 1 or 2</a:t>
            </a:r>
            <a:r>
              <a:rPr lang="en-US" sz="1200" i="1" dirty="0">
                <a:solidFill>
                  <a:schemeClr val="bg1"/>
                </a:solidFill>
                <a:latin typeface="Calibri" pitchFamily="34" charset="0"/>
              </a:rPr>
              <a:t>.</a:t>
            </a:r>
            <a:endParaRPr lang="en-US" sz="1200" i="1" dirty="0" smtClean="0">
              <a:solidFill>
                <a:schemeClr val="bg1"/>
              </a:solidFill>
              <a:latin typeface="Calibri" pitchFamily="34" charset="0"/>
            </a:endParaRPr>
          </a:p>
        </p:txBody>
      </p:sp>
      <p:sp>
        <p:nvSpPr>
          <p:cNvPr id="16" name="TextBox 15">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7" name="TextBox 16">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37247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556760"/>
          </a:xfrm>
        </p:spPr>
        <p:txBody>
          <a:bodyPr>
            <a:normAutofit lnSpcReduction="10000"/>
          </a:bodyPr>
          <a:lstStyle/>
          <a:p>
            <a:r>
              <a:rPr lang="en-US" dirty="0" smtClean="0"/>
              <a:t>To increase the reliability of the estimates, all four waves of the survey were combined when comparing the demographic characteristics of enrollees to those who chose not to participate in Cal MediConnect in the CMC counties. The following are the demographic characteristics of each population:</a:t>
            </a:r>
          </a:p>
          <a:p>
            <a:pPr lvl="1"/>
            <a:r>
              <a:rPr lang="en-US" dirty="0" smtClean="0"/>
              <a:t>Majorities of both enrollees and opt-outs are women, although women constitute a slightly larger proportion of opt-outs (60%) than enrollees (54%).</a:t>
            </a:r>
          </a:p>
          <a:p>
            <a:pPr lvl="1"/>
            <a:r>
              <a:rPr lang="en-US" dirty="0" smtClean="0"/>
              <a:t>A large majority of both CMC enrollees and opt-outs are people of color. For example, among enrollees 44% are Latino, 12% African American and 11% Asian American, while just 26% are white non-Hispanic. The distributions are similar among opt-outs with 43% Latino, 13% African American and 13% Asian American. Just 22% of opt-outs are white non-Hispanic, a slightly smaller proportion than is observed among enrollees.</a:t>
            </a:r>
          </a:p>
          <a:p>
            <a:pPr lvl="1"/>
            <a:r>
              <a:rPr lang="en-US" dirty="0" smtClean="0"/>
              <a:t>About two-thirds of both enrollees and opt-outs are age 65 or older, while about one in three are under age 65. Among beneficiaries over age 65 about half are between ages 65 and 74 and about half are age 75 or older.</a:t>
            </a:r>
            <a:endParaRPr lang="en-US" dirty="0"/>
          </a:p>
        </p:txBody>
      </p:sp>
      <p:sp>
        <p:nvSpPr>
          <p:cNvPr id="3" name="Title 2"/>
          <p:cNvSpPr>
            <a:spLocks noGrp="1"/>
          </p:cNvSpPr>
          <p:nvPr>
            <p:ph type="title"/>
          </p:nvPr>
        </p:nvSpPr>
        <p:spPr/>
        <p:txBody>
          <a:bodyPr/>
          <a:lstStyle/>
          <a:p>
            <a:r>
              <a:rPr lang="en-US" smtClean="0"/>
              <a:t>5.	Demographic characteristics of enrollees and </a:t>
            </a:r>
            <a:br>
              <a:rPr lang="en-US" smtClean="0"/>
            </a:br>
            <a:r>
              <a:rPr lang="en-US" smtClean="0"/>
              <a:t>opt-outs across the seven CMC counties (1)</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130783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225973136"/>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enrollees and opt-outs in CMC counties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5</a:t>
            </a:r>
            <a:endParaRPr lang="en-US" sz="1100" b="1" dirty="0">
              <a:solidFill>
                <a:schemeClr val="bg1"/>
              </a:solidFill>
            </a:endParaRPr>
          </a:p>
        </p:txBody>
      </p:sp>
      <p:sp>
        <p:nvSpPr>
          <p:cNvPr id="31" name="TextBox 30"/>
          <p:cNvSpPr txBox="1"/>
          <p:nvPr/>
        </p:nvSpPr>
        <p:spPr>
          <a:xfrm>
            <a:off x="137160" y="6629400"/>
            <a:ext cx="7202934" cy="184666"/>
          </a:xfrm>
          <a:prstGeom prst="rect">
            <a:avLst/>
          </a:prstGeom>
          <a:noFill/>
        </p:spPr>
        <p:txBody>
          <a:bodyPr wrap="none" lIns="0" tIns="0" rIns="0" bIns="0" rtlCol="0" anchor="b" anchorCtr="0">
            <a:spAutoFit/>
          </a:bodyPr>
          <a:lstStyle/>
          <a:p>
            <a:r>
              <a:rPr lang="en-US" sz="1200" i="1" dirty="0" smtClean="0">
                <a:solidFill>
                  <a:schemeClr val="bg1"/>
                </a:solidFill>
                <a:latin typeface="Calibri" pitchFamily="34" charset="0"/>
              </a:rPr>
              <a:t>Note: Percentages shown are the combined totals for enrollees and opt-outs in CMC counties across all survey waves.</a:t>
            </a:r>
            <a:endParaRPr lang="en-US" sz="1200" i="1" dirty="0">
              <a:solidFill>
                <a:schemeClr val="bg1"/>
              </a:solidFill>
              <a:latin typeface="Calibri" pitchFamily="34" charset="0"/>
            </a:endParaRP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0255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One of the more distinguishing demographic characteristics of both enrollees and opt-outs in the CMC counties relates to their relatively low levels of educational attainment. Among both groups over four in ten have not graduated from high school, while another one in five have no more than a high school degree. Very few – 13% of enrollees and 14% of opt-outs – are college graduates.</a:t>
            </a:r>
          </a:p>
          <a:p>
            <a:pPr lvl="1"/>
            <a:r>
              <a:rPr lang="en-US" dirty="0" smtClean="0"/>
              <a:t>Nearly two-thirds of both enrollees (62%) and opt-outs (63%) report receiving Supplemental Security Income assistance benefits from the federal government.</a:t>
            </a:r>
            <a:endParaRPr lang="en-US" dirty="0"/>
          </a:p>
        </p:txBody>
      </p:sp>
      <p:sp>
        <p:nvSpPr>
          <p:cNvPr id="3" name="Title 2"/>
          <p:cNvSpPr>
            <a:spLocks noGrp="1"/>
          </p:cNvSpPr>
          <p:nvPr>
            <p:ph type="title"/>
          </p:nvPr>
        </p:nvSpPr>
        <p:spPr/>
        <p:txBody>
          <a:bodyPr/>
          <a:lstStyle/>
          <a:p>
            <a:r>
              <a:rPr lang="en-US" smtClean="0"/>
              <a:t>5.	Demographic characteristics of enrollees and opt-outs across the seven CMC counties (2)</a:t>
            </a:r>
            <a:endParaRPr lang="en-US" dirty="0"/>
          </a:p>
        </p:txBody>
      </p:sp>
      <p:sp>
        <p:nvSpPr>
          <p:cNvPr id="20" name="TextBox 19">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21" name="TextBox 20">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339363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223991979"/>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enrollees and opt-outs in CMC counties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5</a:t>
            </a:r>
            <a:endParaRPr lang="en-US" sz="1100" b="1" dirty="0">
              <a:solidFill>
                <a:schemeClr val="bg1"/>
              </a:solidFill>
            </a:endParaRPr>
          </a:p>
        </p:txBody>
      </p:sp>
      <p:sp>
        <p:nvSpPr>
          <p:cNvPr id="31" name="TextBox 30"/>
          <p:cNvSpPr txBox="1"/>
          <p:nvPr/>
        </p:nvSpPr>
        <p:spPr>
          <a:xfrm>
            <a:off x="137160" y="6629400"/>
            <a:ext cx="7820859" cy="184666"/>
          </a:xfrm>
          <a:prstGeom prst="rect">
            <a:avLst/>
          </a:prstGeom>
          <a:noFill/>
        </p:spPr>
        <p:txBody>
          <a:bodyPr wrap="none" lIns="0" tIns="0" rIns="0" bIns="0" rtlCol="0" anchor="b" anchorCtr="0">
            <a:spAutoFit/>
          </a:bodyPr>
          <a:lstStyle/>
          <a:p>
            <a:r>
              <a:rPr lang="en-US" sz="1200" i="1" dirty="0" smtClean="0">
                <a:solidFill>
                  <a:schemeClr val="bg1"/>
                </a:solidFill>
                <a:latin typeface="Calibri" pitchFamily="34" charset="0"/>
              </a:rPr>
              <a:t>Note: Differences between 100% and the sum of percentages for each characteristic equal proportion not reporting an answer.</a:t>
            </a:r>
            <a:endParaRPr lang="en-US" sz="1200" i="1" dirty="0">
              <a:solidFill>
                <a:schemeClr val="bg1"/>
              </a:solidFill>
              <a:latin typeface="Calibri" pitchFamily="34" charset="0"/>
            </a:endParaRPr>
          </a:p>
        </p:txBody>
      </p:sp>
      <p:sp>
        <p:nvSpPr>
          <p:cNvPr id="20" name="TextBox 19">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042507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8860" y="1524000"/>
            <a:ext cx="7772400" cy="4648200"/>
          </a:xfrm>
        </p:spPr>
        <p:txBody>
          <a:bodyPr>
            <a:noAutofit/>
          </a:bodyPr>
          <a:lstStyle/>
          <a:p>
            <a:r>
              <a:rPr lang="en-US" sz="1800" u="sng" dirty="0"/>
              <a:t>Survey method</a:t>
            </a:r>
            <a:endParaRPr lang="en-US" sz="1800" dirty="0"/>
          </a:p>
          <a:p>
            <a:pPr marL="568325" indent="-234950"/>
            <a:r>
              <a:rPr lang="en-US" sz="1800" dirty="0"/>
              <a:t>•	Telephone interviews with stratified random samples of dual eligible beneficiaries in Cal MediConnect (CMC) </a:t>
            </a:r>
            <a:r>
              <a:rPr lang="en-US" sz="1800" dirty="0" smtClean="0"/>
              <a:t>counties, </a:t>
            </a:r>
            <a:r>
              <a:rPr lang="en-US" sz="1800" dirty="0"/>
              <a:t>as well as beneficiaries in two non-CMC counties for control purposes.</a:t>
            </a:r>
          </a:p>
          <a:p>
            <a:r>
              <a:rPr lang="en-US" sz="1800" u="sng" dirty="0"/>
              <a:t>Data collection periods</a:t>
            </a:r>
            <a:endParaRPr lang="en-US" sz="1800" dirty="0"/>
          </a:p>
          <a:p>
            <a:pPr marL="568325" indent="-234950">
              <a:spcAft>
                <a:spcPts val="0"/>
              </a:spcAft>
            </a:pPr>
            <a:r>
              <a:rPr lang="en-US" sz="1800" dirty="0"/>
              <a:t>•	</a:t>
            </a:r>
            <a:r>
              <a:rPr lang="en-US" sz="1800" dirty="0" smtClean="0"/>
              <a:t>Wave 4 Survey: July – September 2016</a:t>
            </a:r>
          </a:p>
          <a:p>
            <a:pPr marL="568325" indent="-234950">
              <a:spcAft>
                <a:spcPts val="0"/>
              </a:spcAft>
            </a:pPr>
            <a:r>
              <a:rPr lang="en-US" sz="1800" dirty="0"/>
              <a:t>•	Wave 3 Survey: February – April 2016</a:t>
            </a:r>
          </a:p>
          <a:p>
            <a:pPr marL="568325" indent="-234950">
              <a:spcAft>
                <a:spcPts val="0"/>
              </a:spcAft>
            </a:pPr>
            <a:r>
              <a:rPr lang="en-US" sz="1800" dirty="0"/>
              <a:t>•	Wave 2 Survey: October – November 2015</a:t>
            </a:r>
          </a:p>
          <a:p>
            <a:pPr marL="568325" indent="-234950"/>
            <a:r>
              <a:rPr lang="en-US" sz="1800" dirty="0"/>
              <a:t>•	Wave 1 Survey: June – September 2015</a:t>
            </a:r>
          </a:p>
          <a:p>
            <a:r>
              <a:rPr lang="en-US" sz="1800" u="sng" dirty="0"/>
              <a:t>Populations surveyed</a:t>
            </a:r>
            <a:endParaRPr lang="en-US" sz="1800" dirty="0"/>
          </a:p>
          <a:p>
            <a:pPr marL="568325" indent="-234950"/>
            <a:r>
              <a:rPr lang="en-US" sz="1800" dirty="0"/>
              <a:t>•	All Waves: CMC enrollees and </a:t>
            </a:r>
            <a:r>
              <a:rPr lang="en-US" sz="1800" dirty="0" smtClean="0"/>
              <a:t>opt-outs </a:t>
            </a:r>
            <a:r>
              <a:rPr lang="en-US" sz="1800" dirty="0"/>
              <a:t>in 5 counties (Los Angeles, Riverside, San Bernardino, San Diego, and Santa Clara), and two non-CMC counties (San Francisco and Alameda)</a:t>
            </a:r>
          </a:p>
          <a:p>
            <a:pPr marL="568325" indent="-234950"/>
            <a:r>
              <a:rPr lang="en-US" sz="1800" dirty="0"/>
              <a:t>•	</a:t>
            </a:r>
            <a:r>
              <a:rPr lang="en-US" sz="1800" dirty="0" smtClean="0"/>
              <a:t>Waves 3 and 4 were </a:t>
            </a:r>
            <a:r>
              <a:rPr lang="en-US" sz="1800" dirty="0"/>
              <a:t>expanded to also include CMC enrollees </a:t>
            </a:r>
            <a:r>
              <a:rPr lang="en-US" sz="1800" dirty="0" smtClean="0"/>
              <a:t>and opt outs in </a:t>
            </a:r>
            <a:r>
              <a:rPr lang="en-US" sz="1800" dirty="0"/>
              <a:t>two additional counties (San Mateo and Orange)</a:t>
            </a:r>
          </a:p>
        </p:txBody>
      </p:sp>
      <p:sp>
        <p:nvSpPr>
          <p:cNvPr id="4" name="Title 3"/>
          <p:cNvSpPr>
            <a:spLocks noGrp="1"/>
          </p:cNvSpPr>
          <p:nvPr>
            <p:ph type="title"/>
          </p:nvPr>
        </p:nvSpPr>
        <p:spPr/>
        <p:txBody>
          <a:bodyPr/>
          <a:lstStyle/>
          <a:p>
            <a:r>
              <a:rPr lang="en-US" dirty="0" smtClean="0"/>
              <a:t>About the Surveys (1)</a:t>
            </a:r>
            <a:endParaRPr lang="en-US" dirty="0"/>
          </a:p>
        </p:txBody>
      </p:sp>
      <p:sp>
        <p:nvSpPr>
          <p:cNvPr id="12" name="TextBox 11"/>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1" name="TextBox 20"/>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35458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differences are observed in the self-reported health status of enrollees and opt-outs, with about half of enrollees (49%) and opt-outs (50%) saying they are in fair or poor health.</a:t>
            </a:r>
          </a:p>
          <a:p>
            <a:r>
              <a:rPr lang="en-US" dirty="0" smtClean="0"/>
              <a:t>However, compared to enrollees, opt-outs include somewhat larger proportions of LTSS beneficiaries who require assistance for their common daily activities, those who use specialized equipment, or report having been hospitalized in the past year.</a:t>
            </a:r>
          </a:p>
          <a:p>
            <a:pPr lvl="1"/>
            <a:r>
              <a:rPr lang="en-US" dirty="0" smtClean="0"/>
              <a:t>Among opt-outs 45% include LTSS beneficiaries who require assistance for common daily activities. This compares to 40% among CMC enrollees.</a:t>
            </a:r>
          </a:p>
          <a:p>
            <a:pPr lvl="1"/>
            <a:r>
              <a:rPr lang="en-US" dirty="0" smtClean="0"/>
              <a:t>More opt-outs (52%) than enrollees (48%) also report using specialized equipment, such as a cane, wheelchair, scooter or special bed.</a:t>
            </a:r>
          </a:p>
          <a:p>
            <a:pPr lvl="1"/>
            <a:r>
              <a:rPr lang="en-US" dirty="0" smtClean="0"/>
              <a:t>A slightly larger proportion of opt-outs (30%) than enrollees (24%) say they have been an overnight patient in a hospital in the past 12 months.</a:t>
            </a:r>
          </a:p>
        </p:txBody>
      </p:sp>
      <p:sp>
        <p:nvSpPr>
          <p:cNvPr id="3" name="Title 2"/>
          <p:cNvSpPr>
            <a:spLocks noGrp="1"/>
          </p:cNvSpPr>
          <p:nvPr>
            <p:ph type="title"/>
          </p:nvPr>
        </p:nvSpPr>
        <p:spPr/>
        <p:txBody>
          <a:bodyPr/>
          <a:lstStyle/>
          <a:p>
            <a:r>
              <a:rPr lang="en-US" smtClean="0"/>
              <a:t>6.	Health-related characteristics of enrollees and </a:t>
            </a:r>
            <a:br>
              <a:rPr lang="en-US" smtClean="0"/>
            </a:br>
            <a:r>
              <a:rPr lang="en-US" smtClean="0"/>
              <a:t>opt-outs across the seven CMC counties</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465856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46158460"/>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health characteristics </a:t>
            </a:r>
            <a:br>
              <a:rPr lang="en-US" smtClean="0"/>
            </a:br>
            <a:r>
              <a:rPr lang="en-US" smtClean="0"/>
              <a:t>of enrollees and opt-outs in CMC counties</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6</a:t>
            </a:r>
            <a:endParaRPr lang="en-US" sz="1100" b="1" dirty="0">
              <a:solidFill>
                <a:schemeClr val="bg1"/>
              </a:solidFill>
            </a:endParaRPr>
          </a:p>
        </p:txBody>
      </p:sp>
      <p:sp>
        <p:nvSpPr>
          <p:cNvPr id="14" name="TextBox 13"/>
          <p:cNvSpPr txBox="1"/>
          <p:nvPr/>
        </p:nvSpPr>
        <p:spPr>
          <a:xfrm>
            <a:off x="137160" y="6629400"/>
            <a:ext cx="7202934" cy="184666"/>
          </a:xfrm>
          <a:prstGeom prst="rect">
            <a:avLst/>
          </a:prstGeom>
          <a:noFill/>
        </p:spPr>
        <p:txBody>
          <a:bodyPr wrap="none" lIns="0" tIns="0" rIns="0" bIns="0" rtlCol="0" anchor="b" anchorCtr="0">
            <a:spAutoFit/>
          </a:bodyPr>
          <a:lstStyle/>
          <a:p>
            <a:r>
              <a:rPr lang="en-US" sz="1200" i="1" dirty="0" smtClean="0">
                <a:solidFill>
                  <a:schemeClr val="bg1"/>
                </a:solidFill>
                <a:latin typeface="Calibri" pitchFamily="34" charset="0"/>
              </a:rPr>
              <a:t>Note: Percentages shown are the combined totals for enrollees and opt-outs in CMC counties across all survey waves.</a:t>
            </a:r>
            <a:endParaRPr lang="en-US" sz="1200" i="1" dirty="0">
              <a:solidFill>
                <a:schemeClr val="bg1"/>
              </a:solidFill>
              <a:latin typeface="Calibri" pitchFamily="34" charset="0"/>
            </a:endParaRP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Overall</a:t>
            </a:r>
            <a:endParaRPr lang="en-US" sz="1100" b="1" dirty="0">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713233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Similar to prior waves, larger proportions of CMC enrollees than opt-outs or beneficiaries in non-CMC counties report they have been seeing the doctor whom they consider their personal doctor for 1 year or less. However, the proportion of CMC enrollees reporting this in Wave 4 (22%) is lower than what was observed in Wave 1 (30%) and Wave 2 (28%). </a:t>
            </a:r>
          </a:p>
          <a:p>
            <a:r>
              <a:rPr lang="en-US" dirty="0" smtClean="0"/>
              <a:t>Conversely, in each survey wave fewer CMC beneficiaries than opt-outs or beneficiaries in non-CMC counties report having been with their personal doctor for 6 or more years. In Wave 4, 39% of CMC enrollees reported this, compared to 47% of opt-outs and 46% of beneficiaries in non-CMC counties.</a:t>
            </a:r>
            <a:endParaRPr lang="en-US" dirty="0"/>
          </a:p>
        </p:txBody>
      </p:sp>
      <p:sp>
        <p:nvSpPr>
          <p:cNvPr id="3" name="Title 2"/>
          <p:cNvSpPr>
            <a:spLocks noGrp="1"/>
          </p:cNvSpPr>
          <p:nvPr>
            <p:ph type="title"/>
          </p:nvPr>
        </p:nvSpPr>
        <p:spPr/>
        <p:txBody>
          <a:bodyPr/>
          <a:lstStyle/>
          <a:p>
            <a:r>
              <a:rPr lang="en-US" dirty="0" smtClean="0"/>
              <a:t>7.	 Length of time beneficiaries have been going to their personal doctor</a:t>
            </a:r>
            <a:endParaRPr lang="en-US" dirty="0"/>
          </a:p>
        </p:txBody>
      </p:sp>
      <p:sp>
        <p:nvSpPr>
          <p:cNvPr id="28" name="TextBox 27"/>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tx1"/>
                </a:solidFill>
                <a:latin typeface="Calibri" pitchFamily="34" charset="0"/>
              </a:rPr>
              <a:t>Overall</a:t>
            </a:r>
            <a:endParaRPr lang="en-US" sz="1100" b="1" dirty="0">
              <a:solidFill>
                <a:schemeClr val="tx1"/>
              </a:solidFill>
              <a:latin typeface="Calibri" pitchFamily="34" charset="0"/>
            </a:endParaRPr>
          </a:p>
        </p:txBody>
      </p:sp>
      <p:sp>
        <p:nvSpPr>
          <p:cNvPr id="29" name="TextBox 28"/>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Los</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Angeles</a:t>
            </a:r>
            <a:endParaRPr lang="en-US" sz="1100" b="1" dirty="0">
              <a:solidFill>
                <a:schemeClr val="bg1"/>
              </a:solidFill>
              <a:latin typeface="Calibri" pitchFamily="34" charset="0"/>
            </a:endParaRPr>
          </a:p>
        </p:txBody>
      </p:sp>
      <p:sp>
        <p:nvSpPr>
          <p:cNvPr id="30" name="TextBox 29"/>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Riverside</a:t>
            </a:r>
            <a:endParaRPr lang="en-US" sz="1100" b="1" dirty="0">
              <a:solidFill>
                <a:schemeClr val="bg1"/>
              </a:solidFill>
              <a:latin typeface="Calibri" pitchFamily="34" charset="0"/>
            </a:endParaRPr>
          </a:p>
        </p:txBody>
      </p:sp>
      <p:sp>
        <p:nvSpPr>
          <p:cNvPr id="31" name="TextBox 30"/>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 Bernardino</a:t>
            </a:r>
            <a:endParaRPr lang="en-US" sz="1100" b="1" dirty="0">
              <a:solidFill>
                <a:schemeClr val="bg1"/>
              </a:solidFill>
              <a:latin typeface="Calibri" pitchFamily="34" charset="0"/>
            </a:endParaRPr>
          </a:p>
        </p:txBody>
      </p:sp>
      <p:sp>
        <p:nvSpPr>
          <p:cNvPr id="32" name="TextBox 31"/>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Diego</a:t>
            </a:r>
            <a:endParaRPr lang="en-US" sz="1100" b="1" dirty="0">
              <a:solidFill>
                <a:schemeClr val="bg1"/>
              </a:solidFill>
              <a:latin typeface="Calibri" pitchFamily="34" charset="0"/>
            </a:endParaRPr>
          </a:p>
        </p:txBody>
      </p:sp>
      <p:sp>
        <p:nvSpPr>
          <p:cNvPr id="33" name="TextBox 32"/>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Santa</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Clara</a:t>
            </a:r>
            <a:endParaRPr lang="en-US" sz="1100" b="1" dirty="0">
              <a:solidFill>
                <a:schemeClr val="bg1"/>
              </a:solidFill>
              <a:latin typeface="Calibri" pitchFamily="34" charset="0"/>
            </a:endParaRPr>
          </a:p>
        </p:txBody>
      </p:sp>
      <p:sp>
        <p:nvSpPr>
          <p:cNvPr id="34" name="TextBox 33"/>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Mateo</a:t>
            </a:r>
            <a:endParaRPr lang="en-US" sz="1100" b="1" dirty="0">
              <a:solidFill>
                <a:schemeClr val="bg1"/>
              </a:solidFill>
              <a:latin typeface="Calibri" pitchFamily="34" charset="0"/>
            </a:endParaRPr>
          </a:p>
        </p:txBody>
      </p:sp>
      <p:sp>
        <p:nvSpPr>
          <p:cNvPr id="35" name="TextBox 34">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Orange</a:t>
            </a:r>
            <a:endParaRPr lang="en-US" sz="1100" b="1" dirty="0">
              <a:solidFill>
                <a:schemeClr val="bg1"/>
              </a:solidFill>
              <a:latin typeface="Calibri" pitchFamily="34" charset="0"/>
            </a:endParaRPr>
          </a:p>
        </p:txBody>
      </p:sp>
    </p:spTree>
    <p:extLst>
      <p:ext uri="{BB962C8B-B14F-4D97-AF65-F5344CB8AC3E}">
        <p14:creationId xmlns:p14="http://schemas.microsoft.com/office/powerpoint/2010/main" val="3808117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7160" y="6444734"/>
            <a:ext cx="7687489" cy="369332"/>
          </a:xfrm>
          <a:prstGeom prst="rect">
            <a:avLst/>
          </a:prstGeom>
          <a:noFill/>
        </p:spPr>
        <p:txBody>
          <a:bodyPr wrap="none" lIns="0" tIns="0" rIns="0" bIns="0" rtlCol="0" anchor="b" anchorCtr="0">
            <a:spAutoFit/>
          </a:bodyPr>
          <a:lstStyle/>
          <a:p>
            <a:r>
              <a:rPr lang="en-US" sz="1200" i="1" dirty="0" smtClean="0">
                <a:solidFill>
                  <a:schemeClr val="bg1"/>
                </a:solidFill>
                <a:latin typeface="Calibri" pitchFamily="34" charset="0"/>
              </a:rPr>
              <a:t>Note: Asked only of beneficiaries who report having a personal doctor.</a:t>
            </a:r>
            <a:br>
              <a:rPr lang="en-US" sz="1200" i="1" dirty="0" smtClean="0">
                <a:solidFill>
                  <a:schemeClr val="bg1"/>
                </a:solidFill>
                <a:latin typeface="Calibri" pitchFamily="34" charset="0"/>
              </a:rPr>
            </a:br>
            <a:r>
              <a:rPr lang="en-US" sz="1200" i="1" dirty="0" smtClean="0">
                <a:solidFill>
                  <a:schemeClr val="bg1"/>
                </a:solidFill>
                <a:latin typeface="Calibri" pitchFamily="34" charset="0"/>
              </a:rPr>
              <a:t>Differences between 100% and the sum of the percentages for each group equal proportion who could not give an estimate.</a:t>
            </a:r>
            <a:endParaRPr lang="en-US" sz="1200" i="1" dirty="0">
              <a:solidFill>
                <a:schemeClr val="bg1"/>
              </a:solidFill>
              <a:latin typeface="Calibri"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67376016"/>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Length of time beneficiaries have been going to </a:t>
            </a:r>
            <a:br>
              <a:rPr lang="en-US" smtClean="0"/>
            </a:br>
            <a:r>
              <a:rPr lang="en-US" smtClean="0"/>
              <a:t>the doctor they consider their personal doctor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7</a:t>
            </a:r>
            <a:endParaRPr lang="en-US" sz="1100" b="1" dirty="0">
              <a:solidFill>
                <a:schemeClr val="bg1"/>
              </a:solidFill>
            </a:endParaRPr>
          </a:p>
        </p:txBody>
      </p:sp>
      <p:sp>
        <p:nvSpPr>
          <p:cNvPr id="14" name="TextBox 13"/>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tx1"/>
                </a:solidFill>
                <a:latin typeface="Calibri" pitchFamily="34" charset="0"/>
              </a:rPr>
              <a:t>Overall</a:t>
            </a:r>
            <a:endParaRPr lang="en-US" sz="1100" b="1" dirty="0">
              <a:solidFill>
                <a:schemeClr val="tx1"/>
              </a:solidFill>
              <a:latin typeface="Calibri" pitchFamily="34" charset="0"/>
            </a:endParaRPr>
          </a:p>
        </p:txBody>
      </p:sp>
      <p:sp>
        <p:nvSpPr>
          <p:cNvPr id="16" name="TextBox 1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Los</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Angeles</a:t>
            </a:r>
            <a:endParaRPr lang="en-US" sz="1100" b="1" dirty="0">
              <a:solidFill>
                <a:schemeClr val="bg1"/>
              </a:solidFill>
              <a:latin typeface="Calibri" pitchFamily="34" charset="0"/>
            </a:endParaRPr>
          </a:p>
        </p:txBody>
      </p:sp>
      <p:sp>
        <p:nvSpPr>
          <p:cNvPr id="17" name="TextBox 1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Riverside</a:t>
            </a:r>
            <a:endParaRPr lang="en-US" sz="1100" b="1" dirty="0">
              <a:solidFill>
                <a:schemeClr val="bg1"/>
              </a:solidFill>
              <a:latin typeface="Calibri" pitchFamily="34" charset="0"/>
            </a:endParaRPr>
          </a:p>
        </p:txBody>
      </p:sp>
      <p:sp>
        <p:nvSpPr>
          <p:cNvPr id="18" name="TextBox 1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 Bernardino</a:t>
            </a:r>
            <a:endParaRPr lang="en-US" sz="1100" b="1" dirty="0">
              <a:solidFill>
                <a:schemeClr val="bg1"/>
              </a:solidFill>
              <a:latin typeface="Calibri" pitchFamily="34" charset="0"/>
            </a:endParaRPr>
          </a:p>
        </p:txBody>
      </p:sp>
      <p:sp>
        <p:nvSpPr>
          <p:cNvPr id="19" name="TextBox 1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Diego</a:t>
            </a:r>
            <a:endParaRPr lang="en-US" sz="1100" b="1" dirty="0">
              <a:solidFill>
                <a:schemeClr val="bg1"/>
              </a:solidFill>
              <a:latin typeface="Calibri" pitchFamily="34" charset="0"/>
            </a:endParaRPr>
          </a:p>
        </p:txBody>
      </p:sp>
      <p:sp>
        <p:nvSpPr>
          <p:cNvPr id="20" name="TextBox 1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Santa</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Clara</a:t>
            </a:r>
            <a:endParaRPr lang="en-US" sz="1100" b="1" dirty="0">
              <a:solidFill>
                <a:schemeClr val="bg1"/>
              </a:solidFill>
              <a:latin typeface="Calibri" pitchFamily="34" charset="0"/>
            </a:endParaRPr>
          </a:p>
        </p:txBody>
      </p:sp>
      <p:sp>
        <p:nvSpPr>
          <p:cNvPr id="21" name="TextBox 2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Mateo</a:t>
            </a:r>
            <a:endParaRPr lang="en-US" sz="1100" b="1" dirty="0">
              <a:solidFill>
                <a:schemeClr val="bg1"/>
              </a:solidFill>
              <a:latin typeface="Calibri" pitchFamily="34" charset="0"/>
            </a:endParaRPr>
          </a:p>
        </p:txBody>
      </p:sp>
      <p:sp>
        <p:nvSpPr>
          <p:cNvPr id="22" name="TextBox 2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Orange</a:t>
            </a:r>
            <a:endParaRPr lang="en-US" sz="1100" b="1" dirty="0">
              <a:solidFill>
                <a:schemeClr val="bg1"/>
              </a:solidFill>
              <a:latin typeface="Calibri" pitchFamily="34" charset="0"/>
            </a:endParaRPr>
          </a:p>
        </p:txBody>
      </p:sp>
    </p:spTree>
    <p:extLst>
      <p:ext uri="{BB962C8B-B14F-4D97-AF65-F5344CB8AC3E}">
        <p14:creationId xmlns:p14="http://schemas.microsoft.com/office/powerpoint/2010/main" val="2583355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328160"/>
          </a:xfrm>
        </p:spPr>
        <p:txBody>
          <a:bodyPr/>
          <a:lstStyle/>
          <a:p>
            <a:r>
              <a:rPr lang="en-US" dirty="0" smtClean="0"/>
              <a:t>About one in three beneficiaries who are CMC enrollees, CMC opt-outs, or who live in non-CMC counties report in Wave 4 that they had a single care manager, such as a nurse or other helper from their health plan, who serves as their main point of contact and arranges all aspects of their care.</a:t>
            </a:r>
          </a:p>
          <a:p>
            <a:r>
              <a:rPr lang="en-US" dirty="0" smtClean="0"/>
              <a:t>In addition, similar proportions (about two-thirds) of those with single care managers across each beneficiary segment in Wave 4 say that having such a manager has improved their care "a lot.”</a:t>
            </a:r>
          </a:p>
          <a:p>
            <a:endParaRPr lang="en-US" dirty="0" smtClean="0"/>
          </a:p>
        </p:txBody>
      </p:sp>
      <p:sp>
        <p:nvSpPr>
          <p:cNvPr id="3" name="Title 2"/>
          <p:cNvSpPr>
            <a:spLocks noGrp="1"/>
          </p:cNvSpPr>
          <p:nvPr>
            <p:ph type="title"/>
          </p:nvPr>
        </p:nvSpPr>
        <p:spPr/>
        <p:txBody>
          <a:bodyPr/>
          <a:lstStyle/>
          <a:p>
            <a:r>
              <a:rPr lang="en-US" smtClean="0"/>
              <a:t>8.	Beneficiaries' experiences with single care managers*</a:t>
            </a:r>
            <a:endParaRPr lang="en-US" dirty="0"/>
          </a:p>
        </p:txBody>
      </p:sp>
      <p:sp>
        <p:nvSpPr>
          <p:cNvPr id="16" name="TextBox 15"/>
          <p:cNvSpPr txBox="1"/>
          <p:nvPr/>
        </p:nvSpPr>
        <p:spPr>
          <a:xfrm>
            <a:off x="398860" y="6460123"/>
            <a:ext cx="7463582" cy="353943"/>
          </a:xfrm>
          <a:prstGeom prst="rect">
            <a:avLst/>
          </a:prstGeom>
          <a:noFill/>
        </p:spPr>
        <p:txBody>
          <a:bodyPr wrap="none" lIns="0" tIns="0" rIns="0" bIns="0" rtlCol="0" anchor="b" anchorCtr="0">
            <a:spAutoFit/>
          </a:bodyPr>
          <a:lstStyle/>
          <a:p>
            <a:r>
              <a:rPr lang="en-US" sz="1100" b="1" i="1" dirty="0" smtClean="0">
                <a:solidFill>
                  <a:schemeClr val="bg1"/>
                </a:solidFill>
                <a:latin typeface="Calibri" pitchFamily="34" charset="0"/>
              </a:rPr>
              <a:t>* Single care manager described as “the person who serves as your main point of contact and arranges all aspects of your care.”</a:t>
            </a:r>
          </a:p>
          <a:p>
            <a:endParaRPr lang="en-US" sz="1200" i="1" dirty="0">
              <a:solidFill>
                <a:schemeClr val="bg1"/>
              </a:solidFill>
              <a:latin typeface="Calibri" pitchFamily="34" charset="0"/>
            </a:endParaRP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tx1"/>
                </a:solidFill>
                <a:latin typeface="Calibri" pitchFamily="34" charset="0"/>
              </a:rPr>
              <a:t>Overall</a:t>
            </a:r>
            <a:endParaRPr lang="en-US" sz="1100" b="1" dirty="0">
              <a:solidFill>
                <a:schemeClr val="tx1"/>
              </a:solidFill>
              <a:latin typeface="Calibri" pitchFamily="34" charset="0"/>
            </a:endParaRP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Los</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Angeles</a:t>
            </a:r>
            <a:endParaRPr lang="en-US" sz="1100" b="1" dirty="0">
              <a:solidFill>
                <a:schemeClr val="bg1"/>
              </a:solidFill>
              <a:latin typeface="Calibri" pitchFamily="34" charset="0"/>
            </a:endParaRP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Riverside</a:t>
            </a:r>
            <a:endParaRPr lang="en-US" sz="1100" b="1" dirty="0">
              <a:solidFill>
                <a:schemeClr val="bg1"/>
              </a:solidFill>
              <a:latin typeface="Calibri" pitchFamily="34" charset="0"/>
            </a:endParaRP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 Bernardino</a:t>
            </a:r>
            <a:endParaRPr lang="en-US" sz="1100" b="1" dirty="0">
              <a:solidFill>
                <a:schemeClr val="bg1"/>
              </a:solidFill>
              <a:latin typeface="Calibri" pitchFamily="34" charset="0"/>
            </a:endParaRP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Diego</a:t>
            </a:r>
            <a:endParaRPr lang="en-US" sz="1100" b="1" dirty="0">
              <a:solidFill>
                <a:schemeClr val="bg1"/>
              </a:solidFill>
              <a:latin typeface="Calibri" pitchFamily="34" charset="0"/>
            </a:endParaRP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Santa</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Clara</a:t>
            </a:r>
            <a:endParaRPr lang="en-US" sz="1100" b="1" dirty="0">
              <a:solidFill>
                <a:schemeClr val="bg1"/>
              </a:solidFill>
              <a:latin typeface="Calibri" pitchFamily="34" charset="0"/>
            </a:endParaRP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Mateo</a:t>
            </a:r>
            <a:endParaRPr lang="en-US" sz="1100" b="1" dirty="0">
              <a:solidFill>
                <a:schemeClr val="bg1"/>
              </a:solidFill>
              <a:latin typeface="Calibri" pitchFamily="34" charset="0"/>
            </a:endParaRP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Orange</a:t>
            </a:r>
            <a:endParaRPr lang="en-US" sz="1100" b="1" dirty="0">
              <a:solidFill>
                <a:schemeClr val="bg1"/>
              </a:solidFill>
              <a:latin typeface="Calibri" pitchFamily="34" charset="0"/>
            </a:endParaRPr>
          </a:p>
        </p:txBody>
      </p:sp>
      <p:cxnSp>
        <p:nvCxnSpPr>
          <p:cNvPr id="22" name="Straight Connector 21"/>
          <p:cNvCxnSpPr/>
          <p:nvPr/>
        </p:nvCxnSpPr>
        <p:spPr>
          <a:xfrm>
            <a:off x="3810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17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Beneficiaries who report having a single care manager* </a:t>
            </a:r>
            <a:br>
              <a:rPr lang="en-US" smtClean="0"/>
            </a:br>
            <a:r>
              <a:rPr lang="en-US" smtClean="0"/>
              <a:t>(such as a nurse or other helper from their health plan) </a:t>
            </a:r>
            <a:br>
              <a:rPr lang="en-US" smtClean="0"/>
            </a:br>
            <a:r>
              <a:rPr lang="en-US" smtClean="0"/>
              <a:t>and its perceived impact on the quality of their care</a:t>
            </a:r>
            <a:endParaRPr lang="en-US" dirty="0"/>
          </a:p>
        </p:txBody>
      </p:sp>
      <p:sp>
        <p:nvSpPr>
          <p:cNvPr id="4" name="TextBox 3"/>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8</a:t>
            </a:r>
            <a:endParaRPr lang="en-US" sz="1100" b="1" dirty="0">
              <a:solidFill>
                <a:schemeClr val="bg1"/>
              </a:solidFill>
            </a:endParaRPr>
          </a:p>
        </p:txBody>
      </p:sp>
      <p:cxnSp>
        <p:nvCxnSpPr>
          <p:cNvPr id="7" name="Straight Connector 6"/>
          <p:cNvCxnSpPr/>
          <p:nvPr/>
        </p:nvCxnSpPr>
        <p:spPr>
          <a:xfrm>
            <a:off x="5334000" y="1981200"/>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05600" y="1981200"/>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160" y="6444734"/>
            <a:ext cx="7884723" cy="369332"/>
          </a:xfrm>
          <a:prstGeom prst="rect">
            <a:avLst/>
          </a:prstGeom>
          <a:noFill/>
        </p:spPr>
        <p:txBody>
          <a:bodyPr wrap="none" lIns="0" tIns="0" rIns="0" bIns="0" rtlCol="0" anchor="b" anchorCtr="0">
            <a:spAutoFit/>
          </a:bodyPr>
          <a:lstStyle/>
          <a:p>
            <a:r>
              <a:rPr lang="en-US" sz="1200" i="1" dirty="0" smtClean="0">
                <a:solidFill>
                  <a:schemeClr val="bg1"/>
                </a:solidFill>
                <a:latin typeface="Calibri" pitchFamily="34" charset="0"/>
              </a:rPr>
              <a:t>* Single care manager described as “the person who serves as your main point of contact and arranges all aspects of your care.”</a:t>
            </a:r>
          </a:p>
          <a:p>
            <a:r>
              <a:rPr lang="en-US" sz="1200" i="1" dirty="0">
                <a:solidFill>
                  <a:schemeClr val="bg1"/>
                </a:solidFill>
                <a:latin typeface="Calibri" pitchFamily="34" charset="0"/>
              </a:rPr>
              <a:t>Note: Question not asked in Waves 1 and 2</a:t>
            </a:r>
            <a:r>
              <a:rPr lang="en-US" sz="1200" i="1" dirty="0" smtClean="0">
                <a:solidFill>
                  <a:schemeClr val="bg1"/>
                </a:solidFill>
                <a:latin typeface="Calibri" pitchFamily="34" charset="0"/>
              </a:rPr>
              <a:t>.</a:t>
            </a:r>
            <a:endParaRPr lang="en-US" sz="1200" i="1" dirty="0">
              <a:solidFill>
                <a:schemeClr val="bg1"/>
              </a:solidFill>
              <a:latin typeface="Calibri" pitchFamily="34" charset="0"/>
            </a:endParaRPr>
          </a:p>
        </p:txBody>
      </p:sp>
      <p:sp>
        <p:nvSpPr>
          <p:cNvPr id="24" name="Content Placeholder 1"/>
          <p:cNvSpPr>
            <a:spLocks noGrp="1"/>
          </p:cNvSpPr>
          <p:nvPr>
            <p:ph idx="1"/>
          </p:nvPr>
        </p:nvSpPr>
        <p:spPr>
          <a:xfrm>
            <a:off x="398860" y="2072640"/>
            <a:ext cx="7772400" cy="4328160"/>
          </a:xfrm>
        </p:spPr>
        <p:txBody>
          <a:bodyPr>
            <a:normAutofit/>
          </a:bodyPr>
          <a:lstStyle/>
          <a:p>
            <a:pPr marL="0" indent="0">
              <a:lnSpc>
                <a:spcPct val="90000"/>
              </a:lnSpc>
              <a:spcBef>
                <a:spcPts val="400"/>
              </a:spcBef>
              <a:spcAft>
                <a:spcPts val="800"/>
              </a:spcAft>
              <a:buNone/>
              <a:tabLst>
                <a:tab pos="4114800" algn="ctr"/>
                <a:tab pos="5486400" algn="ctr"/>
                <a:tab pos="6858000" algn="ctr"/>
              </a:tabLst>
            </a:pPr>
            <a:r>
              <a:rPr lang="en-US" sz="1800" dirty="0" smtClean="0"/>
              <a:t>	CMC	CMC	Non-CMC</a:t>
            </a:r>
            <a:br>
              <a:rPr lang="en-US" sz="1800" dirty="0" smtClean="0"/>
            </a:br>
            <a:r>
              <a:rPr lang="en-US" sz="1800" dirty="0" smtClean="0"/>
              <a:t>	</a:t>
            </a:r>
            <a:r>
              <a:rPr lang="en-US" sz="1800" u="sng" dirty="0" smtClean="0"/>
              <a:t>enrollees</a:t>
            </a:r>
            <a:r>
              <a:rPr lang="en-US" sz="1800" dirty="0" smtClean="0"/>
              <a:t>	</a:t>
            </a:r>
            <a:r>
              <a:rPr lang="en-US" sz="1800" u="sng" dirty="0" smtClean="0"/>
              <a:t>opt-outs</a:t>
            </a:r>
            <a:r>
              <a:rPr lang="en-US" sz="1800" dirty="0" smtClean="0"/>
              <a:t>	</a:t>
            </a:r>
            <a:r>
              <a:rPr lang="en-US" sz="1800" u="sng" dirty="0" smtClean="0"/>
              <a:t>counties</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sz="1800" dirty="0" smtClean="0"/>
              <a:t>			</a:t>
            </a:r>
            <a:r>
              <a:rPr lang="en-US" sz="1800" u="sng" dirty="0" smtClean="0"/>
              <a:t>W3</a:t>
            </a:r>
            <a:r>
              <a:rPr lang="en-US" sz="1800" dirty="0" smtClean="0"/>
              <a:t>	</a:t>
            </a:r>
            <a:r>
              <a:rPr lang="en-US" sz="1800" u="sng" dirty="0" smtClean="0"/>
              <a:t>W4</a:t>
            </a:r>
            <a:r>
              <a:rPr lang="en-US" sz="1800" dirty="0" smtClean="0"/>
              <a:t>	</a:t>
            </a:r>
            <a:r>
              <a:rPr lang="en-US" sz="1800" u="sng" dirty="0" smtClean="0"/>
              <a:t>W3</a:t>
            </a:r>
            <a:r>
              <a:rPr lang="en-US" sz="1800" dirty="0" smtClean="0"/>
              <a:t>	</a:t>
            </a:r>
            <a:r>
              <a:rPr lang="en-US" sz="1800" u="sng" dirty="0" smtClean="0"/>
              <a:t>W4</a:t>
            </a:r>
            <a:r>
              <a:rPr lang="en-US" sz="1800" dirty="0" smtClean="0"/>
              <a:t>	</a:t>
            </a:r>
            <a:r>
              <a:rPr lang="en-US" sz="1800" u="sng" dirty="0" smtClean="0"/>
              <a:t>W3</a:t>
            </a:r>
            <a:r>
              <a:rPr lang="en-US" sz="1800" dirty="0" smtClean="0"/>
              <a:t>	</a:t>
            </a:r>
            <a:r>
              <a:rPr lang="en-US" sz="1800" u="sng" dirty="0" smtClean="0"/>
              <a:t>W4</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Has a single care manager	</a:t>
            </a:r>
            <a:r>
              <a:rPr lang="en-US" sz="1800" u="sng" dirty="0" smtClean="0"/>
              <a:t>36%</a:t>
            </a:r>
            <a:r>
              <a:rPr lang="en-US" sz="1800" dirty="0" smtClean="0"/>
              <a:t>	</a:t>
            </a:r>
            <a:r>
              <a:rPr lang="en-US" sz="1800" u="sng" dirty="0" smtClean="0"/>
              <a:t>34%</a:t>
            </a:r>
            <a:r>
              <a:rPr lang="en-US" sz="1800" dirty="0" smtClean="0"/>
              <a:t>	</a:t>
            </a:r>
            <a:r>
              <a:rPr lang="en-US" sz="1800" u="sng" dirty="0" smtClean="0"/>
              <a:t>35%</a:t>
            </a:r>
            <a:r>
              <a:rPr lang="en-US" sz="1800" dirty="0" smtClean="0"/>
              <a:t>	</a:t>
            </a:r>
            <a:r>
              <a:rPr lang="en-US" sz="1800" u="sng" dirty="0" smtClean="0"/>
              <a:t>34%</a:t>
            </a:r>
            <a:r>
              <a:rPr lang="en-US" sz="1800" dirty="0" smtClean="0"/>
              <a:t>	</a:t>
            </a:r>
            <a:r>
              <a:rPr lang="en-US" sz="1800" u="sng" dirty="0" smtClean="0"/>
              <a:t>38%</a:t>
            </a:r>
            <a:r>
              <a:rPr lang="en-US" sz="1800" dirty="0" smtClean="0"/>
              <a:t>	</a:t>
            </a:r>
            <a:r>
              <a:rPr lang="en-US" sz="1800" u="sng" dirty="0" smtClean="0"/>
              <a:t>34%</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	</a:t>
            </a:r>
            <a:r>
              <a:rPr lang="en-US" sz="1800" u="sng" dirty="0" smtClean="0"/>
              <a:t>Has improved care…</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		A lot	24	22	23	23	26	23</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		A little	6	7	7	6	7	7</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		Not at all	3	2	2	2	3	2</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		Not reported	3	3	3	2	2	2</a:t>
            </a:r>
          </a:p>
        </p:txBody>
      </p:sp>
      <p:sp>
        <p:nvSpPr>
          <p:cNvPr id="25" name="TextBox 2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tx1"/>
                </a:solidFill>
                <a:latin typeface="Calibri" pitchFamily="34" charset="0"/>
              </a:rPr>
              <a:t>Overall</a:t>
            </a:r>
            <a:endParaRPr lang="en-US" sz="1100" b="1" dirty="0">
              <a:solidFill>
                <a:schemeClr val="tx1"/>
              </a:solidFill>
              <a:latin typeface="Calibri" pitchFamily="34" charset="0"/>
            </a:endParaRPr>
          </a:p>
        </p:txBody>
      </p:sp>
      <p:sp>
        <p:nvSpPr>
          <p:cNvPr id="26" name="TextBox 2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Los</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Angeles</a:t>
            </a:r>
            <a:endParaRPr lang="en-US" sz="1100" b="1" dirty="0">
              <a:solidFill>
                <a:schemeClr val="bg1"/>
              </a:solidFill>
              <a:latin typeface="Calibri" pitchFamily="34" charset="0"/>
            </a:endParaRPr>
          </a:p>
        </p:txBody>
      </p:sp>
      <p:sp>
        <p:nvSpPr>
          <p:cNvPr id="27" name="TextBox 2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Riverside</a:t>
            </a:r>
            <a:endParaRPr lang="en-US" sz="1100" b="1" dirty="0">
              <a:solidFill>
                <a:schemeClr val="bg1"/>
              </a:solidFill>
              <a:latin typeface="Calibri" pitchFamily="34" charset="0"/>
            </a:endParaRPr>
          </a:p>
        </p:txBody>
      </p:sp>
      <p:sp>
        <p:nvSpPr>
          <p:cNvPr id="28" name="TextBox 2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 Bernardino</a:t>
            </a:r>
            <a:endParaRPr lang="en-US" sz="1100" b="1" dirty="0">
              <a:solidFill>
                <a:schemeClr val="bg1"/>
              </a:solidFill>
              <a:latin typeface="Calibri" pitchFamily="34" charset="0"/>
            </a:endParaRPr>
          </a:p>
        </p:txBody>
      </p:sp>
      <p:sp>
        <p:nvSpPr>
          <p:cNvPr id="29" name="TextBox 2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Diego</a:t>
            </a:r>
            <a:endParaRPr lang="en-US" sz="1100" b="1" dirty="0">
              <a:solidFill>
                <a:schemeClr val="bg1"/>
              </a:solidFill>
              <a:latin typeface="Calibri" pitchFamily="34" charset="0"/>
            </a:endParaRPr>
          </a:p>
        </p:txBody>
      </p:sp>
      <p:sp>
        <p:nvSpPr>
          <p:cNvPr id="30" name="TextBox 2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Santa</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Clara</a:t>
            </a:r>
            <a:endParaRPr lang="en-US" sz="1100" b="1" dirty="0">
              <a:solidFill>
                <a:schemeClr val="bg1"/>
              </a:solidFill>
              <a:latin typeface="Calibri" pitchFamily="34" charset="0"/>
            </a:endParaRPr>
          </a:p>
        </p:txBody>
      </p:sp>
      <p:sp>
        <p:nvSpPr>
          <p:cNvPr id="31" name="TextBox 3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Mateo</a:t>
            </a:r>
            <a:endParaRPr lang="en-US" sz="1100" b="1" dirty="0">
              <a:solidFill>
                <a:schemeClr val="bg1"/>
              </a:solidFill>
              <a:latin typeface="Calibri" pitchFamily="34" charset="0"/>
            </a:endParaRPr>
          </a:p>
        </p:txBody>
      </p:sp>
      <p:sp>
        <p:nvSpPr>
          <p:cNvPr id="32" name="TextBox 3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Orange</a:t>
            </a:r>
            <a:endParaRPr lang="en-US" sz="1100" b="1" dirty="0">
              <a:solidFill>
                <a:schemeClr val="bg1"/>
              </a:solidFill>
              <a:latin typeface="Calibri" pitchFamily="34" charset="0"/>
            </a:endParaRPr>
          </a:p>
        </p:txBody>
      </p:sp>
    </p:spTree>
    <p:extLst>
      <p:ext uri="{BB962C8B-B14F-4D97-AF65-F5344CB8AC3E}">
        <p14:creationId xmlns:p14="http://schemas.microsoft.com/office/powerpoint/2010/main" val="2502660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328160"/>
          </a:xfrm>
        </p:spPr>
        <p:txBody>
          <a:bodyPr/>
          <a:lstStyle/>
          <a:p>
            <a:r>
              <a:rPr lang="en-US" dirty="0" smtClean="0"/>
              <a:t>Thirty-six percent of CMC enrollees report in Wave 4 that they have a personal care plan that takes into account their health goals, needs and preferences. This is not statistically different than the proportion of opt-outs reporting this (38%), but is slightly lower than what is reported by beneficiaries in the two non-CMC control counties (42%).</a:t>
            </a:r>
          </a:p>
          <a:p>
            <a:r>
              <a:rPr lang="en-US" dirty="0" smtClean="0"/>
              <a:t>Across each segment about two-thirds of beneficiaries with personal care plans say that having such a plan has improved their care “a lot.”</a:t>
            </a:r>
            <a:endParaRPr lang="en-US" dirty="0"/>
          </a:p>
        </p:txBody>
      </p:sp>
      <p:sp>
        <p:nvSpPr>
          <p:cNvPr id="3" name="Title 2"/>
          <p:cNvSpPr>
            <a:spLocks noGrp="1"/>
          </p:cNvSpPr>
          <p:nvPr>
            <p:ph type="title"/>
          </p:nvPr>
        </p:nvSpPr>
        <p:spPr/>
        <p:txBody>
          <a:bodyPr/>
          <a:lstStyle/>
          <a:p>
            <a:r>
              <a:rPr lang="en-US" smtClean="0"/>
              <a:t>9.	Beneficiaries' experiences with a personal care plan*</a:t>
            </a:r>
            <a:endParaRPr lang="en-US" dirty="0"/>
          </a:p>
        </p:txBody>
      </p:sp>
      <p:sp>
        <p:nvSpPr>
          <p:cNvPr id="16" name="TextBox 15"/>
          <p:cNvSpPr txBox="1"/>
          <p:nvPr/>
        </p:nvSpPr>
        <p:spPr>
          <a:xfrm>
            <a:off x="398860" y="6444734"/>
            <a:ext cx="6953763" cy="369332"/>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Personal care plan described as a plan designed to take into account your health goals, needs and preferences.</a:t>
            </a:r>
          </a:p>
          <a:p>
            <a:pPr marL="111125" indent="-111125"/>
            <a:endParaRPr lang="en-US" sz="1200" i="1" dirty="0" smtClean="0">
              <a:solidFill>
                <a:schemeClr val="bg1"/>
              </a:solidFill>
              <a:latin typeface="Calibri" pitchFamily="34" charset="0"/>
            </a:endParaRP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tx1"/>
                </a:solidFill>
                <a:latin typeface="Calibri" pitchFamily="34" charset="0"/>
              </a:rPr>
              <a:t>Overall</a:t>
            </a:r>
            <a:endParaRPr lang="en-US" sz="1100" b="1" dirty="0">
              <a:solidFill>
                <a:schemeClr val="tx1"/>
              </a:solidFill>
              <a:latin typeface="Calibri" pitchFamily="34" charset="0"/>
            </a:endParaRP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Los</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Angeles</a:t>
            </a:r>
            <a:endParaRPr lang="en-US" sz="1100" b="1" dirty="0">
              <a:solidFill>
                <a:schemeClr val="bg1"/>
              </a:solidFill>
              <a:latin typeface="Calibri" pitchFamily="34" charset="0"/>
            </a:endParaRP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Riverside</a:t>
            </a:r>
            <a:endParaRPr lang="en-US" sz="1100" b="1" dirty="0">
              <a:solidFill>
                <a:schemeClr val="bg1"/>
              </a:solidFill>
              <a:latin typeface="Calibri" pitchFamily="34" charset="0"/>
            </a:endParaRP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 Bernardino</a:t>
            </a:r>
            <a:endParaRPr lang="en-US" sz="1100" b="1" dirty="0">
              <a:solidFill>
                <a:schemeClr val="bg1"/>
              </a:solidFill>
              <a:latin typeface="Calibri" pitchFamily="34" charset="0"/>
            </a:endParaRP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Diego</a:t>
            </a:r>
            <a:endParaRPr lang="en-US" sz="1100" b="1" dirty="0">
              <a:solidFill>
                <a:schemeClr val="bg1"/>
              </a:solidFill>
              <a:latin typeface="Calibri" pitchFamily="34" charset="0"/>
            </a:endParaRP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Santa</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Clara</a:t>
            </a:r>
            <a:endParaRPr lang="en-US" sz="1100" b="1" dirty="0">
              <a:solidFill>
                <a:schemeClr val="bg1"/>
              </a:solidFill>
              <a:latin typeface="Calibri" pitchFamily="34" charset="0"/>
            </a:endParaRP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Mateo</a:t>
            </a:r>
            <a:endParaRPr lang="en-US" sz="1100" b="1" dirty="0">
              <a:solidFill>
                <a:schemeClr val="bg1"/>
              </a:solidFill>
              <a:latin typeface="Calibri" pitchFamily="34" charset="0"/>
            </a:endParaRP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Orange</a:t>
            </a:r>
            <a:endParaRPr lang="en-US" sz="1100" b="1" dirty="0">
              <a:solidFill>
                <a:schemeClr val="bg1"/>
              </a:solidFill>
              <a:latin typeface="Calibri" pitchFamily="34" charset="0"/>
            </a:endParaRPr>
          </a:p>
        </p:txBody>
      </p:sp>
      <p:cxnSp>
        <p:nvCxnSpPr>
          <p:cNvPr id="22" name="Straight Connector 21"/>
          <p:cNvCxnSpPr/>
          <p:nvPr/>
        </p:nvCxnSpPr>
        <p:spPr>
          <a:xfrm>
            <a:off x="3810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288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Beneficiaries who report having a personal care plan*</a:t>
            </a:r>
            <a:br>
              <a:rPr lang="en-US" smtClean="0"/>
            </a:br>
            <a:r>
              <a:rPr lang="en-US" smtClean="0"/>
              <a:t>and its perceived impact on the quality of their care</a:t>
            </a:r>
            <a:endParaRPr lang="en-US" dirty="0"/>
          </a:p>
        </p:txBody>
      </p:sp>
      <p:sp>
        <p:nvSpPr>
          <p:cNvPr id="4" name="TextBox 3"/>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9</a:t>
            </a:r>
            <a:endParaRPr lang="en-US" sz="1100" b="1" dirty="0">
              <a:solidFill>
                <a:schemeClr val="bg1"/>
              </a:solidFill>
            </a:endParaRPr>
          </a:p>
        </p:txBody>
      </p:sp>
      <p:sp>
        <p:nvSpPr>
          <p:cNvPr id="5" name="TextBox 4"/>
          <p:cNvSpPr txBox="1"/>
          <p:nvPr/>
        </p:nvSpPr>
        <p:spPr>
          <a:xfrm>
            <a:off x="137160" y="6444734"/>
            <a:ext cx="6894451" cy="369332"/>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Personal care plan described as a plan designed to take into account your health goals, needs and preferences.</a:t>
            </a:r>
          </a:p>
          <a:p>
            <a:pPr marL="111125" indent="-111125"/>
            <a:r>
              <a:rPr lang="en-US" sz="1200" i="1" dirty="0">
                <a:solidFill>
                  <a:schemeClr val="bg1"/>
                </a:solidFill>
                <a:latin typeface="Calibri" pitchFamily="34" charset="0"/>
              </a:rPr>
              <a:t>Note: Question not asked in Waves 1 and 2.</a:t>
            </a:r>
          </a:p>
        </p:txBody>
      </p:sp>
      <p:cxnSp>
        <p:nvCxnSpPr>
          <p:cNvPr id="22" name="Straight Connector 21"/>
          <p:cNvCxnSpPr/>
          <p:nvPr/>
        </p:nvCxnSpPr>
        <p:spPr>
          <a:xfrm>
            <a:off x="5334000" y="1981200"/>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600" y="1981200"/>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sp>
        <p:nvSpPr>
          <p:cNvPr id="24" name="Content Placeholder 1"/>
          <p:cNvSpPr>
            <a:spLocks noGrp="1"/>
          </p:cNvSpPr>
          <p:nvPr>
            <p:ph idx="1"/>
          </p:nvPr>
        </p:nvSpPr>
        <p:spPr>
          <a:xfrm>
            <a:off x="398860" y="2072640"/>
            <a:ext cx="7772400" cy="4328160"/>
          </a:xfrm>
        </p:spPr>
        <p:txBody>
          <a:bodyPr>
            <a:normAutofit/>
          </a:bodyPr>
          <a:lstStyle/>
          <a:p>
            <a:pPr marL="0" indent="0">
              <a:lnSpc>
                <a:spcPct val="90000"/>
              </a:lnSpc>
              <a:spcBef>
                <a:spcPts val="400"/>
              </a:spcBef>
              <a:spcAft>
                <a:spcPts val="800"/>
              </a:spcAft>
              <a:buNone/>
              <a:tabLst>
                <a:tab pos="4114800" algn="ctr"/>
                <a:tab pos="5486400" algn="ctr"/>
                <a:tab pos="6858000" algn="ctr"/>
              </a:tabLst>
            </a:pPr>
            <a:r>
              <a:rPr lang="en-US" sz="1800" dirty="0" smtClean="0"/>
              <a:t>	CMC	CMC	Non-CMC</a:t>
            </a:r>
            <a:br>
              <a:rPr lang="en-US" sz="1800" dirty="0" smtClean="0"/>
            </a:br>
            <a:r>
              <a:rPr lang="en-US" sz="1800" dirty="0" smtClean="0"/>
              <a:t>	</a:t>
            </a:r>
            <a:r>
              <a:rPr lang="en-US" sz="1800" u="sng" dirty="0" smtClean="0"/>
              <a:t>enrollees</a:t>
            </a:r>
            <a:r>
              <a:rPr lang="en-US" sz="1800" dirty="0" smtClean="0"/>
              <a:t>	</a:t>
            </a:r>
            <a:r>
              <a:rPr lang="en-US" sz="1800" u="sng" dirty="0" smtClean="0"/>
              <a:t>opt-outs</a:t>
            </a:r>
            <a:r>
              <a:rPr lang="en-US" sz="1800" dirty="0" smtClean="0"/>
              <a:t>	</a:t>
            </a:r>
            <a:r>
              <a:rPr lang="en-US" sz="1800" u="sng" dirty="0" smtClean="0"/>
              <a:t>counties</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sz="1800" dirty="0"/>
              <a:t>			</a:t>
            </a:r>
            <a:r>
              <a:rPr lang="en-US" sz="1800" u="sng" dirty="0"/>
              <a:t>W3</a:t>
            </a:r>
            <a:r>
              <a:rPr lang="en-US" sz="1800" dirty="0"/>
              <a:t>	</a:t>
            </a:r>
            <a:r>
              <a:rPr lang="en-US" sz="1800" u="sng" dirty="0"/>
              <a:t>W4</a:t>
            </a:r>
            <a:r>
              <a:rPr lang="en-US" sz="1800" dirty="0"/>
              <a:t>	</a:t>
            </a:r>
            <a:r>
              <a:rPr lang="en-US" sz="1800" u="sng" dirty="0"/>
              <a:t>W3</a:t>
            </a:r>
            <a:r>
              <a:rPr lang="en-US" sz="1800" dirty="0"/>
              <a:t>	</a:t>
            </a:r>
            <a:r>
              <a:rPr lang="en-US" sz="1800" u="sng" dirty="0"/>
              <a:t>W4</a:t>
            </a:r>
            <a:r>
              <a:rPr lang="en-US" sz="1800" dirty="0"/>
              <a:t>	</a:t>
            </a:r>
            <a:r>
              <a:rPr lang="en-US" sz="1800" u="sng" dirty="0"/>
              <a:t>W3</a:t>
            </a:r>
            <a:r>
              <a:rPr lang="en-US" sz="1800" dirty="0"/>
              <a:t>	</a:t>
            </a:r>
            <a:r>
              <a:rPr lang="en-US" sz="1800" u="sng" dirty="0"/>
              <a:t>W4</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Has a personal care plan	</a:t>
            </a:r>
            <a:r>
              <a:rPr lang="en-US" sz="1800" u="sng" dirty="0" smtClean="0"/>
              <a:t>33%</a:t>
            </a:r>
            <a:r>
              <a:rPr lang="en-US" sz="1800" dirty="0" smtClean="0"/>
              <a:t>	</a:t>
            </a:r>
            <a:r>
              <a:rPr lang="en-US" sz="1800" u="sng" dirty="0" smtClean="0"/>
              <a:t>36%</a:t>
            </a:r>
            <a:r>
              <a:rPr lang="en-US" sz="1800" dirty="0"/>
              <a:t>	</a:t>
            </a:r>
            <a:r>
              <a:rPr lang="en-US" sz="1800" u="sng" dirty="0" smtClean="0"/>
              <a:t>38%</a:t>
            </a:r>
            <a:r>
              <a:rPr lang="en-US" sz="1800" dirty="0"/>
              <a:t>	</a:t>
            </a:r>
            <a:r>
              <a:rPr lang="en-US" sz="1800" u="sng" dirty="0" smtClean="0"/>
              <a:t>38%</a:t>
            </a:r>
            <a:r>
              <a:rPr lang="en-US" sz="1800" dirty="0" smtClean="0"/>
              <a:t>	</a:t>
            </a:r>
            <a:r>
              <a:rPr lang="en-US" sz="1800" u="sng" dirty="0" smtClean="0"/>
              <a:t>40%</a:t>
            </a:r>
            <a:r>
              <a:rPr lang="en-US" sz="1800" dirty="0"/>
              <a:t>	</a:t>
            </a:r>
            <a:r>
              <a:rPr lang="en-US" sz="1800" u="sng" dirty="0" smtClean="0"/>
              <a:t>42%</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sz="1800" u="sng" dirty="0" smtClean="0"/>
              <a:t>Has improved care…</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		A lot	22	23	26	28	26	27</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smtClean="0"/>
              <a:t>	</a:t>
            </a:r>
            <a:r>
              <a:rPr lang="en-US" sz="1800" dirty="0"/>
              <a:t>	</a:t>
            </a:r>
            <a:r>
              <a:rPr lang="en-US" sz="1800" dirty="0" smtClean="0"/>
              <a:t>A little	7	9	7	5	8	9</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sz="1800" dirty="0" smtClean="0"/>
              <a:t>	Not at all	3	2	3	3	3	3</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sz="1800" dirty="0" smtClean="0"/>
              <a:t>	Not reported	1	2	2	2	3	3</a:t>
            </a:r>
            <a:endParaRPr lang="en-US" sz="1100" b="0" i="1" dirty="0"/>
          </a:p>
        </p:txBody>
      </p:sp>
      <p:sp>
        <p:nvSpPr>
          <p:cNvPr id="25" name="TextBox 2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tx1"/>
                </a:solidFill>
                <a:latin typeface="Calibri" pitchFamily="34" charset="0"/>
              </a:rPr>
              <a:t>Overall</a:t>
            </a:r>
            <a:endParaRPr lang="en-US" sz="1100" b="1" dirty="0">
              <a:solidFill>
                <a:schemeClr val="tx1"/>
              </a:solidFill>
              <a:latin typeface="Calibri" pitchFamily="34" charset="0"/>
            </a:endParaRPr>
          </a:p>
        </p:txBody>
      </p:sp>
      <p:sp>
        <p:nvSpPr>
          <p:cNvPr id="26" name="TextBox 2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Los</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Angeles</a:t>
            </a:r>
            <a:endParaRPr lang="en-US" sz="1100" b="1" dirty="0">
              <a:solidFill>
                <a:schemeClr val="bg1"/>
              </a:solidFill>
              <a:latin typeface="Calibri" pitchFamily="34" charset="0"/>
            </a:endParaRPr>
          </a:p>
        </p:txBody>
      </p:sp>
      <p:sp>
        <p:nvSpPr>
          <p:cNvPr id="27" name="TextBox 2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Riverside</a:t>
            </a:r>
            <a:endParaRPr lang="en-US" sz="1100" b="1" dirty="0">
              <a:solidFill>
                <a:schemeClr val="bg1"/>
              </a:solidFill>
              <a:latin typeface="Calibri" pitchFamily="34" charset="0"/>
            </a:endParaRPr>
          </a:p>
        </p:txBody>
      </p:sp>
      <p:sp>
        <p:nvSpPr>
          <p:cNvPr id="28" name="TextBox 2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 Bernardino</a:t>
            </a:r>
            <a:endParaRPr lang="en-US" sz="1100" b="1" dirty="0">
              <a:solidFill>
                <a:schemeClr val="bg1"/>
              </a:solidFill>
              <a:latin typeface="Calibri" pitchFamily="34" charset="0"/>
            </a:endParaRPr>
          </a:p>
        </p:txBody>
      </p:sp>
      <p:sp>
        <p:nvSpPr>
          <p:cNvPr id="29" name="TextBox 2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Diego</a:t>
            </a:r>
            <a:endParaRPr lang="en-US" sz="1100" b="1" dirty="0">
              <a:solidFill>
                <a:schemeClr val="bg1"/>
              </a:solidFill>
              <a:latin typeface="Calibri" pitchFamily="34" charset="0"/>
            </a:endParaRPr>
          </a:p>
        </p:txBody>
      </p:sp>
      <p:sp>
        <p:nvSpPr>
          <p:cNvPr id="30" name="TextBox 2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Santa</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Clara</a:t>
            </a:r>
            <a:endParaRPr lang="en-US" sz="1100" b="1" dirty="0">
              <a:solidFill>
                <a:schemeClr val="bg1"/>
              </a:solidFill>
              <a:latin typeface="Calibri" pitchFamily="34" charset="0"/>
            </a:endParaRPr>
          </a:p>
        </p:txBody>
      </p:sp>
      <p:sp>
        <p:nvSpPr>
          <p:cNvPr id="31" name="TextBox 3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San</a:t>
            </a:r>
            <a:br>
              <a:rPr lang="en-US" sz="1100" b="1" dirty="0" smtClean="0">
                <a:solidFill>
                  <a:schemeClr val="bg1"/>
                </a:solidFill>
                <a:latin typeface="Calibri" pitchFamily="34" charset="0"/>
              </a:rPr>
            </a:br>
            <a:r>
              <a:rPr lang="en-US" sz="1100" b="1" dirty="0" smtClean="0">
                <a:solidFill>
                  <a:schemeClr val="bg1"/>
                </a:solidFill>
                <a:latin typeface="Calibri" pitchFamily="34" charset="0"/>
              </a:rPr>
              <a:t>Mateo</a:t>
            </a:r>
            <a:endParaRPr lang="en-US" sz="1100" b="1" dirty="0">
              <a:solidFill>
                <a:schemeClr val="bg1"/>
              </a:solidFill>
              <a:latin typeface="Calibri" pitchFamily="34" charset="0"/>
            </a:endParaRPr>
          </a:p>
        </p:txBody>
      </p:sp>
      <p:sp>
        <p:nvSpPr>
          <p:cNvPr id="32" name="TextBox 3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chemeClr val="bg1"/>
                </a:solidFill>
                <a:latin typeface="Calibri" pitchFamily="34" charset="0"/>
              </a:rPr>
              <a:t>Orange</a:t>
            </a:r>
            <a:endParaRPr lang="en-US" sz="1100" b="1" dirty="0">
              <a:solidFill>
                <a:schemeClr val="bg1"/>
              </a:solidFill>
              <a:latin typeface="Calibri" pitchFamily="34" charset="0"/>
            </a:endParaRPr>
          </a:p>
        </p:txBody>
      </p:sp>
    </p:spTree>
    <p:extLst>
      <p:ext uri="{BB962C8B-B14F-4D97-AF65-F5344CB8AC3E}">
        <p14:creationId xmlns:p14="http://schemas.microsoft.com/office/powerpoint/2010/main" val="3777439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Los Angeles County: Aggregated Results </a:t>
            </a:r>
            <a:br>
              <a:rPr lang="en-US" smtClean="0"/>
            </a:br>
            <a:r>
              <a:rPr lang="en-US" smtClean="0"/>
              <a:t>from Waves 1-4</a:t>
            </a:r>
            <a:endParaRPr lang="en-US" dirty="0"/>
          </a:p>
        </p:txBody>
      </p:sp>
      <p:sp>
        <p:nvSpPr>
          <p:cNvPr id="18" name="TextBox 17">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9" name="TextBox 18">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20" name="TextBox 19">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1" name="TextBox 20">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2" name="TextBox 21">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3" name="TextBox 22">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4" name="TextBox 23">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698804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CMC enrollees and opt-outs in Los Angeles County express similar high levels of confidence that they know how to manage their health conditions, can get questions about their health needs answered and know who to call of they have a health need or question. In each area, about eight in ten of both Los Angeles County enrollees and opt-outs express confidence in their ability to manage their condition.</a:t>
            </a:r>
          </a:p>
        </p:txBody>
      </p:sp>
      <p:sp>
        <p:nvSpPr>
          <p:cNvPr id="3" name="Title 2"/>
          <p:cNvSpPr>
            <a:spLocks noGrp="1"/>
          </p:cNvSpPr>
          <p:nvPr>
            <p:ph type="title"/>
          </p:nvPr>
        </p:nvSpPr>
        <p:spPr/>
        <p:txBody>
          <a:bodyPr/>
          <a:lstStyle/>
          <a:p>
            <a:r>
              <a:rPr lang="en-US" smtClean="0"/>
              <a:t>1.	CMC enrollee confidence in managing their health conditions in Los Angeles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542343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8860" y="1524000"/>
            <a:ext cx="7772400" cy="4648200"/>
          </a:xfrm>
        </p:spPr>
        <p:txBody>
          <a:bodyPr>
            <a:noAutofit/>
          </a:bodyPr>
          <a:lstStyle/>
          <a:p>
            <a:r>
              <a:rPr lang="en-US" sz="1800" u="sng" dirty="0"/>
              <a:t>Sample Sizes by Survey Wave</a:t>
            </a:r>
            <a:endParaRPr lang="en-US" sz="1800" dirty="0"/>
          </a:p>
          <a:p>
            <a:pPr marL="568325" indent="-234950" algn="l">
              <a:spcAft>
                <a:spcPts val="0"/>
              </a:spcAft>
            </a:pPr>
            <a:r>
              <a:rPr lang="en-US" sz="1800" dirty="0"/>
              <a:t>•	Wave </a:t>
            </a:r>
            <a:r>
              <a:rPr lang="en-US" sz="1800" dirty="0" smtClean="0"/>
              <a:t>4: </a:t>
            </a:r>
            <a:r>
              <a:rPr lang="en-US" sz="1800" dirty="0" smtClean="0"/>
              <a:t>3,212 </a:t>
            </a:r>
            <a:r>
              <a:rPr lang="en-US" sz="1800" dirty="0"/>
              <a:t>interviews, including </a:t>
            </a:r>
            <a:r>
              <a:rPr lang="en-US" sz="1800" dirty="0" smtClean="0"/>
              <a:t>1,647 </a:t>
            </a:r>
            <a:r>
              <a:rPr lang="en-US" sz="1800" dirty="0"/>
              <a:t>CMC enrollees, </a:t>
            </a:r>
            <a:r>
              <a:rPr lang="en-US" sz="1800" dirty="0" smtClean="0"/>
              <a:t>1,005 </a:t>
            </a:r>
            <a:r>
              <a:rPr lang="en-US" sz="1800" dirty="0"/>
              <a:t>CMC </a:t>
            </a:r>
            <a:r>
              <a:rPr lang="en-US" sz="1800" dirty="0" smtClean="0"/>
              <a:t/>
            </a:r>
            <a:br>
              <a:rPr lang="en-US" sz="1800" dirty="0" smtClean="0"/>
            </a:br>
            <a:r>
              <a:rPr lang="en-US" sz="1800" dirty="0" smtClean="0"/>
              <a:t>opt-outs</a:t>
            </a:r>
            <a:r>
              <a:rPr lang="en-US" sz="1800" dirty="0"/>
              <a:t>, and </a:t>
            </a:r>
            <a:r>
              <a:rPr lang="en-US" sz="1800" dirty="0" smtClean="0"/>
              <a:t>560 </a:t>
            </a:r>
            <a:r>
              <a:rPr lang="en-US" sz="1800" dirty="0"/>
              <a:t>beneficiaries in non-CMC counties.</a:t>
            </a:r>
          </a:p>
          <a:p>
            <a:pPr marL="568325" indent="-234950" algn="l">
              <a:spcAft>
                <a:spcPts val="0"/>
              </a:spcAft>
            </a:pPr>
            <a:r>
              <a:rPr lang="en-US" sz="1800" dirty="0" smtClean="0"/>
              <a:t>•</a:t>
            </a:r>
            <a:r>
              <a:rPr lang="en-US" sz="1800" dirty="0"/>
              <a:t>	Wave 3: 3,301 interviews, including 1,704 CMC </a:t>
            </a:r>
            <a:r>
              <a:rPr lang="en-US" sz="1800" dirty="0" smtClean="0"/>
              <a:t>enrollees</a:t>
            </a:r>
            <a:r>
              <a:rPr lang="en-US" sz="1800" dirty="0"/>
              <a:t>, 1,026 CMC </a:t>
            </a:r>
            <a:r>
              <a:rPr lang="en-US" sz="1800" dirty="0" smtClean="0"/>
              <a:t/>
            </a:r>
            <a:br>
              <a:rPr lang="en-US" sz="1800" dirty="0" smtClean="0"/>
            </a:br>
            <a:r>
              <a:rPr lang="en-US" sz="1800" dirty="0" smtClean="0"/>
              <a:t>opt-outs, </a:t>
            </a:r>
            <a:r>
              <a:rPr lang="en-US" sz="1800" dirty="0"/>
              <a:t>and 571 beneficiaries in non-CMC counties</a:t>
            </a:r>
            <a:r>
              <a:rPr lang="en-US" sz="1800" dirty="0" smtClean="0"/>
              <a:t>.</a:t>
            </a:r>
          </a:p>
          <a:p>
            <a:pPr marL="568325" indent="-234950" algn="l">
              <a:spcAft>
                <a:spcPts val="0"/>
              </a:spcAft>
            </a:pPr>
            <a:r>
              <a:rPr lang="en-US" sz="1800" dirty="0" smtClean="0"/>
              <a:t>•</a:t>
            </a:r>
            <a:r>
              <a:rPr lang="en-US" sz="1800" dirty="0"/>
              <a:t>	Wave 2: 2,500 interviews, including 1,370 CMC </a:t>
            </a:r>
            <a:r>
              <a:rPr lang="en-US" sz="1800" dirty="0" smtClean="0"/>
              <a:t>enrollees</a:t>
            </a:r>
            <a:r>
              <a:rPr lang="en-US" sz="1800" dirty="0"/>
              <a:t>, 690 CMC </a:t>
            </a:r>
            <a:r>
              <a:rPr lang="en-US" sz="1800" dirty="0" smtClean="0"/>
              <a:t/>
            </a:r>
            <a:br>
              <a:rPr lang="en-US" sz="1800" dirty="0" smtClean="0"/>
            </a:br>
            <a:r>
              <a:rPr lang="en-US" sz="1800" dirty="0" smtClean="0"/>
              <a:t>opt-outs, </a:t>
            </a:r>
            <a:r>
              <a:rPr lang="en-US" sz="1800" dirty="0"/>
              <a:t>and 440 beneficiaries in non-CMC counties</a:t>
            </a:r>
            <a:r>
              <a:rPr lang="en-US" sz="1800" dirty="0" smtClean="0"/>
              <a:t>.</a:t>
            </a:r>
            <a:endParaRPr lang="en-US" sz="1800" dirty="0"/>
          </a:p>
          <a:p>
            <a:pPr marL="568325" indent="-234950" algn="l"/>
            <a:r>
              <a:rPr lang="en-US" sz="1800" dirty="0"/>
              <a:t>•	Wave 1: 2,502 interviews, including 1,394 CMC </a:t>
            </a:r>
            <a:r>
              <a:rPr lang="en-US" sz="1800" dirty="0" smtClean="0"/>
              <a:t>enrollees</a:t>
            </a:r>
            <a:r>
              <a:rPr lang="en-US" sz="1800" dirty="0"/>
              <a:t>, 678 CMC </a:t>
            </a:r>
            <a:r>
              <a:rPr lang="en-US" sz="1800" dirty="0" smtClean="0"/>
              <a:t/>
            </a:r>
            <a:br>
              <a:rPr lang="en-US" sz="1800" dirty="0" smtClean="0"/>
            </a:br>
            <a:r>
              <a:rPr lang="en-US" sz="1800" dirty="0" smtClean="0"/>
              <a:t>opt-outs, </a:t>
            </a:r>
            <a:r>
              <a:rPr lang="en-US" sz="1800" dirty="0"/>
              <a:t>and 430 beneficiaries in non-CMC counties</a:t>
            </a:r>
            <a:r>
              <a:rPr lang="en-US" sz="1800" dirty="0" smtClean="0"/>
              <a:t>.</a:t>
            </a:r>
            <a:endParaRPr lang="en-US" sz="1800" dirty="0"/>
          </a:p>
          <a:p>
            <a:r>
              <a:rPr lang="en-US" sz="1800" u="sng" dirty="0"/>
              <a:t>Sample Sizes Waves 1 - </a:t>
            </a:r>
            <a:r>
              <a:rPr lang="en-US" sz="1800" u="sng" dirty="0" smtClean="0"/>
              <a:t>4</a:t>
            </a:r>
            <a:r>
              <a:rPr lang="en-US" sz="1800" dirty="0" smtClean="0"/>
              <a:t> </a:t>
            </a:r>
            <a:r>
              <a:rPr lang="en-US" sz="1800" dirty="0"/>
              <a:t>(aggregated</a:t>
            </a:r>
            <a:r>
              <a:rPr lang="en-US" sz="1800" dirty="0" smtClean="0"/>
              <a:t>)</a:t>
            </a:r>
            <a:endParaRPr lang="en-US" sz="1800" dirty="0"/>
          </a:p>
          <a:p>
            <a:pPr marL="568325" indent="-234950" algn="l">
              <a:spcAft>
                <a:spcPts val="0"/>
              </a:spcAft>
            </a:pPr>
            <a:r>
              <a:rPr lang="en-US" sz="1800" dirty="0"/>
              <a:t>•	CMC Enrollees: </a:t>
            </a:r>
            <a:r>
              <a:rPr lang="en-US" sz="1800" dirty="0" smtClean="0"/>
              <a:t>6,115 </a:t>
            </a:r>
            <a:r>
              <a:rPr lang="en-US" sz="1800" dirty="0"/>
              <a:t>in total, including </a:t>
            </a:r>
            <a:r>
              <a:rPr lang="en-US" sz="1800" dirty="0" smtClean="0"/>
              <a:t>1,926 </a:t>
            </a:r>
            <a:r>
              <a:rPr lang="en-US" sz="1800" dirty="0"/>
              <a:t>in Los Angeles, </a:t>
            </a:r>
            <a:r>
              <a:rPr lang="en-US" sz="1800" dirty="0" smtClean="0"/>
              <a:t>838 in </a:t>
            </a:r>
            <a:r>
              <a:rPr lang="en-US" sz="1800" dirty="0"/>
              <a:t>Riverside, </a:t>
            </a:r>
            <a:r>
              <a:rPr lang="en-US" sz="1800" dirty="0" smtClean="0"/>
              <a:t>857 </a:t>
            </a:r>
            <a:r>
              <a:rPr lang="en-US" sz="1800" dirty="0"/>
              <a:t>in San Bernardino, </a:t>
            </a:r>
            <a:r>
              <a:rPr lang="en-US" sz="1800" dirty="0" smtClean="0"/>
              <a:t>802 </a:t>
            </a:r>
            <a:r>
              <a:rPr lang="en-US" sz="1800" dirty="0"/>
              <a:t>in San Diego, </a:t>
            </a:r>
            <a:r>
              <a:rPr lang="en-US" sz="1800" dirty="0" smtClean="0"/>
              <a:t>862 </a:t>
            </a:r>
            <a:r>
              <a:rPr lang="en-US" sz="1800" dirty="0"/>
              <a:t>in Santa Clara, </a:t>
            </a:r>
            <a:r>
              <a:rPr lang="en-US" sz="1800" dirty="0" smtClean="0"/>
              <a:t>526 </a:t>
            </a:r>
            <a:r>
              <a:rPr lang="en-US" sz="1800" dirty="0"/>
              <a:t>in San Mateo and </a:t>
            </a:r>
            <a:r>
              <a:rPr lang="en-US" sz="1800" dirty="0" smtClean="0"/>
              <a:t>304 </a:t>
            </a:r>
            <a:r>
              <a:rPr lang="en-US" sz="1800" dirty="0"/>
              <a:t>in Orange</a:t>
            </a:r>
            <a:r>
              <a:rPr lang="en-US" sz="1800" dirty="0" smtClean="0"/>
              <a:t>.</a:t>
            </a:r>
            <a:endParaRPr lang="en-US" sz="1800" dirty="0"/>
          </a:p>
          <a:p>
            <a:pPr marL="568325" indent="-234950" algn="l"/>
            <a:r>
              <a:rPr lang="en-US" sz="1800" dirty="0"/>
              <a:t>•	CMC </a:t>
            </a:r>
            <a:r>
              <a:rPr lang="en-US" sz="1800" dirty="0" smtClean="0"/>
              <a:t>Opt-Outs: 3,399 </a:t>
            </a:r>
            <a:r>
              <a:rPr lang="en-US" sz="1800" dirty="0"/>
              <a:t>in total, including </a:t>
            </a:r>
            <a:r>
              <a:rPr lang="en-US" sz="1800" dirty="0" smtClean="0"/>
              <a:t>1,530 </a:t>
            </a:r>
            <a:r>
              <a:rPr lang="en-US" sz="1800" dirty="0"/>
              <a:t>in Los Angeles, </a:t>
            </a:r>
            <a:r>
              <a:rPr lang="en-US" sz="1800" dirty="0" smtClean="0"/>
              <a:t>426 </a:t>
            </a:r>
            <a:r>
              <a:rPr lang="en-US" sz="1800" dirty="0"/>
              <a:t>in </a:t>
            </a:r>
            <a:r>
              <a:rPr lang="en-US" sz="1800" dirty="0" smtClean="0"/>
              <a:t>Riverside</a:t>
            </a:r>
            <a:r>
              <a:rPr lang="en-US" sz="1800" dirty="0"/>
              <a:t>, </a:t>
            </a:r>
            <a:r>
              <a:rPr lang="en-US" sz="1800" dirty="0" smtClean="0"/>
              <a:t>462 </a:t>
            </a:r>
            <a:r>
              <a:rPr lang="en-US" sz="1800" dirty="0"/>
              <a:t>in San Bernardino, </a:t>
            </a:r>
            <a:r>
              <a:rPr lang="en-US" sz="1800" dirty="0" smtClean="0"/>
              <a:t>412 </a:t>
            </a:r>
            <a:r>
              <a:rPr lang="en-US" sz="1800" dirty="0"/>
              <a:t>in San Diego, </a:t>
            </a:r>
            <a:r>
              <a:rPr lang="en-US" sz="1800" dirty="0" smtClean="0"/>
              <a:t>301 </a:t>
            </a:r>
            <a:r>
              <a:rPr lang="en-US" sz="1800" dirty="0"/>
              <a:t>in Santa Clara, </a:t>
            </a:r>
            <a:r>
              <a:rPr lang="en-US" sz="1800" dirty="0" smtClean="0"/>
              <a:t>130 </a:t>
            </a:r>
            <a:r>
              <a:rPr lang="en-US" sz="1800" dirty="0"/>
              <a:t>in San Mateo and </a:t>
            </a:r>
            <a:r>
              <a:rPr lang="en-US" sz="1800" dirty="0" smtClean="0"/>
              <a:t>138 </a:t>
            </a:r>
            <a:r>
              <a:rPr lang="en-US" sz="1800" dirty="0"/>
              <a:t>in Orange.</a:t>
            </a:r>
          </a:p>
        </p:txBody>
      </p:sp>
      <p:sp>
        <p:nvSpPr>
          <p:cNvPr id="4" name="Title 3"/>
          <p:cNvSpPr>
            <a:spLocks noGrp="1"/>
          </p:cNvSpPr>
          <p:nvPr>
            <p:ph type="title"/>
          </p:nvPr>
        </p:nvSpPr>
        <p:spPr/>
        <p:txBody>
          <a:bodyPr/>
          <a:lstStyle/>
          <a:p>
            <a:r>
              <a:rPr lang="en-US" dirty="0" smtClean="0"/>
              <a:t>About the Surveys (2)</a:t>
            </a:r>
            <a:endParaRPr lang="en-US" dirty="0"/>
          </a:p>
        </p:txBody>
      </p:sp>
      <p:sp>
        <p:nvSpPr>
          <p:cNvPr id="12" name="TextBox 11"/>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1" name="TextBox 20"/>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616649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2"/>
          <p:cNvGraphicFramePr>
            <a:graphicFrameLocks noGrp="1"/>
          </p:cNvGraphicFramePr>
          <p:nvPr>
            <p:ph idx="1"/>
            <p:extLst>
              <p:ext uri="{D42A27DB-BD31-4B8C-83A1-F6EECF244321}">
                <p14:modId xmlns:p14="http://schemas.microsoft.com/office/powerpoint/2010/main" val="2567207742"/>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Confidence that beneficiaries know how </a:t>
            </a:r>
            <a:br>
              <a:rPr lang="en-US" smtClean="0"/>
            </a:br>
            <a:r>
              <a:rPr lang="en-US" smtClean="0"/>
              <a:t>to manage their health conditions, can get their </a:t>
            </a:r>
            <a:br>
              <a:rPr lang="en-US" smtClean="0"/>
            </a:br>
            <a:r>
              <a:rPr lang="en-US"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LA-1</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979173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While large majorities of CMC enrollees in Los Angeles County (between 77% and 87%) say they are satisfied with the health care services they are receiving in each of seven areas measured, slightly more CMC opt-outs than enrollees are satisfied in four areas. These include:</a:t>
            </a:r>
          </a:p>
          <a:p>
            <a:pPr lvl="1"/>
            <a:r>
              <a:rPr lang="en-US" dirty="0" smtClean="0"/>
              <a:t>Choice of doctors (81% among enrollees vs. 87% among opt-outs)</a:t>
            </a:r>
          </a:p>
          <a:p>
            <a:pPr lvl="1"/>
            <a:r>
              <a:rPr lang="en-US" dirty="0" smtClean="0"/>
              <a:t>Choice of hospitals (78% vs. 83%)</a:t>
            </a:r>
          </a:p>
          <a:p>
            <a:pPr lvl="1"/>
            <a:r>
              <a:rPr lang="en-US" dirty="0" smtClean="0"/>
              <a:t>The way different providers work together (80% vs. 83%)</a:t>
            </a:r>
          </a:p>
          <a:p>
            <a:pPr lvl="1"/>
            <a:r>
              <a:rPr lang="en-US" dirty="0" smtClean="0"/>
              <a:t>How long you have to wait to see a doctor when you need an appointment (78% vs. 81%).</a:t>
            </a:r>
          </a:p>
        </p:txBody>
      </p:sp>
      <p:sp>
        <p:nvSpPr>
          <p:cNvPr id="3" name="Title 2"/>
          <p:cNvSpPr>
            <a:spLocks noGrp="1"/>
          </p:cNvSpPr>
          <p:nvPr>
            <p:ph type="title"/>
          </p:nvPr>
        </p:nvSpPr>
        <p:spPr/>
        <p:txBody>
          <a:bodyPr/>
          <a:lstStyle/>
          <a:p>
            <a:r>
              <a:rPr lang="en-US" smtClean="0"/>
              <a:t>2.	CMC enrollee satisfaction with their health services in Los Angeles County</a:t>
            </a:r>
            <a:endParaRPr lang="en-US" dirty="0"/>
          </a:p>
        </p:txBody>
      </p:sp>
      <p:sp>
        <p:nvSpPr>
          <p:cNvPr id="16" name="TextBox 15">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8" name="TextBox 17">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806859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2410110922"/>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(1)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LA-2</a:t>
            </a:r>
            <a:endParaRPr lang="en-US" sz="1100" b="1" dirty="0">
              <a:solidFill>
                <a:schemeClr val="bg1"/>
              </a:solidFill>
            </a:endParaRP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142609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750157600"/>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(2)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LA-2</a:t>
            </a:r>
            <a:endParaRPr lang="en-US" sz="1100" b="1" dirty="0">
              <a:solidFill>
                <a:schemeClr val="bg1"/>
              </a:solidFill>
            </a:endParaRPr>
          </a:p>
        </p:txBody>
      </p:sp>
      <p:sp>
        <p:nvSpPr>
          <p:cNvPr id="14" name="TextBox 1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047974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Relatively small proportions of enrollees and opt-outs in Los Angeles County say they encountered any of six specific problems relating to their health services in the recent past. The two most frequently mentioned problems, reported by about one in five of both groups are that a doctor they were seeing is not available through their plan or they had a misunderstanding about their health care services or coverage.</a:t>
            </a:r>
          </a:p>
          <a:p>
            <a:r>
              <a:rPr lang="en-US" dirty="0" smtClean="0"/>
              <a:t>When comparing the incidence of problems reported by enrollees to those of opt-outs, enrollees are somewhat more likely to report that a doctor they were seeing is not available through their plan.</a:t>
            </a:r>
            <a:endParaRPr lang="en-US" dirty="0"/>
          </a:p>
        </p:txBody>
      </p:sp>
      <p:sp>
        <p:nvSpPr>
          <p:cNvPr id="3" name="Title 2"/>
          <p:cNvSpPr>
            <a:spLocks noGrp="1"/>
          </p:cNvSpPr>
          <p:nvPr>
            <p:ph type="title"/>
          </p:nvPr>
        </p:nvSpPr>
        <p:spPr/>
        <p:txBody>
          <a:bodyPr/>
          <a:lstStyle/>
          <a:p>
            <a:r>
              <a:rPr lang="en-US" smtClean="0"/>
              <a:t>3.	Specific problems encountered by CMC enrollees with their health services in Los Angeles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562615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071558636"/>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LA-3</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77552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Majorities of opt-outs in Los Angeles County cite three main reasons for choosing not to participate in Cal MediConnect. These include being satisfied with their current health care services/didn't want to make a change (87%), didn't want to risk losing my doctor (74%) and didn't want to risk losing their medicines (62%). Slightly less than half also report not understanding the information they received about the new program (48%) or that they thought their benefits and services might be reduced (43%).</a:t>
            </a:r>
          </a:p>
        </p:txBody>
      </p:sp>
      <p:sp>
        <p:nvSpPr>
          <p:cNvPr id="3" name="Title 2"/>
          <p:cNvSpPr>
            <a:spLocks noGrp="1"/>
          </p:cNvSpPr>
          <p:nvPr>
            <p:ph type="title"/>
          </p:nvPr>
        </p:nvSpPr>
        <p:spPr/>
        <p:txBody>
          <a:bodyPr/>
          <a:lstStyle/>
          <a:p>
            <a:r>
              <a:rPr lang="en-US" dirty="0" smtClean="0"/>
              <a:t>4.	Reasons CMC opt-outs give for choosing not to participate in Cal MediConnect in Los Angeles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684086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354089302"/>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LA-4</a:t>
            </a:r>
            <a:endParaRPr lang="en-US" sz="1100" b="1" dirty="0">
              <a:solidFill>
                <a:schemeClr val="bg1"/>
              </a:solidFill>
            </a:endParaRPr>
          </a:p>
        </p:txBody>
      </p:sp>
      <p:sp>
        <p:nvSpPr>
          <p:cNvPr id="24" name="TextBox 2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335920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About half of CMC enrollees in Los Angeles County are Latino (49%), a slightly larger proportion than is found in the opt-out population (44%).</a:t>
            </a:r>
          </a:p>
          <a:p>
            <a:r>
              <a:rPr lang="en-US" dirty="0" smtClean="0"/>
              <a:t>On the other hand, women comprise a somewhat larger share of the opt-out population in Los Angeles County (60%) than they do of CMC enrollees (54%).</a:t>
            </a:r>
          </a:p>
          <a:p>
            <a:r>
              <a:rPr lang="en-US" dirty="0" smtClean="0"/>
              <a:t>Three in ten of both enrollees and opt-outs in Los Angeles County are under age 65, while 70% are age 65 or older.</a:t>
            </a:r>
          </a:p>
          <a:p>
            <a:r>
              <a:rPr lang="en-US" dirty="0" smtClean="0"/>
              <a:t>A large plurality of both CMC enrollees (45%) and opt-outs (44%) in Los Angeles County have not graduated from high school. Very small proportions are college graduates – 11% among enrollees and 14% among opt-outs.</a:t>
            </a:r>
          </a:p>
          <a:p>
            <a:r>
              <a:rPr lang="en-US" dirty="0" smtClean="0"/>
              <a:t>Greater than six in ten of CMC enrollees (61%) and opt-outs (63%) in the county say they receive Supplemental Security Income assistance benefits from the federal government.</a:t>
            </a:r>
            <a:endParaRPr lang="en-US" dirty="0"/>
          </a:p>
        </p:txBody>
      </p:sp>
      <p:sp>
        <p:nvSpPr>
          <p:cNvPr id="3" name="Title 2"/>
          <p:cNvSpPr>
            <a:spLocks noGrp="1"/>
          </p:cNvSpPr>
          <p:nvPr>
            <p:ph type="title"/>
          </p:nvPr>
        </p:nvSpPr>
        <p:spPr/>
        <p:txBody>
          <a:bodyPr/>
          <a:lstStyle/>
          <a:p>
            <a:r>
              <a:rPr lang="en-US" smtClean="0"/>
              <a:t>5.	Demographic characteristics of CMC enrollees and opt-outs in Los Angeles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688564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459574612"/>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LA-5</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438537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Findings in Brief</a:t>
            </a:r>
            <a:endParaRPr lang="en-US" dirty="0"/>
          </a:p>
        </p:txBody>
      </p:sp>
      <p:sp>
        <p:nvSpPr>
          <p:cNvPr id="11" name="TextBox 10"/>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0" name="TextBox 19"/>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1" name="TextBox 20"/>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2" name="TextBox 21"/>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3" name="TextBox 22"/>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4" name="TextBox 23"/>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5" name="TextBox 24"/>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6" name="TextBox 25">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030540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376795379"/>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LA-5</a:t>
            </a:r>
            <a:endParaRPr lang="en-US" sz="1100" b="1" dirty="0">
              <a:solidFill>
                <a:schemeClr val="bg1"/>
              </a:solidFill>
            </a:endParaRPr>
          </a:p>
        </p:txBody>
      </p:sp>
      <p:sp>
        <p:nvSpPr>
          <p:cNvPr id="16" name="TextBox 15"/>
          <p:cNvSpPr txBox="1"/>
          <p:nvPr/>
        </p:nvSpPr>
        <p:spPr>
          <a:xfrm>
            <a:off x="137160" y="662940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t>
            </a:r>
            <a:r>
              <a:rPr lang="en-US" sz="1200" i="1" dirty="0" smtClean="0">
                <a:solidFill>
                  <a:schemeClr val="bg1"/>
                </a:solidFill>
                <a:latin typeface="Calibri" pitchFamily="34" charset="0"/>
              </a:rPr>
              <a:t>answer.</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444251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somewhat smaller proportion of CMC enrollees (24%) than beneficiaries who opted out in Los Angeles County (31%) say they were an overnight patient in the hospital in the past 12 </a:t>
            </a:r>
            <a:r>
              <a:rPr lang="en-US" dirty="0" smtClean="0"/>
              <a:t>months.</a:t>
            </a:r>
          </a:p>
          <a:p>
            <a:r>
              <a:rPr lang="en-US" dirty="0" smtClean="0"/>
              <a:t>This is noteworthy, especially since no statistically significant differences are observed in the self-reported health status of the two populations. About half of CMC enrollees (48%) and opt-outs (50%) in the county report being in fair or poor physical health.</a:t>
            </a:r>
          </a:p>
          <a:p>
            <a:r>
              <a:rPr lang="en-US" dirty="0" smtClean="0"/>
              <a:t>However, a slightly larger proportion of opt-outs (52%) than enrollees (48%) does report using specialized equipment, such as a cane, wheelchair, scooter or special bed or report requiring assistance for common daily activities (45% vs. 40%).</a:t>
            </a:r>
          </a:p>
        </p:txBody>
      </p:sp>
      <p:sp>
        <p:nvSpPr>
          <p:cNvPr id="3" name="Title 2"/>
          <p:cNvSpPr>
            <a:spLocks noGrp="1"/>
          </p:cNvSpPr>
          <p:nvPr>
            <p:ph type="title"/>
          </p:nvPr>
        </p:nvSpPr>
        <p:spPr/>
        <p:txBody>
          <a:bodyPr/>
          <a:lstStyle/>
          <a:p>
            <a:r>
              <a:rPr lang="en-US" smtClean="0"/>
              <a:t>6.	Health-related characteristics of CMC enrollees and opt-outs in Los Angeles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930662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53813999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smtClean="0"/>
              <a:t>Comparing the health characteristics </a:t>
            </a:r>
            <a:br>
              <a:rPr lang="en-US" dirty="0" smtClean="0"/>
            </a:br>
            <a:r>
              <a:rPr lang="en-US" dirty="0" smtClean="0"/>
              <a:t>of </a:t>
            </a:r>
            <a:r>
              <a:rPr lang="en-US" dirty="0"/>
              <a:t>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LA-6</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Los</a:t>
            </a:r>
            <a:br>
              <a:rPr lang="en-US" sz="1100" b="1" dirty="0" smtClean="0">
                <a:latin typeface="Calibri" pitchFamily="34" charset="0"/>
              </a:rPr>
            </a:br>
            <a:r>
              <a:rPr lang="en-US" sz="1100" b="1" dirty="0" smtClean="0">
                <a:latin typeface="Calibri" pitchFamily="34" charset="0"/>
              </a:rPr>
              <a:t>Angeles</a:t>
            </a:r>
            <a:endParaRPr lang="en-US" sz="1100" b="1" dirty="0">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262247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Riverside County: Aggregated Results </a:t>
            </a:r>
            <a:br>
              <a:rPr lang="en-US" smtClean="0"/>
            </a:br>
            <a:r>
              <a:rPr lang="en-US" smtClean="0"/>
              <a:t>from Waves 1-4</a:t>
            </a:r>
            <a:endParaRPr lang="en-US" dirty="0"/>
          </a:p>
        </p:txBody>
      </p:sp>
      <p:sp>
        <p:nvSpPr>
          <p:cNvPr id="18" name="TextBox 17">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9" name="TextBox 18">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0" name="TextBox 19">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1" name="TextBox 20">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2" name="TextBox 21">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3" name="TextBox 22">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4" name="TextBox 23">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278155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CMC enrollees and opt-outs in Riverside County express similar high levels of confidence that they know how to manage their health conditions, can get questions about their health needs answered and know who to call of they have a health need or question. In each area, greater than eight in ten of both Riverside County enrollees and opt-outs express confidence in their ability to perform these tasks</a:t>
            </a:r>
            <a:r>
              <a:rPr lang="en-US" dirty="0" smtClean="0"/>
              <a:t>.</a:t>
            </a:r>
            <a:endParaRPr lang="en-US" dirty="0"/>
          </a:p>
        </p:txBody>
      </p:sp>
      <p:sp>
        <p:nvSpPr>
          <p:cNvPr id="3" name="Title 2"/>
          <p:cNvSpPr>
            <a:spLocks noGrp="1"/>
          </p:cNvSpPr>
          <p:nvPr>
            <p:ph type="title"/>
          </p:nvPr>
        </p:nvSpPr>
        <p:spPr/>
        <p:txBody>
          <a:bodyPr/>
          <a:lstStyle/>
          <a:p>
            <a:r>
              <a:rPr lang="en-US" dirty="0" smtClean="0"/>
              <a:t>1.	</a:t>
            </a:r>
            <a:r>
              <a:rPr lang="en-US" dirty="0"/>
              <a:t>CMC enrollee confidence in managing their health conditions in Riverside County</a:t>
            </a:r>
          </a:p>
        </p:txBody>
      </p:sp>
      <p:sp>
        <p:nvSpPr>
          <p:cNvPr id="20" name="TextBox 19">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1" name="TextBox 20">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690187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46964988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Confidence that beneficiaries know how </a:t>
            </a:r>
            <a:br>
              <a:rPr lang="en-US" smtClean="0"/>
            </a:br>
            <a:r>
              <a:rPr lang="en-US" smtClean="0"/>
              <a:t>to manage their health conditions, can get their </a:t>
            </a:r>
            <a:br>
              <a:rPr lang="en-US" smtClean="0"/>
            </a:br>
            <a:r>
              <a:rPr lang="en-US"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RIV-1</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64658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Large majorities of CMC enrollees in Riverside County (between 73% and 84%) say they are satisfied with the health care services they are receiving in seven areas measured. However, slightly larger proportions of CMC opt-outs than enrollees in the </a:t>
            </a:r>
            <a:r>
              <a:rPr lang="en-US" dirty="0" smtClean="0"/>
              <a:t>county </a:t>
            </a:r>
            <a:r>
              <a:rPr lang="en-US" dirty="0"/>
              <a:t>report being satisfied in two areas. These include:</a:t>
            </a:r>
          </a:p>
          <a:p>
            <a:pPr lvl="1"/>
            <a:r>
              <a:rPr lang="en-US" dirty="0" smtClean="0"/>
              <a:t>Choice </a:t>
            </a:r>
            <a:r>
              <a:rPr lang="en-US" dirty="0"/>
              <a:t>of hospitals (77% among enrollees vs. 85% among enrollees)</a:t>
            </a:r>
          </a:p>
          <a:p>
            <a:pPr lvl="1"/>
            <a:r>
              <a:rPr lang="en-US" dirty="0" smtClean="0"/>
              <a:t>Amount </a:t>
            </a:r>
            <a:r>
              <a:rPr lang="en-US" dirty="0"/>
              <a:t>of time the doctor or other staff spend with them (84% vs. 88</a:t>
            </a:r>
            <a:r>
              <a:rPr lang="en-US" dirty="0" smtClean="0"/>
              <a:t>%)</a:t>
            </a:r>
            <a:endParaRPr lang="en-US" dirty="0"/>
          </a:p>
        </p:txBody>
      </p:sp>
      <p:sp>
        <p:nvSpPr>
          <p:cNvPr id="3" name="Title 2"/>
          <p:cNvSpPr>
            <a:spLocks noGrp="1"/>
          </p:cNvSpPr>
          <p:nvPr>
            <p:ph type="title"/>
          </p:nvPr>
        </p:nvSpPr>
        <p:spPr/>
        <p:txBody>
          <a:bodyPr/>
          <a:lstStyle/>
          <a:p>
            <a:r>
              <a:rPr lang="en-US" dirty="0" smtClean="0"/>
              <a:t>2.	</a:t>
            </a:r>
            <a:r>
              <a:rPr lang="en-US" dirty="0"/>
              <a:t>CMC enrollee satisfaction with their health services in Riverside County</a:t>
            </a:r>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833070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45072142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(1)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RIV-2</a:t>
            </a:r>
            <a:endParaRPr lang="en-US" sz="1100" b="1" dirty="0">
              <a:solidFill>
                <a:schemeClr val="bg1"/>
              </a:solidFill>
            </a:endParaRP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315044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99617068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(2)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RIV-2</a:t>
            </a:r>
            <a:endParaRPr lang="en-US" sz="1100" b="1" dirty="0">
              <a:solidFill>
                <a:schemeClr val="bg1"/>
              </a:solidFill>
            </a:endParaRPr>
          </a:p>
        </p:txBody>
      </p:sp>
      <p:sp>
        <p:nvSpPr>
          <p:cNvPr id="14" name="TextBox 1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587245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Relatively small proportions of enrollees and opt-outs in Riverside County say they encountered any of six specific problems </a:t>
            </a:r>
            <a:r>
              <a:rPr lang="en-US" dirty="0" smtClean="0"/>
              <a:t>relating to their health services in </a:t>
            </a:r>
            <a:r>
              <a:rPr lang="en-US" dirty="0"/>
              <a:t>the </a:t>
            </a:r>
            <a:r>
              <a:rPr lang="en-US" dirty="0" smtClean="0"/>
              <a:t>recent past. </a:t>
            </a:r>
            <a:r>
              <a:rPr lang="en-US" dirty="0"/>
              <a:t>The two most commonly reported problems are that a doctor they were seeing is not available through their plan or that they had a misunderstanding about their health care services or coverage</a:t>
            </a:r>
            <a:r>
              <a:rPr lang="en-US" dirty="0" smtClean="0"/>
              <a:t>.</a:t>
            </a:r>
            <a:endParaRPr lang="en-US" dirty="0"/>
          </a:p>
        </p:txBody>
      </p:sp>
      <p:sp>
        <p:nvSpPr>
          <p:cNvPr id="3" name="Title 2"/>
          <p:cNvSpPr>
            <a:spLocks noGrp="1"/>
          </p:cNvSpPr>
          <p:nvPr>
            <p:ph type="title"/>
          </p:nvPr>
        </p:nvSpPr>
        <p:spPr/>
        <p:txBody>
          <a:bodyPr/>
          <a:lstStyle/>
          <a:p>
            <a:r>
              <a:rPr lang="en-US" dirty="0" smtClean="0"/>
              <a:t>3.	</a:t>
            </a:r>
            <a:r>
              <a:rPr lang="en-US" dirty="0"/>
              <a:t>Specific problems encountered by CMC enrollees with their health services in Riverside County</a:t>
            </a:r>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101401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227013" lvl="1" indent="0">
              <a:buNone/>
            </a:pPr>
            <a:r>
              <a:rPr lang="en-US" u="sng" dirty="0" smtClean="0"/>
              <a:t>Confidence in managing their health conditions</a:t>
            </a:r>
          </a:p>
          <a:p>
            <a:pPr lvl="1"/>
            <a:r>
              <a:rPr lang="en-US" dirty="0" smtClean="0"/>
              <a:t>Large majorities of enrollees continue to express confidence that they know how to manage their health conditions (83%), can get questions about their health needs answered (83%) and know who to call if they have a health need or question (84%). These findings are similar to the levels of confidence expressed by enrollees in Wave 3 earlier this year, but are somewhat higher that what enrollees reported in Waves 1 and 2 in 2015.</a:t>
            </a:r>
          </a:p>
          <a:p>
            <a:pPr lvl="1"/>
            <a:r>
              <a:rPr lang="en-US" dirty="0"/>
              <a:t>The confidence levels expressed by opt-outs do not differ significantly from the confidence levels expressed by enrollees, and are generally similar to those reported by opt-outs in the first two survey </a:t>
            </a:r>
            <a:r>
              <a:rPr lang="en-US" dirty="0" smtClean="0"/>
              <a:t>waves.</a:t>
            </a:r>
          </a:p>
        </p:txBody>
      </p:sp>
      <p:sp>
        <p:nvSpPr>
          <p:cNvPr id="4" name="Title 3"/>
          <p:cNvSpPr>
            <a:spLocks noGrp="1"/>
          </p:cNvSpPr>
          <p:nvPr>
            <p:ph type="title"/>
          </p:nvPr>
        </p:nvSpPr>
        <p:spPr/>
        <p:txBody>
          <a:bodyPr/>
          <a:lstStyle/>
          <a:p>
            <a:r>
              <a:rPr lang="en-US" dirty="0" smtClean="0"/>
              <a:t>Health care assessments of enrollees &amp; opt-outs (1)</a:t>
            </a:r>
            <a:endParaRPr lang="en-US" dirty="0"/>
          </a:p>
        </p:txBody>
      </p:sp>
      <p:sp>
        <p:nvSpPr>
          <p:cNvPr id="18" name="TextBox 17"/>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9" name="TextBox 18"/>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0" name="TextBox 19"/>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1" name="TextBox 20"/>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2" name="TextBox 21"/>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3" name="TextBox 22"/>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4" name="TextBox 23"/>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5" name="TextBox 24">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869027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2"/>
          <p:cNvGraphicFramePr>
            <a:graphicFrameLocks noGrp="1"/>
          </p:cNvGraphicFramePr>
          <p:nvPr>
            <p:ph idx="1"/>
            <p:extLst>
              <p:ext uri="{D42A27DB-BD31-4B8C-83A1-F6EECF244321}">
                <p14:modId xmlns:p14="http://schemas.microsoft.com/office/powerpoint/2010/main" val="56719513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RIV-3</a:t>
            </a:r>
            <a:endParaRPr lang="en-US" sz="1100" b="1" dirty="0">
              <a:solidFill>
                <a:schemeClr val="bg1"/>
              </a:solidFill>
            </a:endParaRPr>
          </a:p>
        </p:txBody>
      </p:sp>
      <p:sp>
        <p:nvSpPr>
          <p:cNvPr id="15" name="TextBox 14"/>
          <p:cNvSpPr txBox="1"/>
          <p:nvPr/>
        </p:nvSpPr>
        <p:spPr>
          <a:xfrm>
            <a:off x="137160" y="6629400"/>
            <a:ext cx="1298432"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Small sample base.</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956940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two most commonly reported reasons opt-outs in Riverside County cite for choosing not to participate in Cal MediConnect are that they were satisfied with their current health care services/didn't want to make a change (85%), and didn't want to risk losing their doctor (68%).</a:t>
            </a:r>
          </a:p>
          <a:p>
            <a:r>
              <a:rPr lang="en-US" dirty="0"/>
              <a:t>Another 56% say they didn't want to risk losing any of their medicines, 49% didn't </a:t>
            </a:r>
            <a:r>
              <a:rPr lang="en-US" dirty="0" smtClean="0"/>
              <a:t>understand </a:t>
            </a:r>
            <a:r>
              <a:rPr lang="en-US" dirty="0"/>
              <a:t>the information they received about the new program and 42% thought their benefits and services might be reduced</a:t>
            </a:r>
            <a:r>
              <a:rPr lang="en-US" dirty="0" smtClean="0"/>
              <a:t>.</a:t>
            </a:r>
            <a:endParaRPr lang="en-US" dirty="0"/>
          </a:p>
        </p:txBody>
      </p:sp>
      <p:sp>
        <p:nvSpPr>
          <p:cNvPr id="3" name="Title 2"/>
          <p:cNvSpPr>
            <a:spLocks noGrp="1"/>
          </p:cNvSpPr>
          <p:nvPr>
            <p:ph type="title"/>
          </p:nvPr>
        </p:nvSpPr>
        <p:spPr/>
        <p:txBody>
          <a:bodyPr/>
          <a:lstStyle/>
          <a:p>
            <a:r>
              <a:rPr lang="en-US" dirty="0" smtClean="0"/>
              <a:t>4.	</a:t>
            </a:r>
            <a:r>
              <a:rPr lang="en-US" dirty="0"/>
              <a:t>Reasons CMC opt-outs give for choosing not to participate in Cal MediConnect in Riverside County</a:t>
            </a:r>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2230829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1466092453"/>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RIV-4</a:t>
            </a:r>
            <a:endParaRPr lang="en-US" sz="1100" b="1" dirty="0">
              <a:solidFill>
                <a:schemeClr val="bg1"/>
              </a:solidFill>
            </a:endParaRP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5" name="TextBox 24">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
        <p:nvSpPr>
          <p:cNvPr id="22" name="TextBox 21"/>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Tree>
    <p:extLst>
      <p:ext uri="{BB962C8B-B14F-4D97-AF65-F5344CB8AC3E}">
        <p14:creationId xmlns:p14="http://schemas.microsoft.com/office/powerpoint/2010/main" val="23094583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Slightly less than half of CMC enrollees in Riverside County are Latino (45%), while among opt-outs, a 53% majority are Latino.</a:t>
            </a:r>
          </a:p>
          <a:p>
            <a:r>
              <a:rPr lang="en-US" dirty="0" smtClean="0"/>
              <a:t>Women comprise a somewhat larger share of the opt-out population (60%) than they do of the county’s CMC enrollees (54%).</a:t>
            </a:r>
          </a:p>
          <a:p>
            <a:r>
              <a:rPr lang="en-US" dirty="0" smtClean="0"/>
              <a:t>Greater than four in ten enrollees in Riverside County are under age 65 (41%), 34% are age 65-74 and 25% are age 75 or older. This differs slightly from the age distribution of opt-outs, of whom 36% are under age 65, 33% are age 65-74 and 31% are age 75 or older.</a:t>
            </a:r>
          </a:p>
          <a:p>
            <a:r>
              <a:rPr lang="en-US" dirty="0" smtClean="0"/>
              <a:t>A plurality of CMC enrollees (44%) in Riverside County have not graduated from high school, and this increases to 50% among opt-outs. Very small proportions of beneficiaries in the County are college graduates – 9% among enrollees and 6% among opt-outs.</a:t>
            </a:r>
          </a:p>
          <a:p>
            <a:r>
              <a:rPr lang="en-US" dirty="0" smtClean="0"/>
              <a:t>Nearly two in three of CMC enrollees and opt-outs in the County (64%) say they receive Supplemental Security Income assistance benefits from the federal government.</a:t>
            </a:r>
            <a:endParaRPr lang="en-US" dirty="0"/>
          </a:p>
        </p:txBody>
      </p:sp>
      <p:sp>
        <p:nvSpPr>
          <p:cNvPr id="3" name="Title 2"/>
          <p:cNvSpPr>
            <a:spLocks noGrp="1"/>
          </p:cNvSpPr>
          <p:nvPr>
            <p:ph type="title"/>
          </p:nvPr>
        </p:nvSpPr>
        <p:spPr/>
        <p:txBody>
          <a:bodyPr/>
          <a:lstStyle/>
          <a:p>
            <a:r>
              <a:rPr lang="en-US" smtClean="0"/>
              <a:t>5.	Demographic characteristics of CMC enrollees and opt-outs in Riverside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0089593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327894887"/>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RIV-5</a:t>
            </a:r>
            <a:endParaRPr lang="en-US" sz="1100" b="1" dirty="0">
              <a:solidFill>
                <a:schemeClr val="bg1"/>
              </a:solidFill>
            </a:endParaRP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8191185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091984280"/>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RIV-5</a:t>
            </a:r>
            <a:endParaRPr lang="en-US" sz="1100" b="1" dirty="0">
              <a:solidFill>
                <a:schemeClr val="bg1"/>
              </a:solidFill>
            </a:endParaRPr>
          </a:p>
        </p:txBody>
      </p:sp>
      <p:sp>
        <p:nvSpPr>
          <p:cNvPr id="16" name="TextBox 15"/>
          <p:cNvSpPr txBox="1"/>
          <p:nvPr/>
        </p:nvSpPr>
        <p:spPr>
          <a:xfrm>
            <a:off x="137160" y="662940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t>
            </a:r>
            <a:r>
              <a:rPr lang="en-US" sz="1200" i="1" dirty="0" smtClean="0">
                <a:solidFill>
                  <a:schemeClr val="bg1"/>
                </a:solidFill>
                <a:latin typeface="Calibri" pitchFamily="34" charset="0"/>
              </a:rPr>
              <a:t>answer.</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3792390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Similar majorities of CMC enrollees and opt-outs in the county (56% each) report being in fair or poor physical health.</a:t>
            </a:r>
          </a:p>
          <a:p>
            <a:r>
              <a:rPr lang="en-US" dirty="0" smtClean="0"/>
              <a:t>More than half of both enrollees (53%) and opt-outs (55%) also report using specialized equipment, such as a cane, wheelchair, scooter or special bed, and slightly less than half (45% among enrollees and 47% among opt-outs) require assistance in performing common daily activities.</a:t>
            </a:r>
          </a:p>
          <a:p>
            <a:r>
              <a:rPr lang="en-US" dirty="0" smtClean="0"/>
              <a:t>There are no differences in self-reported hospitalization of enrollees and opt-outs in the county, with slightly more than one in four enrollees (27%) and opt-outs (28%) reporting this.</a:t>
            </a:r>
            <a:endParaRPr lang="en-US" dirty="0"/>
          </a:p>
        </p:txBody>
      </p:sp>
      <p:sp>
        <p:nvSpPr>
          <p:cNvPr id="3" name="Title 2"/>
          <p:cNvSpPr>
            <a:spLocks noGrp="1"/>
          </p:cNvSpPr>
          <p:nvPr>
            <p:ph type="title"/>
          </p:nvPr>
        </p:nvSpPr>
        <p:spPr/>
        <p:txBody>
          <a:bodyPr/>
          <a:lstStyle/>
          <a:p>
            <a:r>
              <a:rPr lang="en-US" smtClean="0"/>
              <a:t>6.	Health-related characteristics of CMC enrollees and opt-outs in Riverside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1207072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276161319"/>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smtClean="0"/>
              <a:t>Comparing the health characteristics </a:t>
            </a:r>
            <a:br>
              <a:rPr lang="en-US" dirty="0" smtClean="0"/>
            </a:br>
            <a:r>
              <a:rPr lang="en-US" dirty="0" smtClean="0"/>
              <a:t>of </a:t>
            </a:r>
            <a:r>
              <a:rPr lang="en-US" dirty="0"/>
              <a:t>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RIV-6</a:t>
            </a:r>
            <a:endParaRPr lang="en-US" sz="1100" b="1" dirty="0">
              <a:solidFill>
                <a:schemeClr val="bg1"/>
              </a:solidFill>
            </a:endParaRP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Riverside</a:t>
            </a:r>
            <a:endParaRPr lang="en-US" sz="1100" b="1" dirty="0">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918513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San Bernardino County: Aggregated Results </a:t>
            </a:r>
            <a:br>
              <a:rPr lang="en-US" smtClean="0"/>
            </a:br>
            <a:r>
              <a:rPr lang="en-US" smtClean="0"/>
              <a:t>from Waves 1-4</a:t>
            </a:r>
            <a:endParaRPr lang="en-US" dirty="0"/>
          </a:p>
        </p:txBody>
      </p:sp>
      <p:sp>
        <p:nvSpPr>
          <p:cNvPr id="18" name="TextBox 17">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9" name="TextBox 18">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0" name="TextBox 19">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1" name="TextBox 20">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22" name="TextBox 21">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3" name="TextBox 22">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4" name="TextBox 23">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699367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asked whether they are confident that they know how to manage their health conditions, 84% of enrollees and 82% of opt-outs say they are. While 82% of enrollees say they are confident that they can get their questions about their health needs answered, an even larger proportion of opt-outs (88%) report this. Similar large majorities of enrollees (86%) and opt-outs (84%) also say they know who to call if they have a health need or question.</a:t>
            </a:r>
          </a:p>
        </p:txBody>
      </p:sp>
      <p:sp>
        <p:nvSpPr>
          <p:cNvPr id="3" name="Title 2"/>
          <p:cNvSpPr>
            <a:spLocks noGrp="1"/>
          </p:cNvSpPr>
          <p:nvPr>
            <p:ph type="title"/>
          </p:nvPr>
        </p:nvSpPr>
        <p:spPr/>
        <p:txBody>
          <a:bodyPr/>
          <a:lstStyle/>
          <a:p>
            <a:r>
              <a:rPr lang="en-US" smtClean="0"/>
              <a:t>1.	CMC enrollee confidence in managing their health conditions in San Bernardino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7578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8860" y="1920240"/>
            <a:ext cx="7772400" cy="4556760"/>
          </a:xfrm>
        </p:spPr>
        <p:txBody>
          <a:bodyPr>
            <a:normAutofit/>
          </a:bodyPr>
          <a:lstStyle/>
          <a:p>
            <a:pPr marL="227013" lvl="1" indent="0">
              <a:buNone/>
            </a:pPr>
            <a:r>
              <a:rPr lang="en-US" u="sng" dirty="0"/>
              <a:t>Satisfaction with the health care services they are receiving</a:t>
            </a:r>
          </a:p>
          <a:p>
            <a:pPr lvl="1"/>
            <a:r>
              <a:rPr lang="en-US" dirty="0"/>
              <a:t>Large majorities of enrollees – ranging from 76% to 86% – report being satisfied with the health care services they are receiving in each of </a:t>
            </a:r>
            <a:r>
              <a:rPr lang="en-US" dirty="0" smtClean="0"/>
              <a:t>seven </a:t>
            </a:r>
            <a:r>
              <a:rPr lang="en-US" dirty="0"/>
              <a:t>areas </a:t>
            </a:r>
            <a:r>
              <a:rPr lang="en-US" dirty="0" smtClean="0"/>
              <a:t>tracked </a:t>
            </a:r>
            <a:r>
              <a:rPr lang="en-US" dirty="0"/>
              <a:t>by the survey</a:t>
            </a:r>
            <a:r>
              <a:rPr lang="en-US" dirty="0" smtClean="0"/>
              <a:t>. Satisfaction </a:t>
            </a:r>
            <a:r>
              <a:rPr lang="en-US" dirty="0"/>
              <a:t>levels are similar to those observed in Wave 3, but are higher than those observed in Waves 1 and 2 in several areas. These include </a:t>
            </a:r>
            <a:r>
              <a:rPr lang="en-US" dirty="0" smtClean="0"/>
              <a:t>satisfaction with their </a:t>
            </a:r>
            <a:r>
              <a:rPr lang="en-US" dirty="0"/>
              <a:t>choice of doctors, the way different providers work together, and the information their health plan </a:t>
            </a:r>
            <a:r>
              <a:rPr lang="en-US" dirty="0" smtClean="0"/>
              <a:t>gives </a:t>
            </a:r>
            <a:r>
              <a:rPr lang="en-US" dirty="0"/>
              <a:t>them to explain their benefits.</a:t>
            </a:r>
          </a:p>
          <a:p>
            <a:pPr lvl="1"/>
            <a:r>
              <a:rPr lang="en-US" dirty="0" smtClean="0"/>
              <a:t>Large </a:t>
            </a:r>
            <a:r>
              <a:rPr lang="en-US" dirty="0"/>
              <a:t>majorities of opt-</a:t>
            </a:r>
            <a:r>
              <a:rPr lang="en-US" dirty="0" smtClean="0"/>
              <a:t>outs in Wave 4 – </a:t>
            </a:r>
            <a:r>
              <a:rPr lang="en-US" dirty="0"/>
              <a:t>ranging from 77% to </a:t>
            </a:r>
            <a:r>
              <a:rPr lang="en-US" dirty="0" smtClean="0"/>
              <a:t>89% – are also satisfied </a:t>
            </a:r>
            <a:r>
              <a:rPr lang="en-US" dirty="0"/>
              <a:t>with the health </a:t>
            </a:r>
            <a:r>
              <a:rPr lang="en-US" dirty="0" smtClean="0"/>
              <a:t>care services </a:t>
            </a:r>
            <a:r>
              <a:rPr lang="en-US" dirty="0"/>
              <a:t>they are </a:t>
            </a:r>
            <a:r>
              <a:rPr lang="en-US" dirty="0" smtClean="0"/>
              <a:t>receiving across the same seven areas. The satisfaction </a:t>
            </a:r>
            <a:r>
              <a:rPr lang="en-US" dirty="0"/>
              <a:t>levels </a:t>
            </a:r>
            <a:r>
              <a:rPr lang="en-US" dirty="0" smtClean="0"/>
              <a:t>of opt-outs are </a:t>
            </a:r>
            <a:r>
              <a:rPr lang="en-US" dirty="0"/>
              <a:t>mostly similar to the findings observed among </a:t>
            </a:r>
            <a:r>
              <a:rPr lang="en-US" dirty="0" smtClean="0"/>
              <a:t>enrollees, although slightly </a:t>
            </a:r>
            <a:r>
              <a:rPr lang="en-US" dirty="0"/>
              <a:t>larger </a:t>
            </a:r>
            <a:r>
              <a:rPr lang="en-US" dirty="0" smtClean="0"/>
              <a:t>proportions </a:t>
            </a:r>
            <a:r>
              <a:rPr lang="en-US" dirty="0"/>
              <a:t>of opt-outs </a:t>
            </a:r>
            <a:r>
              <a:rPr lang="en-US" dirty="0" smtClean="0"/>
              <a:t>report being satisfied with </a:t>
            </a:r>
            <a:r>
              <a:rPr lang="en-US" dirty="0"/>
              <a:t>their choice of </a:t>
            </a:r>
            <a:r>
              <a:rPr lang="en-US" dirty="0" smtClean="0"/>
              <a:t>doctors, their choice of hospitals </a:t>
            </a:r>
            <a:r>
              <a:rPr lang="en-US" dirty="0"/>
              <a:t>and the amount of time their doctor and other staff spends with them</a:t>
            </a:r>
            <a:r>
              <a:rPr lang="en-US" dirty="0" smtClean="0"/>
              <a:t>.</a:t>
            </a:r>
          </a:p>
        </p:txBody>
      </p:sp>
      <p:sp>
        <p:nvSpPr>
          <p:cNvPr id="4" name="Title 3"/>
          <p:cNvSpPr>
            <a:spLocks noGrp="1"/>
          </p:cNvSpPr>
          <p:nvPr>
            <p:ph type="title"/>
          </p:nvPr>
        </p:nvSpPr>
        <p:spPr/>
        <p:txBody>
          <a:bodyPr/>
          <a:lstStyle/>
          <a:p>
            <a:r>
              <a:rPr lang="en-US" dirty="0" smtClean="0"/>
              <a:t>Health care assessments of enrollees &amp; opt-outs (2)</a:t>
            </a:r>
            <a:endParaRPr lang="en-US" dirty="0"/>
          </a:p>
        </p:txBody>
      </p:sp>
      <p:sp>
        <p:nvSpPr>
          <p:cNvPr id="15" name="TextBox 1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5040432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162133935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Confidence that beneficiaries know how </a:t>
            </a:r>
            <a:br>
              <a:rPr lang="en-US" smtClean="0"/>
            </a:br>
            <a:r>
              <a:rPr lang="en-US" smtClean="0"/>
              <a:t>to manage their health conditions, can get their </a:t>
            </a:r>
            <a:br>
              <a:rPr lang="en-US" smtClean="0"/>
            </a:br>
            <a:r>
              <a:rPr lang="en-US"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a:t>
            </a:r>
            <a:r>
              <a:rPr lang="en-US" sz="1100" b="1" dirty="0" smtClean="0">
                <a:solidFill>
                  <a:schemeClr val="bg1"/>
                </a:solidFill>
              </a:rPr>
              <a:t>-1</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30398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556760"/>
          </a:xfrm>
        </p:spPr>
        <p:txBody>
          <a:bodyPr>
            <a:normAutofit/>
          </a:bodyPr>
          <a:lstStyle/>
          <a:p>
            <a:r>
              <a:rPr lang="en-US" dirty="0"/>
              <a:t>While large majorities of CMC enrollees in San Bernardino County (between 71% and 85%) are satisfied with the health care services they are receiving in each of the seven areas measured, slightly more CMC opt-outs than enrollees report being satisfied in three areas. These include:</a:t>
            </a:r>
          </a:p>
          <a:p>
            <a:pPr lvl="1"/>
            <a:r>
              <a:rPr lang="en-US" dirty="0" smtClean="0"/>
              <a:t>Amount </a:t>
            </a:r>
            <a:r>
              <a:rPr lang="en-US" dirty="0"/>
              <a:t>of time their doctor or other staff spend with them (85% among enrollees vs. 90% among opt-outs)</a:t>
            </a:r>
          </a:p>
          <a:p>
            <a:pPr lvl="1"/>
            <a:r>
              <a:rPr lang="en-US" dirty="0" smtClean="0"/>
              <a:t>Choice </a:t>
            </a:r>
            <a:r>
              <a:rPr lang="en-US" dirty="0"/>
              <a:t>of doctors (82% vs. 87%)</a:t>
            </a:r>
          </a:p>
          <a:p>
            <a:pPr lvl="1"/>
            <a:r>
              <a:rPr lang="en-US" dirty="0" smtClean="0"/>
              <a:t>How </a:t>
            </a:r>
            <a:r>
              <a:rPr lang="en-US" dirty="0"/>
              <a:t>long you have to wait to see a doctor when you need an appointment (71% vs. 77</a:t>
            </a:r>
            <a:r>
              <a:rPr lang="en-US" dirty="0" smtClean="0"/>
              <a:t>%)</a:t>
            </a:r>
            <a:endParaRPr lang="en-US" dirty="0"/>
          </a:p>
        </p:txBody>
      </p:sp>
      <p:sp>
        <p:nvSpPr>
          <p:cNvPr id="3" name="Title 2"/>
          <p:cNvSpPr>
            <a:spLocks noGrp="1"/>
          </p:cNvSpPr>
          <p:nvPr>
            <p:ph type="title"/>
          </p:nvPr>
        </p:nvSpPr>
        <p:spPr/>
        <p:txBody>
          <a:bodyPr/>
          <a:lstStyle/>
          <a:p>
            <a:r>
              <a:rPr lang="en-US" dirty="0" smtClean="0"/>
              <a:t>2.	</a:t>
            </a:r>
            <a:r>
              <a:rPr lang="en-US" dirty="0"/>
              <a:t>CMC enrollee satisfaction with their health services in San Bernardino County</a:t>
            </a:r>
          </a:p>
        </p:txBody>
      </p:sp>
      <p:sp>
        <p:nvSpPr>
          <p:cNvPr id="16" name="TextBox 15">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20" name="TextBox 19">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1" name="TextBox 20">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4788929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295806509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(1)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a:t>
            </a:r>
            <a:r>
              <a:rPr lang="en-US" sz="1100" b="1" dirty="0" smtClean="0">
                <a:solidFill>
                  <a:schemeClr val="bg1"/>
                </a:solidFill>
              </a:rPr>
              <a:t>-2</a:t>
            </a:r>
            <a:endParaRPr lang="en-US" sz="1100" b="1" dirty="0">
              <a:solidFill>
                <a:schemeClr val="bg1"/>
              </a:solidFill>
            </a:endParaRP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4194960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41132450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(2)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a:t>
            </a:r>
            <a:r>
              <a:rPr lang="en-US" sz="1100" b="1" dirty="0" smtClean="0">
                <a:solidFill>
                  <a:schemeClr val="bg1"/>
                </a:solidFill>
              </a:rPr>
              <a:t>-2</a:t>
            </a:r>
            <a:endParaRPr lang="en-US" sz="1100" b="1" dirty="0">
              <a:solidFill>
                <a:schemeClr val="bg1"/>
              </a:solidFill>
            </a:endParaRPr>
          </a:p>
        </p:txBody>
      </p:sp>
      <p:sp>
        <p:nvSpPr>
          <p:cNvPr id="14" name="TextBox 1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3925864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Relatively small proportions of enrollees or opt-outs in the county say they encountered any of six specific problems relating to their health services in the recent past. The two most commonly reported problems are that a doctor they were seeing was not available through their plan or that they had a misunderstanding about their health care services or coverage.</a:t>
            </a:r>
          </a:p>
        </p:txBody>
      </p:sp>
      <p:sp>
        <p:nvSpPr>
          <p:cNvPr id="3" name="Title 2"/>
          <p:cNvSpPr>
            <a:spLocks noGrp="1"/>
          </p:cNvSpPr>
          <p:nvPr>
            <p:ph type="title"/>
          </p:nvPr>
        </p:nvSpPr>
        <p:spPr/>
        <p:txBody>
          <a:bodyPr/>
          <a:lstStyle/>
          <a:p>
            <a:r>
              <a:rPr lang="en-US" smtClean="0"/>
              <a:t>3.	Specific problems encountered by CMC enrollees with their health services in San Bernardino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2477180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2"/>
          <p:cNvGraphicFramePr>
            <a:graphicFrameLocks noGrp="1"/>
          </p:cNvGraphicFramePr>
          <p:nvPr>
            <p:ph idx="1"/>
            <p:extLst>
              <p:ext uri="{D42A27DB-BD31-4B8C-83A1-F6EECF244321}">
                <p14:modId xmlns:p14="http://schemas.microsoft.com/office/powerpoint/2010/main" val="402768538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a:t>
            </a:r>
            <a:r>
              <a:rPr lang="en-US" sz="1100" b="1" dirty="0" smtClean="0">
                <a:solidFill>
                  <a:schemeClr val="bg1"/>
                </a:solidFill>
              </a:rPr>
              <a:t>-3</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
        <p:nvSpPr>
          <p:cNvPr id="23" name="TextBox 22"/>
          <p:cNvSpPr txBox="1"/>
          <p:nvPr/>
        </p:nvSpPr>
        <p:spPr>
          <a:xfrm>
            <a:off x="137160" y="6629400"/>
            <a:ext cx="1298432"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Small sample base.</a:t>
            </a:r>
          </a:p>
        </p:txBody>
      </p:sp>
    </p:spTree>
    <p:extLst>
      <p:ext uri="{BB962C8B-B14F-4D97-AF65-F5344CB8AC3E}">
        <p14:creationId xmlns:p14="http://schemas.microsoft.com/office/powerpoint/2010/main" val="235813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Majorities of opt-outs in San Bernardino County cite three main reasons for choosing not to participate in Cal MediConnect. They include being satisfied with their current health care services/didn't want to make a change (86%), didn't want to risk losing their doctor (64%) and didn't want to risk losing their medicines (58%).</a:t>
            </a:r>
          </a:p>
          <a:p>
            <a:r>
              <a:rPr lang="en-US" dirty="0"/>
              <a:t>In addition, slightly less than half </a:t>
            </a:r>
            <a:r>
              <a:rPr lang="en-US" dirty="0" smtClean="0"/>
              <a:t>cite as a reason that they did not understand </a:t>
            </a:r>
            <a:r>
              <a:rPr lang="en-US" dirty="0"/>
              <a:t>the information they received about the new program (44</a:t>
            </a:r>
            <a:r>
              <a:rPr lang="en-US" dirty="0" smtClean="0"/>
              <a:t>%), </a:t>
            </a:r>
            <a:r>
              <a:rPr lang="en-US" dirty="0"/>
              <a:t>while 38% </a:t>
            </a:r>
            <a:r>
              <a:rPr lang="en-US" dirty="0" smtClean="0"/>
              <a:t>thought </a:t>
            </a:r>
            <a:r>
              <a:rPr lang="en-US" dirty="0"/>
              <a:t>their benefits and services might be reduced</a:t>
            </a:r>
            <a:r>
              <a:rPr lang="en-US" dirty="0" smtClean="0"/>
              <a:t>.</a:t>
            </a:r>
            <a:endParaRPr lang="en-US" dirty="0"/>
          </a:p>
        </p:txBody>
      </p:sp>
      <p:sp>
        <p:nvSpPr>
          <p:cNvPr id="3" name="Title 2"/>
          <p:cNvSpPr>
            <a:spLocks noGrp="1"/>
          </p:cNvSpPr>
          <p:nvPr>
            <p:ph type="title"/>
          </p:nvPr>
        </p:nvSpPr>
        <p:spPr/>
        <p:txBody>
          <a:bodyPr/>
          <a:lstStyle/>
          <a:p>
            <a:r>
              <a:rPr lang="en-US" dirty="0" smtClean="0"/>
              <a:t>4.	</a:t>
            </a:r>
            <a:r>
              <a:rPr lang="en-US" dirty="0"/>
              <a:t>Reasons CMC opt-outs give for choosing not to participate in Cal MediConnect in San Bernardino County</a:t>
            </a:r>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7954312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a:t>
            </a:r>
            <a:r>
              <a:rPr lang="en-US" sz="1100" b="1" dirty="0" smtClean="0">
                <a:solidFill>
                  <a:schemeClr val="bg1"/>
                </a:solidFill>
              </a:rPr>
              <a:t>-4</a:t>
            </a:r>
            <a:endParaRPr lang="en-US" sz="1100" b="1" dirty="0">
              <a:solidFill>
                <a:schemeClr val="bg1"/>
              </a:solidFill>
            </a:endParaRPr>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27" name="TextBox 26">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graphicFrame>
        <p:nvGraphicFramePr>
          <p:cNvPr id="16" name="Content Placeholder 12"/>
          <p:cNvGraphicFramePr>
            <a:graphicFrameLocks noGrp="1"/>
          </p:cNvGraphicFramePr>
          <p:nvPr>
            <p:ph idx="1"/>
            <p:extLst>
              <p:ext uri="{D42A27DB-BD31-4B8C-83A1-F6EECF244321}">
                <p14:modId xmlns:p14="http://schemas.microsoft.com/office/powerpoint/2010/main" val="26030942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xtBox 16"/>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Tree>
    <p:extLst>
      <p:ext uri="{BB962C8B-B14F-4D97-AF65-F5344CB8AC3E}">
        <p14:creationId xmlns:p14="http://schemas.microsoft.com/office/powerpoint/2010/main" val="8561008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85360"/>
          </a:xfrm>
        </p:spPr>
        <p:txBody>
          <a:bodyPr>
            <a:normAutofit/>
          </a:bodyPr>
          <a:lstStyle/>
          <a:p>
            <a:pPr>
              <a:lnSpc>
                <a:spcPct val="97000"/>
              </a:lnSpc>
            </a:pPr>
            <a:r>
              <a:rPr lang="en-US" spc="-10" dirty="0" smtClean="0"/>
              <a:t>There are about as many white non-Hispanics as Latinos among enrollees and opt-outs in San Bernardino County, with each group accounting for slightly more than a third of the total. Another 14%-15% are African American. Relatively few enrollees or opt-outs in San Bernardino County are Asian American.</a:t>
            </a:r>
          </a:p>
          <a:p>
            <a:pPr>
              <a:lnSpc>
                <a:spcPct val="97000"/>
              </a:lnSpc>
            </a:pPr>
            <a:r>
              <a:rPr lang="en-US" dirty="0" smtClean="0"/>
              <a:t>Women comprise a somewhat larger share of the opt-out population in San Bernardino County (59%) than they do among CMC enrollees (54%).</a:t>
            </a:r>
          </a:p>
          <a:p>
            <a:pPr>
              <a:lnSpc>
                <a:spcPct val="97000"/>
              </a:lnSpc>
            </a:pPr>
            <a:r>
              <a:rPr lang="en-US" dirty="0" smtClean="0"/>
              <a:t>A relatively large proportion of enrollees and opt-outs in the county are under age 65, comprising 44% of the County's enrollee population and 43% of all opt-outs. By contrast, only about a quarter of enrollees or opt-outs in the County are age 75 or older.</a:t>
            </a:r>
          </a:p>
          <a:p>
            <a:pPr>
              <a:lnSpc>
                <a:spcPct val="97000"/>
              </a:lnSpc>
            </a:pPr>
            <a:r>
              <a:rPr lang="en-US" dirty="0" smtClean="0"/>
              <a:t>Slightly fewer than four in ten CMC enrollees (39%) and opt-outs (38%) in San Bernardino County have not graduated from high school. Only 10% of each group are college graduates.</a:t>
            </a:r>
          </a:p>
          <a:p>
            <a:pPr>
              <a:lnSpc>
                <a:spcPct val="97000"/>
              </a:lnSpc>
            </a:pPr>
            <a:r>
              <a:rPr lang="en-US" dirty="0" smtClean="0"/>
              <a:t>About two in three of both CMC enrollees (66%) and opt-outs (65%) say they receive Supplemental Security Income assistance benefits from the federal government.</a:t>
            </a:r>
            <a:endParaRPr lang="en-US" dirty="0"/>
          </a:p>
        </p:txBody>
      </p:sp>
      <p:sp>
        <p:nvSpPr>
          <p:cNvPr id="3" name="Title 2"/>
          <p:cNvSpPr>
            <a:spLocks noGrp="1"/>
          </p:cNvSpPr>
          <p:nvPr>
            <p:ph type="title"/>
          </p:nvPr>
        </p:nvSpPr>
        <p:spPr/>
        <p:txBody>
          <a:bodyPr/>
          <a:lstStyle/>
          <a:p>
            <a:r>
              <a:rPr lang="en-US" smtClean="0"/>
              <a:t>5.	Demographic characteristics of CMC enrollees and opt-outs in San Bernardino County</a:t>
            </a:r>
            <a:endParaRPr lang="en-US" dirty="0"/>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100613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912029248"/>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a:t>
            </a:r>
            <a:r>
              <a:rPr lang="en-US" sz="1100" b="1" dirty="0" smtClean="0">
                <a:solidFill>
                  <a:schemeClr val="bg1"/>
                </a:solidFill>
              </a:rPr>
              <a:t>-5</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875428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227013" lvl="1" indent="0">
              <a:buNone/>
            </a:pPr>
            <a:r>
              <a:rPr lang="en-US" u="sng" dirty="0" smtClean="0"/>
              <a:t>Problems encountered with their health care</a:t>
            </a:r>
          </a:p>
          <a:p>
            <a:pPr lvl="1"/>
            <a:r>
              <a:rPr lang="en-US" dirty="0" smtClean="0"/>
              <a:t>Relatively small proportions of enrollees say they encountered any of six potential problems with their health services. The two most commonly reported problems are that a doctor they had been seeing was no longer available through their plan (19%) or that they had a misunderstanding about their health care services or coverage (16%). These proportions are similar to what was reported earlier this year in Wave 3, but tend to be lower than the proportions who reported these problems in earlier waves.</a:t>
            </a:r>
          </a:p>
          <a:p>
            <a:pPr lvl="1"/>
            <a:r>
              <a:rPr lang="en-US" dirty="0" smtClean="0"/>
              <a:t>Similar to prior waves, slightly more CMC enrollees than opt-outs mentioned in Wave 4 that a doctor they were seeing is not available through their health plan. However, similar to Wave 3, slightly fewer enrollees than opt-outs report that transportation problems prevented them from getting needed care in Wave 4.</a:t>
            </a:r>
          </a:p>
        </p:txBody>
      </p:sp>
      <p:sp>
        <p:nvSpPr>
          <p:cNvPr id="4" name="Title 3"/>
          <p:cNvSpPr>
            <a:spLocks noGrp="1"/>
          </p:cNvSpPr>
          <p:nvPr>
            <p:ph type="title"/>
          </p:nvPr>
        </p:nvSpPr>
        <p:spPr/>
        <p:txBody>
          <a:bodyPr/>
          <a:lstStyle/>
          <a:p>
            <a:r>
              <a:rPr lang="en-US" smtClean="0"/>
              <a:t>Health care assessments of enrollees &amp; opt-outs (3)</a:t>
            </a:r>
            <a:endParaRPr lang="en-US" dirty="0"/>
          </a:p>
        </p:txBody>
      </p:sp>
      <p:sp>
        <p:nvSpPr>
          <p:cNvPr id="15" name="TextBox 1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6" name="TextBox 1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9" name="TextBox 1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9394881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027529219"/>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SB-5</a:t>
            </a:r>
          </a:p>
        </p:txBody>
      </p:sp>
      <p:sp>
        <p:nvSpPr>
          <p:cNvPr id="16" name="TextBox 15"/>
          <p:cNvSpPr txBox="1"/>
          <p:nvPr/>
        </p:nvSpPr>
        <p:spPr>
          <a:xfrm>
            <a:off x="137160" y="662940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t>
            </a:r>
            <a:r>
              <a:rPr lang="en-US" sz="1200" i="1" dirty="0" smtClean="0">
                <a:solidFill>
                  <a:schemeClr val="bg1"/>
                </a:solidFill>
                <a:latin typeface="Calibri" pitchFamily="34" charset="0"/>
              </a:rPr>
              <a:t>answer.</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0978757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About half of CMC enrollees (52%) and opt-outs (53%) in </a:t>
            </a:r>
            <a:r>
              <a:rPr lang="en-US" dirty="0" smtClean="0"/>
              <a:t>San Bernardino County say they are in </a:t>
            </a:r>
            <a:r>
              <a:rPr lang="en-US" dirty="0"/>
              <a:t>fair or poor physical health.</a:t>
            </a:r>
          </a:p>
          <a:p>
            <a:r>
              <a:rPr lang="en-US" dirty="0" smtClean="0"/>
              <a:t>Slightly </a:t>
            </a:r>
            <a:r>
              <a:rPr lang="en-US" dirty="0"/>
              <a:t>less than half of enrollees (47%) and opt-outs (45%) say they require assistance for common daily activities.</a:t>
            </a:r>
          </a:p>
          <a:p>
            <a:r>
              <a:rPr lang="en-US" dirty="0"/>
              <a:t>Similar proportions of enrollees and opt-outs in the </a:t>
            </a:r>
            <a:r>
              <a:rPr lang="en-US" dirty="0" smtClean="0"/>
              <a:t>county </a:t>
            </a:r>
            <a:r>
              <a:rPr lang="en-US" dirty="0"/>
              <a:t>– about one in four – say they have been an overnight </a:t>
            </a:r>
            <a:r>
              <a:rPr lang="en-US" dirty="0" smtClean="0"/>
              <a:t>patient in a hospital in the past year.</a:t>
            </a:r>
          </a:p>
          <a:p>
            <a:r>
              <a:rPr lang="en-US" dirty="0"/>
              <a:t>However, a slightly larger proportion of opt-outs (57%) than enrollees (51%) say they use specialized equipment, such as a cane, wheelchair, scooter or special bed</a:t>
            </a:r>
            <a:r>
              <a:rPr lang="en-US" dirty="0" smtClean="0"/>
              <a:t>.</a:t>
            </a:r>
            <a:endParaRPr lang="en-US" dirty="0"/>
          </a:p>
        </p:txBody>
      </p:sp>
      <p:sp>
        <p:nvSpPr>
          <p:cNvPr id="3" name="Title 2"/>
          <p:cNvSpPr>
            <a:spLocks noGrp="1"/>
          </p:cNvSpPr>
          <p:nvPr>
            <p:ph type="title"/>
          </p:nvPr>
        </p:nvSpPr>
        <p:spPr/>
        <p:txBody>
          <a:bodyPr/>
          <a:lstStyle/>
          <a:p>
            <a:r>
              <a:rPr lang="en-US" dirty="0" smtClean="0"/>
              <a:t>6.	</a:t>
            </a:r>
            <a:r>
              <a:rPr lang="en-US" dirty="0"/>
              <a:t>Health-related characteristics of CMC enrollees and opt-outs in San Bernardino County</a:t>
            </a:r>
          </a:p>
        </p:txBody>
      </p:sp>
      <p:sp>
        <p:nvSpPr>
          <p:cNvPr id="14" name="TextBox 13">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18" name="TextBox 17">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2858168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275267496"/>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smtClean="0"/>
              <a:t>Comparing the health characteristics </a:t>
            </a:r>
            <a:br>
              <a:rPr lang="en-US" dirty="0" smtClean="0"/>
            </a:br>
            <a:r>
              <a:rPr lang="en-US" dirty="0" smtClean="0"/>
              <a:t>of </a:t>
            </a:r>
            <a:r>
              <a:rPr lang="en-US" dirty="0"/>
              <a:t>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SB-6</a:t>
            </a:r>
            <a:endParaRPr lang="en-US" sz="1100" b="1" dirty="0">
              <a:solidFill>
                <a:schemeClr val="bg1"/>
              </a:solidFill>
            </a:endParaRP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 Bernardino</a:t>
            </a:r>
            <a:endParaRPr lang="en-US" sz="1100" b="1" dirty="0">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1419093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San Diego County</a:t>
            </a:r>
            <a:r>
              <a:rPr lang="en-US" dirty="0"/>
              <a:t>: Aggregated Results </a:t>
            </a:r>
            <a:br>
              <a:rPr lang="en-US" dirty="0"/>
            </a:br>
            <a:r>
              <a:rPr lang="en-US" dirty="0"/>
              <a:t>from Waves </a:t>
            </a:r>
            <a:r>
              <a:rPr lang="en-US" dirty="0" smtClean="0"/>
              <a:t>1-4</a:t>
            </a:r>
            <a:endParaRPr lang="en-US" dirty="0"/>
          </a:p>
        </p:txBody>
      </p:sp>
      <p:sp>
        <p:nvSpPr>
          <p:cNvPr id="18" name="TextBox 17">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9" name="TextBox 18">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0" name="TextBox 19">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1" name="TextBox 20">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2" name="TextBox 21">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3" name="TextBox 22">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4" name="TextBox 23">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9504465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CMC enrollees and opt-outs in San Diego County express similar high levels of confidence that they know how to manage their health conditions, can get questions about their health needs answered and know who to call of they have a health need or question. In each area, about eight in ten of both enrollees and opt-outs express confidence in their ability to perform each task.</a:t>
            </a:r>
          </a:p>
          <a:p>
            <a:r>
              <a:rPr lang="en-US" dirty="0" smtClean="0"/>
              <a:t>Opts-outs are somewhat more likely than enrollees to say they are confident that they can get answers to questions they might have about their health needs.</a:t>
            </a:r>
            <a:endParaRPr lang="en-US" dirty="0"/>
          </a:p>
        </p:txBody>
      </p:sp>
      <p:sp>
        <p:nvSpPr>
          <p:cNvPr id="3" name="Title 2"/>
          <p:cNvSpPr>
            <a:spLocks noGrp="1"/>
          </p:cNvSpPr>
          <p:nvPr>
            <p:ph type="title"/>
          </p:nvPr>
        </p:nvSpPr>
        <p:spPr/>
        <p:txBody>
          <a:bodyPr/>
          <a:lstStyle/>
          <a:p>
            <a:r>
              <a:rPr lang="en-US" smtClean="0"/>
              <a:t>1.	CMC enrollee confidence in managing their health conditions in San Diego County</a:t>
            </a:r>
            <a:endParaRPr lang="en-US" dirty="0"/>
          </a:p>
        </p:txBody>
      </p:sp>
      <p:sp>
        <p:nvSpPr>
          <p:cNvPr id="20" name="TextBox 19">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1" name="TextBox 20">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0070639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9459366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Confidence that beneficiaries know how </a:t>
            </a:r>
            <a:br>
              <a:rPr lang="en-US" smtClean="0"/>
            </a:br>
            <a:r>
              <a:rPr lang="en-US" smtClean="0"/>
              <a:t>to manage their health conditions, can get their </a:t>
            </a:r>
            <a:br>
              <a:rPr lang="en-US" smtClean="0"/>
            </a:br>
            <a:r>
              <a:rPr lang="en-US" smtClean="0"/>
              <a:t>questions answered, and know who to call</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SD-1</a:t>
            </a:r>
            <a:endParaRPr lang="en-US" sz="1100" b="1" dirty="0">
              <a:solidFill>
                <a:schemeClr val="bg1"/>
              </a:solidFill>
            </a:endParaRP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489115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While large majorities of CMC enrollees in San Diego County (between 74% and 84%) say they are satisfied with the health care services they are receiving in each of seven areas measured, slightly fewer enrollees than opt-outs say they are satisfied in three areas. These include:</a:t>
            </a:r>
          </a:p>
          <a:p>
            <a:pPr lvl="1"/>
            <a:r>
              <a:rPr lang="en-US" dirty="0" smtClean="0"/>
              <a:t>Choice of doctors (78% among enrollees vs. 86% among opt-outs)</a:t>
            </a:r>
          </a:p>
          <a:p>
            <a:pPr lvl="1"/>
            <a:r>
              <a:rPr lang="en-US" dirty="0" smtClean="0"/>
              <a:t>Choice of hospitals (81% vs. 87%)</a:t>
            </a:r>
          </a:p>
          <a:p>
            <a:pPr lvl="1"/>
            <a:r>
              <a:rPr lang="en-US" dirty="0" smtClean="0"/>
              <a:t>The amount of time their doctor or other staff spends with them </a:t>
            </a:r>
            <a:br>
              <a:rPr lang="en-US" dirty="0" smtClean="0"/>
            </a:br>
            <a:r>
              <a:rPr lang="en-US" dirty="0" smtClean="0"/>
              <a:t>(84% vs. 88%)</a:t>
            </a:r>
          </a:p>
          <a:p>
            <a:r>
              <a:rPr lang="en-US" dirty="0" smtClean="0"/>
              <a:t>On the other hand, a slightly larger proportion of CMC enrollees than opt-outs in the county say they are satisfied with the information their health plan explaining their benefits.</a:t>
            </a:r>
          </a:p>
        </p:txBody>
      </p:sp>
      <p:sp>
        <p:nvSpPr>
          <p:cNvPr id="3" name="Title 2"/>
          <p:cNvSpPr>
            <a:spLocks noGrp="1"/>
          </p:cNvSpPr>
          <p:nvPr>
            <p:ph type="title"/>
          </p:nvPr>
        </p:nvSpPr>
        <p:spPr/>
        <p:txBody>
          <a:bodyPr/>
          <a:lstStyle/>
          <a:p>
            <a:r>
              <a:rPr lang="en-US" smtClean="0"/>
              <a:t>2.	CMC enrollee satisfaction with their health services in San Diego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3050045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228569263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(1)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SD-2</a:t>
            </a:r>
            <a:endParaRPr lang="en-US" sz="1100" b="1" dirty="0">
              <a:solidFill>
                <a:schemeClr val="bg1"/>
              </a:solidFill>
            </a:endParaRP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5810303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3258642046"/>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Satisfaction with different aspects of the health care services beneficiaries are receiving (2) </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SD-2</a:t>
            </a:r>
            <a:endParaRPr lang="en-US" sz="1100" b="1" dirty="0">
              <a:solidFill>
                <a:schemeClr val="bg1"/>
              </a:solidFill>
            </a:endParaRPr>
          </a:p>
        </p:txBody>
      </p:sp>
      <p:sp>
        <p:nvSpPr>
          <p:cNvPr id="14" name="TextBox 13"/>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361650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Relatively small proportions of enrollees or opt-outs say they encountered any of six specific problems relating to their health services in the recent past. Most frequently mentioned are that a doctor they were seeing is not available through their plan or they had a misunderstanding about their health care services or coverage. In each case, about one in five enrollees and opt-outs report experiencing this problem. A third issue, that transportation problems kept them from getting need health care, is more likely to be mentioned by opt-outs than by enrollees.</a:t>
            </a:r>
          </a:p>
        </p:txBody>
      </p:sp>
      <p:sp>
        <p:nvSpPr>
          <p:cNvPr id="3" name="Title 2"/>
          <p:cNvSpPr>
            <a:spLocks noGrp="1"/>
          </p:cNvSpPr>
          <p:nvPr>
            <p:ph type="title"/>
          </p:nvPr>
        </p:nvSpPr>
        <p:spPr/>
        <p:txBody>
          <a:bodyPr/>
          <a:lstStyle/>
          <a:p>
            <a:r>
              <a:rPr lang="en-US" smtClean="0"/>
              <a:t>3.	Specific problems encountered by CMC enrollees with their health services in San Diego County</a:t>
            </a:r>
            <a:endParaRPr lang="en-US" dirty="0"/>
          </a:p>
        </p:txBody>
      </p:sp>
      <p:sp>
        <p:nvSpPr>
          <p:cNvPr id="20" name="TextBox 19">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1" name="TextBox 20">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2299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The reasons given by opt-outs for choosing not to participate in Cal MediConnect in Wave 4 generally mirror those found in prior survey waves. </a:t>
            </a:r>
          </a:p>
          <a:p>
            <a:pPr lvl="1"/>
            <a:r>
              <a:rPr lang="en-US" dirty="0" smtClean="0"/>
              <a:t>The three most frequently cited reasons for not participating are that they were satisfied with current service/didn't want to make a change (86%), didn't want to risk losing their doctor (72%), or didn't want to risk losing their medicines (63%). </a:t>
            </a:r>
          </a:p>
          <a:p>
            <a:pPr lvl="1"/>
            <a:r>
              <a:rPr lang="en-US" dirty="0" smtClean="0"/>
              <a:t>Slightly less than half also say they didn't understand the information they received enough to make the change (46%) or thought their benefits or services might be reduced (44%).</a:t>
            </a:r>
          </a:p>
          <a:p>
            <a:pPr lvl="1"/>
            <a:r>
              <a:rPr lang="en-US" dirty="0" smtClean="0"/>
              <a:t>Relatively few (16%) report that their doctor or other health provider recommended that they not participate in the program.</a:t>
            </a:r>
          </a:p>
          <a:p>
            <a:pPr lvl="1"/>
            <a:endParaRPr lang="en-US" dirty="0"/>
          </a:p>
        </p:txBody>
      </p:sp>
      <p:sp>
        <p:nvSpPr>
          <p:cNvPr id="3" name="Title 2"/>
          <p:cNvSpPr>
            <a:spLocks noGrp="1"/>
          </p:cNvSpPr>
          <p:nvPr>
            <p:ph type="title"/>
          </p:nvPr>
        </p:nvSpPr>
        <p:spPr/>
        <p:txBody>
          <a:bodyPr/>
          <a:lstStyle/>
          <a:p>
            <a:r>
              <a:rPr lang="en-US" dirty="0" smtClean="0"/>
              <a:t>Reasons given by opt-outs for not participating in CMC</a:t>
            </a:r>
            <a:endParaRPr lang="en-US" dirty="0"/>
          </a:p>
        </p:txBody>
      </p:sp>
      <p:sp>
        <p:nvSpPr>
          <p:cNvPr id="14" name="TextBox 13"/>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5" name="TextBox 14"/>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6" name="TextBox 15"/>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580168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113877239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Specific problems encountered with </a:t>
            </a:r>
            <a:br>
              <a:rPr lang="en-US" smtClean="0"/>
            </a:br>
            <a:r>
              <a:rPr lang="en-US" smtClean="0"/>
              <a:t>health services in the past year</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SD-3</a:t>
            </a:r>
            <a:endParaRPr lang="en-US" sz="1100" b="1" dirty="0">
              <a:solidFill>
                <a:schemeClr val="bg1"/>
              </a:solidFill>
            </a:endParaRP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
        <p:nvSpPr>
          <p:cNvPr id="16" name="TextBox 15"/>
          <p:cNvSpPr txBox="1"/>
          <p:nvPr/>
        </p:nvSpPr>
        <p:spPr>
          <a:xfrm>
            <a:off x="137160" y="6629400"/>
            <a:ext cx="1298432"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Small sample base.</a:t>
            </a:r>
          </a:p>
        </p:txBody>
      </p:sp>
    </p:spTree>
    <p:extLst>
      <p:ext uri="{BB962C8B-B14F-4D97-AF65-F5344CB8AC3E}">
        <p14:creationId xmlns:p14="http://schemas.microsoft.com/office/powerpoint/2010/main" val="39433646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Majorities of opt-outs in San Diego County cite three main reasons for choosing not to participate in Cal MediConnect. These include being satisfied with their current health care services/didn't want to make a change (82%), didn't want to risk losing their doctor (67%) or didn't want to risk losing any of their medicines (56%). Less than half also report not understanding the information they received about the new program (44%) or they thought their benefits and services might be reduced (40%).</a:t>
            </a:r>
          </a:p>
        </p:txBody>
      </p:sp>
      <p:sp>
        <p:nvSpPr>
          <p:cNvPr id="3" name="Title 2"/>
          <p:cNvSpPr>
            <a:spLocks noGrp="1"/>
          </p:cNvSpPr>
          <p:nvPr>
            <p:ph type="title"/>
          </p:nvPr>
        </p:nvSpPr>
        <p:spPr/>
        <p:txBody>
          <a:bodyPr/>
          <a:lstStyle/>
          <a:p>
            <a:r>
              <a:rPr lang="en-US" smtClean="0"/>
              <a:t>4.	Reasons CMC opt-outs give for choosing not to participate in Cal MediConnect in San Diego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4365774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Reasons CMC opt-outs give for choosing </a:t>
            </a:r>
            <a:br>
              <a:rPr lang="en-US" smtClean="0"/>
            </a:br>
            <a:r>
              <a:rPr lang="en-US" smtClean="0"/>
              <a:t>not to participate in Cal MediConnect</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SD-4</a:t>
            </a:r>
            <a:endParaRPr lang="en-US" sz="1100" b="1" dirty="0">
              <a:solidFill>
                <a:schemeClr val="bg1"/>
              </a:solidFill>
            </a:endParaRPr>
          </a:p>
        </p:txBody>
      </p:sp>
      <p:sp>
        <p:nvSpPr>
          <p:cNvPr id="16" name="TextBox 15">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1" name="TextBox 20">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3" name="TextBox 22">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graphicFrame>
        <p:nvGraphicFramePr>
          <p:cNvPr id="15" name="Content Placeholder 12"/>
          <p:cNvGraphicFramePr>
            <a:graphicFrameLocks noGrp="1"/>
          </p:cNvGraphicFramePr>
          <p:nvPr>
            <p:ph idx="1"/>
            <p:extLst>
              <p:ext uri="{D42A27DB-BD31-4B8C-83A1-F6EECF244321}">
                <p14:modId xmlns:p14="http://schemas.microsoft.com/office/powerpoint/2010/main" val="340559807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10"/>
          </a:graphicData>
        </a:graphic>
      </p:graphicFrame>
      <p:sp>
        <p:nvSpPr>
          <p:cNvPr id="22" name="TextBox 21"/>
          <p:cNvSpPr txBox="1"/>
          <p:nvPr/>
        </p:nvSpPr>
        <p:spPr>
          <a:xfrm>
            <a:off x="137160" y="6629400"/>
            <a:ext cx="1907573" cy="184666"/>
          </a:xfrm>
          <a:prstGeom prst="rect">
            <a:avLst/>
          </a:prstGeom>
          <a:noFill/>
        </p:spPr>
        <p:txBody>
          <a:bodyPr wrap="none" lIns="0" tIns="0" rIns="0" bIns="0" rtlCol="0" anchor="b" anchorCtr="0">
            <a:spAutoFit/>
          </a:bodyPr>
          <a:lstStyle/>
          <a:p>
            <a:pPr marL="111125" indent="-111125"/>
            <a:r>
              <a:rPr lang="en-US" sz="1200" i="1" dirty="0" smtClean="0">
                <a:solidFill>
                  <a:schemeClr val="bg1"/>
                </a:solidFill>
                <a:latin typeface="Calibri" pitchFamily="34" charset="0"/>
              </a:rPr>
              <a:t>* Asked only in Waves 3 and 4.</a:t>
            </a:r>
          </a:p>
        </p:txBody>
      </p:sp>
    </p:spTree>
    <p:extLst>
      <p:ext uri="{BB962C8B-B14F-4D97-AF65-F5344CB8AC3E}">
        <p14:creationId xmlns:p14="http://schemas.microsoft.com/office/powerpoint/2010/main" val="9380528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556760"/>
          </a:xfrm>
        </p:spPr>
        <p:txBody>
          <a:bodyPr>
            <a:normAutofit/>
          </a:bodyPr>
          <a:lstStyle/>
          <a:p>
            <a:r>
              <a:rPr lang="en-US" dirty="0" smtClean="0"/>
              <a:t>There are about as many white non-Hispanics as Latinos among both the enrollee and opt-out populations in San Diego County, with each group accounting for slightly more than a third of the total.</a:t>
            </a:r>
          </a:p>
          <a:p>
            <a:r>
              <a:rPr lang="en-US" dirty="0" smtClean="0"/>
              <a:t>The enrollee and opt-out populations in San Diego County are also similar in most of their other demographic characteristics.</a:t>
            </a:r>
          </a:p>
          <a:p>
            <a:pPr lvl="1"/>
            <a:r>
              <a:rPr lang="en-US" dirty="0" smtClean="0"/>
              <a:t>A majority of both enrollees (54%) and opt-outs (57%) are women.</a:t>
            </a:r>
          </a:p>
          <a:p>
            <a:pPr lvl="1"/>
            <a:r>
              <a:rPr lang="en-US" dirty="0" smtClean="0"/>
              <a:t>Slightly more than a third of each group are under age 65, about nearly two thirds of age 65 or older.</a:t>
            </a:r>
          </a:p>
          <a:p>
            <a:pPr lvl="1"/>
            <a:r>
              <a:rPr lang="en-US" dirty="0" smtClean="0"/>
              <a:t>About one in three CMC enrollees (37%) and opt-outs (36%) in San Diego County have not graduated from high school, while relatively few are college graduates.</a:t>
            </a:r>
          </a:p>
          <a:p>
            <a:pPr lvl="1"/>
            <a:r>
              <a:rPr lang="en-US" dirty="0" smtClean="0"/>
              <a:t>Greater than six in ten of CMC enrollees (65%) and opt-outs (63%) in the County say they receive Supplemental Security Income assistance benefits from the federal government.</a:t>
            </a:r>
            <a:endParaRPr lang="en-US" dirty="0"/>
          </a:p>
        </p:txBody>
      </p:sp>
      <p:sp>
        <p:nvSpPr>
          <p:cNvPr id="3" name="Title 2"/>
          <p:cNvSpPr>
            <a:spLocks noGrp="1"/>
          </p:cNvSpPr>
          <p:nvPr>
            <p:ph type="title"/>
          </p:nvPr>
        </p:nvSpPr>
        <p:spPr/>
        <p:txBody>
          <a:bodyPr/>
          <a:lstStyle/>
          <a:p>
            <a:r>
              <a:rPr lang="en-US" smtClean="0"/>
              <a:t>5.	Demographic characteristics of CMC enrollees and opt-outs in San Diego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6313892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883404424"/>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(1)</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SD-5</a:t>
            </a:r>
            <a:endParaRPr lang="en-US" sz="1100" b="1" dirty="0">
              <a:solidFill>
                <a:schemeClr val="bg1"/>
              </a:solidFill>
            </a:endParaRP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757278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883773912"/>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smtClean="0"/>
              <a:t>Comparing the demographic characteristics</a:t>
            </a:r>
            <a:br>
              <a:rPr lang="en-US" smtClean="0"/>
            </a:br>
            <a:r>
              <a:rPr lang="en-US" smtClean="0"/>
              <a:t>of CMC enrollees and CMC opt-outs (2)</a:t>
            </a:r>
            <a:endParaRPr lang="en-US"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a:t>
            </a:r>
            <a:r>
              <a:rPr lang="en-US" sz="1100" b="1" dirty="0" smtClean="0">
                <a:solidFill>
                  <a:schemeClr val="bg1"/>
                </a:solidFill>
              </a:rPr>
              <a:t>SD-5</a:t>
            </a:r>
            <a:endParaRPr lang="en-US" sz="1100" b="1" dirty="0">
              <a:solidFill>
                <a:schemeClr val="bg1"/>
              </a:solidFill>
            </a:endParaRPr>
          </a:p>
        </p:txBody>
      </p:sp>
      <p:sp>
        <p:nvSpPr>
          <p:cNvPr id="16" name="TextBox 15"/>
          <p:cNvSpPr txBox="1"/>
          <p:nvPr/>
        </p:nvSpPr>
        <p:spPr>
          <a:xfrm>
            <a:off x="137160" y="662940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t>
            </a:r>
            <a:r>
              <a:rPr lang="en-US" sz="1200" i="1" dirty="0" smtClean="0">
                <a:solidFill>
                  <a:schemeClr val="bg1"/>
                </a:solidFill>
                <a:latin typeface="Calibri" pitchFamily="34" charset="0"/>
              </a:rPr>
              <a:t>answer.</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352032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smaller proportion of CMC enrollees (24%) than opt-outs (33%) </a:t>
            </a:r>
            <a:r>
              <a:rPr lang="en-US" dirty="0" smtClean="0"/>
              <a:t>in San Diego County report </a:t>
            </a:r>
            <a:r>
              <a:rPr lang="en-US" dirty="0"/>
              <a:t>having been an overnight patient in a hospital in the past 12 months.</a:t>
            </a:r>
          </a:p>
          <a:p>
            <a:r>
              <a:rPr lang="en-US" dirty="0" smtClean="0"/>
              <a:t>About half of CMC enrollees (49%) and opt-outs (52%) report being in fair or poor physical health. These differences are not statistically significant.</a:t>
            </a:r>
          </a:p>
          <a:p>
            <a:r>
              <a:rPr lang="en-US" dirty="0" smtClean="0"/>
              <a:t>However, a slightly larger proportion of opt-outs (51%) than enrollees (44%) say they use specialized equipment, such as a cane, wheelchair, scooter or special bed, and opt-outs (47%) are also more likely than enrollees (37%) to report requiring assistance for common daily activities.</a:t>
            </a:r>
          </a:p>
        </p:txBody>
      </p:sp>
      <p:sp>
        <p:nvSpPr>
          <p:cNvPr id="3" name="Title 2"/>
          <p:cNvSpPr>
            <a:spLocks noGrp="1"/>
          </p:cNvSpPr>
          <p:nvPr>
            <p:ph type="title"/>
          </p:nvPr>
        </p:nvSpPr>
        <p:spPr/>
        <p:txBody>
          <a:bodyPr/>
          <a:lstStyle/>
          <a:p>
            <a:r>
              <a:rPr lang="en-US" smtClean="0"/>
              <a:t>6.	Health-related characteristics of CMC enrollees and opt-outs in San Diego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22" name="TextBox 21">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23" name="TextBox 22">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4" name="TextBox 23">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5" name="TextBox 24">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27753487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48800994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smtClean="0"/>
              <a:t>Comparing the health characteristics </a:t>
            </a:r>
            <a:br>
              <a:rPr lang="en-US" dirty="0" smtClean="0"/>
            </a:br>
            <a:r>
              <a:rPr lang="en-US" dirty="0" smtClean="0"/>
              <a:t>of </a:t>
            </a:r>
            <a:r>
              <a:rPr lang="en-US" dirty="0"/>
              <a:t>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smtClean="0">
                <a:solidFill>
                  <a:schemeClr val="bg1"/>
                </a:solidFill>
              </a:rPr>
              <a:t>Table SD-6</a:t>
            </a:r>
            <a:endParaRPr lang="en-US" sz="1100" b="1" dirty="0">
              <a:solidFill>
                <a:schemeClr val="bg1"/>
              </a:solidFill>
            </a:endParaRP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a:t>
            </a:r>
            <a:br>
              <a:rPr lang="en-US" sz="1100" b="1" dirty="0" smtClean="0">
                <a:latin typeface="Calibri" pitchFamily="34" charset="0"/>
              </a:rPr>
            </a:br>
            <a:r>
              <a:rPr lang="en-US" sz="1100" b="1" dirty="0" smtClean="0">
                <a:latin typeface="Calibri" pitchFamily="34" charset="0"/>
              </a:rPr>
              <a:t>Diego</a:t>
            </a:r>
            <a:endParaRPr lang="en-US" sz="1100" b="1" dirty="0">
              <a:latin typeface="Calibri" pitchFamily="34" charset="0"/>
            </a:endParaRP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Santa</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Clara</a:t>
            </a:r>
            <a:endParaRPr lang="en-US" sz="1100" b="1" dirty="0">
              <a:solidFill>
                <a:sysClr val="windowText" lastClr="000000"/>
              </a:solidFill>
              <a:latin typeface="Calibri" pitchFamily="34" charset="0"/>
            </a:endParaRP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3098205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Santa Clara County: Aggregated Results </a:t>
            </a:r>
            <a:br>
              <a:rPr lang="en-US" smtClean="0"/>
            </a:br>
            <a:r>
              <a:rPr lang="en-US" smtClean="0"/>
              <a:t>from Waves 1-4</a:t>
            </a:r>
            <a:endParaRPr lang="en-US" dirty="0"/>
          </a:p>
        </p:txBody>
      </p:sp>
      <p:sp>
        <p:nvSpPr>
          <p:cNvPr id="11" name="TextBox 10">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2" name="TextBox 11">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3" name="TextBox 12">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4" name="TextBox 13">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5" name="TextBox 14">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6" name="TextBox 15">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17" name="TextBox 16">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26" name="TextBox 25">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10675298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While large majorities of CMC enrollees and opt-outs in Santa Clara County express confidence that they know how to manage their health conditions and can get questions about their health needs answered, enrollees express somewhat lower levels of confidence than opt-outs. For example, while 79% of enrollees say they are confident that can perform each of these two tasks, among opt-outs 87% and 88%, respectively, report this.</a:t>
            </a:r>
          </a:p>
          <a:p>
            <a:r>
              <a:rPr lang="en-US" dirty="0" smtClean="0"/>
              <a:t>There are no differences between enrollees and opt-outs in the County with regarding to knowing who to call if they have a health need or question.</a:t>
            </a:r>
            <a:endParaRPr lang="en-US" dirty="0"/>
          </a:p>
        </p:txBody>
      </p:sp>
      <p:sp>
        <p:nvSpPr>
          <p:cNvPr id="3" name="Title 2"/>
          <p:cNvSpPr>
            <a:spLocks noGrp="1"/>
          </p:cNvSpPr>
          <p:nvPr>
            <p:ph type="title"/>
          </p:nvPr>
        </p:nvSpPr>
        <p:spPr/>
        <p:txBody>
          <a:bodyPr/>
          <a:lstStyle/>
          <a:p>
            <a:r>
              <a:rPr lang="en-US" smtClean="0"/>
              <a:t>1.	CMC enrollee confidence in managing their health conditions in Santa Clara County</a:t>
            </a:r>
            <a:endParaRPr lang="en-US" dirty="0"/>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Overall</a:t>
            </a:r>
            <a:endParaRPr lang="en-US" sz="1100" b="1" dirty="0">
              <a:solidFill>
                <a:sysClr val="windowText" lastClr="000000"/>
              </a:solidFill>
              <a:latin typeface="Calibri" pitchFamily="34" charset="0"/>
            </a:endParaRP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Los</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Angeles</a:t>
            </a:r>
            <a:endParaRPr lang="en-US" sz="1100" b="1" dirty="0">
              <a:solidFill>
                <a:sysClr val="windowText" lastClr="000000"/>
              </a:solidFill>
              <a:latin typeface="Calibri" pitchFamily="34" charset="0"/>
            </a:endParaRP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Riverside</a:t>
            </a:r>
            <a:endParaRPr lang="en-US" sz="1100" b="1" dirty="0">
              <a:solidFill>
                <a:sysClr val="windowText" lastClr="000000"/>
              </a:solidFill>
              <a:latin typeface="Calibri" pitchFamily="34" charset="0"/>
            </a:endParaRP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 Bernardino</a:t>
            </a:r>
            <a:endParaRPr lang="en-US" sz="1100" b="1" dirty="0">
              <a:solidFill>
                <a:sysClr val="windowText" lastClr="000000"/>
              </a:solidFill>
              <a:latin typeface="Calibri" pitchFamily="34" charset="0"/>
            </a:endParaRP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Diego</a:t>
            </a:r>
            <a:endParaRPr lang="en-US" sz="1100" b="1" dirty="0">
              <a:solidFill>
                <a:sysClr val="windowText" lastClr="000000"/>
              </a:solidFill>
              <a:latin typeface="Calibri" pitchFamily="34" charset="0"/>
            </a:endParaRP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latin typeface="Calibri" pitchFamily="34" charset="0"/>
              </a:rPr>
              <a:t>Santa</a:t>
            </a:r>
            <a:br>
              <a:rPr lang="en-US" sz="1100" b="1" dirty="0" smtClean="0">
                <a:latin typeface="Calibri" pitchFamily="34" charset="0"/>
              </a:rPr>
            </a:br>
            <a:r>
              <a:rPr lang="en-US" sz="1100" b="1" dirty="0" smtClean="0">
                <a:latin typeface="Calibri" pitchFamily="34" charset="0"/>
              </a:rPr>
              <a:t>Clara</a:t>
            </a:r>
            <a:endParaRPr lang="en-US" sz="1100" b="1" dirty="0">
              <a:latin typeface="Calibri" pitchFamily="34" charset="0"/>
            </a:endParaRP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San</a:t>
            </a:r>
            <a:br>
              <a:rPr lang="en-US" sz="1100" b="1" dirty="0" smtClean="0">
                <a:solidFill>
                  <a:sysClr val="windowText" lastClr="000000"/>
                </a:solidFill>
                <a:latin typeface="Calibri" pitchFamily="34" charset="0"/>
              </a:rPr>
            </a:br>
            <a:r>
              <a:rPr lang="en-US" sz="1100" b="1" dirty="0" smtClean="0">
                <a:solidFill>
                  <a:sysClr val="windowText" lastClr="000000"/>
                </a:solidFill>
                <a:latin typeface="Calibri" pitchFamily="34" charset="0"/>
              </a:rPr>
              <a:t>Mateo</a:t>
            </a:r>
            <a:endParaRPr lang="en-US" sz="1100" b="1" dirty="0">
              <a:solidFill>
                <a:sysClr val="windowText" lastClr="000000"/>
              </a:solidFill>
              <a:latin typeface="Calibri" pitchFamily="34" charset="0"/>
            </a:endParaRP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smtClean="0">
                <a:solidFill>
                  <a:sysClr val="windowText" lastClr="000000"/>
                </a:solidFill>
                <a:latin typeface="Calibri" pitchFamily="34" charset="0"/>
              </a:rPr>
              <a:t>Orange</a:t>
            </a:r>
            <a:endParaRPr lang="en-US" sz="1100" b="1" dirty="0">
              <a:solidFill>
                <a:sysClr val="windowText" lastClr="000000"/>
              </a:solidFill>
              <a:latin typeface="Calibri" pitchFamily="34" charset="0"/>
            </a:endParaRPr>
          </a:p>
        </p:txBody>
      </p:sp>
    </p:spTree>
    <p:extLst>
      <p:ext uri="{BB962C8B-B14F-4D97-AF65-F5344CB8AC3E}">
        <p14:creationId xmlns:p14="http://schemas.microsoft.com/office/powerpoint/2010/main" val="3061342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ver">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San Mate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range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amp; Methodolog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indings in Brief">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verall Findings">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Los Angeles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Riverside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San Bernardin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San Dieg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Santa Clara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7196</TotalTime>
  <Words>12222</Words>
  <Application>Microsoft Office PowerPoint</Application>
  <PresentationFormat>On-screen Show (4:3)</PresentationFormat>
  <Paragraphs>2397</Paragraphs>
  <Slides>142</Slides>
  <Notes>0</Notes>
  <HiddenSlides>0</HiddenSlides>
  <MMClips>0</MMClips>
  <ScaleCrop>false</ScaleCrop>
  <HeadingPairs>
    <vt:vector size="4" baseType="variant">
      <vt:variant>
        <vt:lpstr>Theme</vt:lpstr>
      </vt:variant>
      <vt:variant>
        <vt:i4>11</vt:i4>
      </vt:variant>
      <vt:variant>
        <vt:lpstr>Slide Titles</vt:lpstr>
      </vt:variant>
      <vt:variant>
        <vt:i4>142</vt:i4>
      </vt:variant>
    </vt:vector>
  </HeadingPairs>
  <TitlesOfParts>
    <vt:vector size="153" baseType="lpstr">
      <vt:lpstr>Cover</vt:lpstr>
      <vt:lpstr>Intro &amp; Methodology</vt:lpstr>
      <vt:lpstr>Findings in Brief</vt:lpstr>
      <vt:lpstr>Overall Findings</vt:lpstr>
      <vt:lpstr>Los Angeles County</vt:lpstr>
      <vt:lpstr>Riverside County</vt:lpstr>
      <vt:lpstr>San Bernardino County</vt:lpstr>
      <vt:lpstr>San Diego County</vt:lpstr>
      <vt:lpstr>Santa Clara County</vt:lpstr>
      <vt:lpstr>San Mateo County</vt:lpstr>
      <vt:lpstr>Orange County</vt:lpstr>
      <vt:lpstr>Findings from  Waves 1-4 of the  Rapid Cycle Polling Project</vt:lpstr>
      <vt:lpstr>Survey Objectives</vt:lpstr>
      <vt:lpstr>About the Surveys (1)</vt:lpstr>
      <vt:lpstr>About the Surveys (2)</vt:lpstr>
      <vt:lpstr>Findings in Brief</vt:lpstr>
      <vt:lpstr>Health care assessments of enrollees &amp; opt-outs (1)</vt:lpstr>
      <vt:lpstr>Health care assessments of enrollees &amp; opt-outs (2)</vt:lpstr>
      <vt:lpstr>Health care assessments of enrollees &amp; opt-outs (3)</vt:lpstr>
      <vt:lpstr>Reasons given by opt-outs for not participating in CMC</vt:lpstr>
      <vt:lpstr>Reported use of single care managers and personal health plans by enrollees &amp; opt-outs</vt:lpstr>
      <vt:lpstr>Reported hospitalization of enrollees and opt-outs </vt:lpstr>
      <vt:lpstr>Demographic characteristics of enrollees &amp; opt-outs (1)</vt:lpstr>
      <vt:lpstr>Demographic characteristics of enrollees &amp; opt-outs (2)</vt:lpstr>
      <vt:lpstr>Demographic characteristics of enrollees &amp; opt-outs (4)</vt:lpstr>
      <vt:lpstr>Overall Findings Across the Four Survey Waves</vt:lpstr>
      <vt:lpstr>1. CMC enrollee confidence in managing their health conditions</vt:lpstr>
      <vt:lpstr>Confidence that beneficiaries know how  to manage their health conditions, can get their  questions answered, and know who to call</vt:lpstr>
      <vt:lpstr>2.  CMC enrollee satisfaction with their health services</vt:lpstr>
      <vt:lpstr>Satisfaction with different aspects of the health care services beneficiaries are receiving (1)</vt:lpstr>
      <vt:lpstr>Satisfaction with different aspects of the health care services beneficiaries are receiving (2)</vt:lpstr>
      <vt:lpstr>3. Specific problems encountered by CMC enrollees with their health services</vt:lpstr>
      <vt:lpstr>Specific problems encountered with  health services in the past year (1)</vt:lpstr>
      <vt:lpstr>Specific problems encountered with  health services in the past year (2)</vt:lpstr>
      <vt:lpstr>4. Reasons CMC opt-outs give for choosing not to participate in Cal MediConnect </vt:lpstr>
      <vt:lpstr>Reasons CMC opt-outs give for choosing  not to participate in Cal MediConnect</vt:lpstr>
      <vt:lpstr>5. Demographic characteristics of enrollees and  opt-outs across the seven CMC counties (1)</vt:lpstr>
      <vt:lpstr>Comparing the demographic characteristics of enrollees and opt-outs in CMC counties (1)</vt:lpstr>
      <vt:lpstr>5. Demographic characteristics of enrollees and opt-outs across the seven CMC counties (2)</vt:lpstr>
      <vt:lpstr>Comparing the demographic characteristics of enrollees and opt-outs in CMC counties (2)</vt:lpstr>
      <vt:lpstr>6. Health-related characteristics of enrollees and  opt-outs across the seven CMC counties</vt:lpstr>
      <vt:lpstr>Comparing the health characteristics  of enrollees and opt-outs in CMC counties</vt:lpstr>
      <vt:lpstr>7.  Length of time beneficiaries have been going to their personal doctor</vt:lpstr>
      <vt:lpstr>Length of time beneficiaries have been going to  the doctor they consider their personal doctor</vt:lpstr>
      <vt:lpstr>8. Beneficiaries' experiences with single care managers*</vt:lpstr>
      <vt:lpstr>Beneficiaries who report having a single care manager*  (such as a nurse or other helper from their health plan)  and its perceived impact on the quality of their care</vt:lpstr>
      <vt:lpstr>9. Beneficiaries' experiences with a personal care plan*</vt:lpstr>
      <vt:lpstr>Beneficiaries who report having a personal care plan* and its perceived impact on the quality of their care</vt:lpstr>
      <vt:lpstr>Los Angeles County: Aggregated Results  from Waves 1-4</vt:lpstr>
      <vt:lpstr>1. CMC enrollee confidence in managing their health conditions in Los Angeles County</vt:lpstr>
      <vt:lpstr>Confidence that beneficiaries know how  to manage their health conditions, can get their  questions answered, and know who to call</vt:lpstr>
      <vt:lpstr>2. CMC enrollee satisfaction with their health services in Los Angeles County</vt:lpstr>
      <vt:lpstr>Satisfaction with different aspects of the health care services beneficiaries are receiving (1) </vt:lpstr>
      <vt:lpstr>Satisfaction with different aspects of the health care services beneficiaries are receiving (2) </vt:lpstr>
      <vt:lpstr>3. Specific problems encountered by CMC enrollees with their health services in Los Angeles County</vt:lpstr>
      <vt:lpstr>Specific problems encountered with  health services in the past year</vt:lpstr>
      <vt:lpstr>4. Reasons CMC opt-outs give for choosing not to participate in Cal MediConnect in Los Angeles County</vt:lpstr>
      <vt:lpstr>Reasons CMC opt-outs give for choosing  not to participate in Cal MediConnect</vt:lpstr>
      <vt:lpstr>5. Demographic characteristics of CMC enrollees and opt-outs in Los Angeles County</vt:lpstr>
      <vt:lpstr>Comparing the demographic characteristics of CMC enrollees and CMC opt-outs (1)</vt:lpstr>
      <vt:lpstr>Comparing the demographic characteristics of CMC enrollees and CMC opt-outs (2)</vt:lpstr>
      <vt:lpstr>6. Health-related characteristics of CMC enrollees and opt-outs in Los Angeles County</vt:lpstr>
      <vt:lpstr>Comparing the health characteristics  of CMC enrollees and CMC opt-outs</vt:lpstr>
      <vt:lpstr>Riverside County: Aggregated Results  from Waves 1-4</vt:lpstr>
      <vt:lpstr>1. CMC enrollee confidence in managing their health conditions in Riverside County</vt:lpstr>
      <vt:lpstr>Confidence that beneficiaries know how  to manage their health conditions, can get their  questions answered, and know who to call</vt:lpstr>
      <vt:lpstr>2. CMC enrollee satisfaction with their health services in Riverside County</vt:lpstr>
      <vt:lpstr>Satisfaction with different aspects of the health care services beneficiaries are receiving (1) </vt:lpstr>
      <vt:lpstr>Satisfaction with different aspects of the health care services beneficiaries are receiving (2) </vt:lpstr>
      <vt:lpstr>3. Specific problems encountered by CMC enrollees with their health services in Riverside County</vt:lpstr>
      <vt:lpstr>Specific problems encountered with  health services in the past year</vt:lpstr>
      <vt:lpstr>4. Reasons CMC opt-outs give for choosing not to participate in Cal MediConnect in Riverside County</vt:lpstr>
      <vt:lpstr>Reasons CMC opt-outs give for choosing  not to participate in Cal MediConnect</vt:lpstr>
      <vt:lpstr>5. Demographic characteristics of CMC enrollees and opt-outs in Riverside County</vt:lpstr>
      <vt:lpstr>Comparing the demographic characteristics of CMC enrollees and CMC opt-outs (1)</vt:lpstr>
      <vt:lpstr>Comparing the demographic characteristics of CMC enrollees and CMC opt-outs (2)</vt:lpstr>
      <vt:lpstr>6. Health-related characteristics of CMC enrollees and opt-outs in Riverside County</vt:lpstr>
      <vt:lpstr>Comparing the health characteristics  of CMC enrollees and CMC opt-outs</vt:lpstr>
      <vt:lpstr>San Bernardino County: Aggregated Results  from Waves 1-4</vt:lpstr>
      <vt:lpstr>1. CMC enrollee confidence in managing their health conditions in San Bernardino County</vt:lpstr>
      <vt:lpstr>Confidence that beneficiaries know how  to manage their health conditions, can get their  questions answered, and know who to call</vt:lpstr>
      <vt:lpstr>2. CMC enrollee satisfaction with their health services in San Bernardino County</vt:lpstr>
      <vt:lpstr>Satisfaction with different aspects of the health care services beneficiaries are receiving (1) </vt:lpstr>
      <vt:lpstr>Satisfaction with different aspects of the health care services beneficiaries are receiving (2) </vt:lpstr>
      <vt:lpstr>3. Specific problems encountered by CMC enrollees with their health services in San Bernardino County</vt:lpstr>
      <vt:lpstr>Specific problems encountered with  health services in the past year</vt:lpstr>
      <vt:lpstr>4. Reasons CMC opt-outs give for choosing not to participate in Cal MediConnect in San Bernardino County</vt:lpstr>
      <vt:lpstr>Reasons CMC opt-outs give for choosing  not to participate in Cal MediConnect</vt:lpstr>
      <vt:lpstr>5. Demographic characteristics of CMC enrollees and opt-outs in San Bernardino County</vt:lpstr>
      <vt:lpstr>Comparing the demographic characteristics of CMC enrollees and CMC opt-outs (1)</vt:lpstr>
      <vt:lpstr>Comparing the demographic characteristics of CMC enrollees and CMC opt-outs (2)</vt:lpstr>
      <vt:lpstr>6. Health-related characteristics of CMC enrollees and opt-outs in San Bernardino County</vt:lpstr>
      <vt:lpstr>Comparing the health characteristics  of CMC enrollees and CMC opt-outs</vt:lpstr>
      <vt:lpstr>San Diego County: Aggregated Results  from Waves 1-4</vt:lpstr>
      <vt:lpstr>1. CMC enrollee confidence in managing their health conditions in San Diego County</vt:lpstr>
      <vt:lpstr>Confidence that beneficiaries know how  to manage their health conditions, can get their  questions answered, and know who to call</vt:lpstr>
      <vt:lpstr>2. CMC enrollee satisfaction with their health services in San Diego County</vt:lpstr>
      <vt:lpstr>Satisfaction with different aspects of the health care services beneficiaries are receiving (1) </vt:lpstr>
      <vt:lpstr>Satisfaction with different aspects of the health care services beneficiaries are receiving (2) </vt:lpstr>
      <vt:lpstr>3. Specific problems encountered by CMC enrollees with their health services in San Diego County</vt:lpstr>
      <vt:lpstr>Specific problems encountered with  health services in the past year</vt:lpstr>
      <vt:lpstr>4. Reasons CMC opt-outs give for choosing not to participate in Cal MediConnect in San Diego County</vt:lpstr>
      <vt:lpstr>Reasons CMC opt-outs give for choosing  not to participate in Cal MediConnect</vt:lpstr>
      <vt:lpstr>5. Demographic characteristics of CMC enrollees and opt-outs in San Diego County</vt:lpstr>
      <vt:lpstr>Comparing the demographic characteristics of CMC enrollees and CMC opt-outs (1)</vt:lpstr>
      <vt:lpstr>Comparing the demographic characteristics of CMC enrollees and CMC opt-outs (2)</vt:lpstr>
      <vt:lpstr>6. Health-related characteristics of CMC enrollees and opt-outs in San Diego County</vt:lpstr>
      <vt:lpstr>Comparing the health characteristics  of CMC enrollees and CMC opt-outs</vt:lpstr>
      <vt:lpstr>Santa Clara County: Aggregated Results  from Waves 1-4</vt:lpstr>
      <vt:lpstr>1. CMC enrollee confidence in managing their health conditions in Santa Clara County</vt:lpstr>
      <vt:lpstr>Confidence that beneficiaries know how  to manage their health conditions, can get their  questions answered, and know who to call</vt:lpstr>
      <vt:lpstr>2. CMC enrollee satisfaction with their health services in Santa Clara County</vt:lpstr>
      <vt:lpstr>Satisfaction with different aspects of the health care services beneficiaries are receiving (1) </vt:lpstr>
      <vt:lpstr>Satisfaction with different aspects of the health care services beneficiaries are receiving (2) </vt:lpstr>
      <vt:lpstr>3. Specific problems encountered by CMC enrollees with their health services in Santa Clara County</vt:lpstr>
      <vt:lpstr>Specific problems encountered with  health services in the past year</vt:lpstr>
      <vt:lpstr>4. Reasons CMC opt-outs give for choosing not to participate in Cal MediConnect in Santa Clara County</vt:lpstr>
      <vt:lpstr>Reasons CMC opt-outs give for choosing  not to participate in Cal MediConnect</vt:lpstr>
      <vt:lpstr>5. Demographic characteristics of CMC enrollees and opt-outs in Santa Clara County</vt:lpstr>
      <vt:lpstr>Comparing the demographic characteristics of CMC enrollees and CMC opt-outs (1)</vt:lpstr>
      <vt:lpstr>Comparing the demographic characteristics of CMC enrollees and CMC opt-outs (2)</vt:lpstr>
      <vt:lpstr>6. Health-related characteristics of CMC enrollees and opt-outs in Santa Clara County</vt:lpstr>
      <vt:lpstr>Comparing the health characteristics  of CMC enrollees and CMC opt-outs</vt:lpstr>
      <vt:lpstr>San Mateo County: Aggregated Results from Waves 3 and 4</vt:lpstr>
      <vt:lpstr>1. CMC enrollee confidence in managing their health conditions in San Mateo County</vt:lpstr>
      <vt:lpstr>Confidence that beneficiaries know how  to manage their health conditions, can get their  questions answered, and know who to call</vt:lpstr>
      <vt:lpstr>2. CMC enrollee satisfaction with their health services in San Mateo County</vt:lpstr>
      <vt:lpstr>Satisfaction with different aspects of the health care services beneficiaries are receiving (1) </vt:lpstr>
      <vt:lpstr>Satisfaction with different aspects of the health care services beneficiaries are receiving (2) </vt:lpstr>
      <vt:lpstr>3. Specific problems encountered by CMC enrollees with their health services in San Mateo County</vt:lpstr>
      <vt:lpstr>Specific problems encountered with  health services in the past year</vt:lpstr>
      <vt:lpstr>4. Reasons CMC opt-outs give for choosing not to participate in Cal MediConnect in San Mateo County</vt:lpstr>
      <vt:lpstr>Reasons CMC opt-outs give for choosing  not to participate in Cal MediConnect</vt:lpstr>
      <vt:lpstr>5. Demographic characteristics of CMC enrollees and opt-outs in San Mateo County</vt:lpstr>
      <vt:lpstr>Comparing the demographic characteristics of CMC enrollees and CMC opt-outs (1)</vt:lpstr>
      <vt:lpstr>Comparing the demographic characteristics of CMC enrollees and CMC opt-outs (2)</vt:lpstr>
      <vt:lpstr>6. Health-related characteristics of CMC enrollees and opt-outs in San Mateo County</vt:lpstr>
      <vt:lpstr>Comparing the health characteristics  of CMC enrollees and CMC opt-outs</vt:lpstr>
      <vt:lpstr>Orange County: Aggregated Results from Waves 3 and 4</vt:lpstr>
      <vt:lpstr>1. CMC enrollee confidence in managing their health conditions in Orange County</vt:lpstr>
      <vt:lpstr>Confidence that beneficiaries know how  to manage their health conditions, can get their  questions answered, and know who to call</vt:lpstr>
      <vt:lpstr>2. CMC enrollee satisfaction with their health services in Orange County</vt:lpstr>
      <vt:lpstr>Satisfaction with different aspects of the health care services beneficiaries are receiving (1) </vt:lpstr>
      <vt:lpstr>Satisfaction with different aspects of the health care services beneficiaries are receiving (2) </vt:lpstr>
      <vt:lpstr>3. Specific problems encountered by CMC enrollees with their health services in Orange County</vt:lpstr>
      <vt:lpstr>Specific problems encountered with  health services in the past year</vt:lpstr>
      <vt:lpstr>4. Reasons CMC opt-outs give for choosing not to participate in Cal MediConnect in Orange County</vt:lpstr>
      <vt:lpstr>Reasons CMC opt-outs give for choosing  not to participate in Cal MediConnect</vt:lpstr>
      <vt:lpstr>5. Demographic characteristics of CMC enrollees and opt-outs in Orange County</vt:lpstr>
      <vt:lpstr>Comparing the demographic characteristics of CMC enrollees and CMC opt-outs (1)</vt:lpstr>
      <vt:lpstr>Comparing the demographic characteristics of CMC enrollees and CMC opt-outs (2)</vt:lpstr>
      <vt:lpstr>6. Health-related characteristics of CMC enrollees and opt-outs in Orange County</vt:lpstr>
      <vt:lpstr>Comparing the health characteristics  of CMC enrollees and CMC opt-outs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Howard</dc:creator>
  <cp:lastModifiedBy>Linda Howard</cp:lastModifiedBy>
  <cp:revision>591</cp:revision>
  <cp:lastPrinted>2016-12-05T18:45:30Z</cp:lastPrinted>
  <dcterms:created xsi:type="dcterms:W3CDTF">2013-04-18T21:54:03Z</dcterms:created>
  <dcterms:modified xsi:type="dcterms:W3CDTF">2016-12-05T18:45:35Z</dcterms:modified>
</cp:coreProperties>
</file>