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1.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drawings/drawing1.xml" ContentType="application/vnd.openxmlformats-officedocument.drawingml.chartshapes+xml"/>
  <Override PartName="/ppt/charts/chart18.xml" ContentType="application/vnd.openxmlformats-officedocument.drawingml.chart+xml"/>
  <Override PartName="/ppt/drawings/drawing2.xml" ContentType="application/vnd.openxmlformats-officedocument.drawingml.chartshapes+xml"/>
  <Override PartName="/ppt/charts/chart19.xml" ContentType="application/vnd.openxmlformats-officedocument.drawingml.chart+xml"/>
  <Override PartName="/ppt/drawings/drawing3.xml" ContentType="application/vnd.openxmlformats-officedocument.drawingml.chartshapes+xml"/>
  <Override PartName="/ppt/charts/chart20.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1.xml" ContentType="application/vnd.openxmlformats-officedocument.drawingml.chart+xml"/>
  <Override PartName="/ppt/notesSlides/notesSlide19.xml" ContentType="application/vnd.openxmlformats-officedocument.presentationml.notesSlide+xml"/>
  <Override PartName="/ppt/charts/chart22.xml" ContentType="application/vnd.openxmlformats-officedocument.drawingml.chart+xml"/>
  <Override PartName="/ppt/notesSlides/notesSlide20.xml" ContentType="application/vnd.openxmlformats-officedocument.presentationml.notesSlide+xml"/>
  <Override PartName="/ppt/charts/chart23.xml" ContentType="application/vnd.openxmlformats-officedocument.drawingml.chart+xml"/>
  <Override PartName="/ppt/notesSlides/notesSlide21.xml" ContentType="application/vnd.openxmlformats-officedocument.presentationml.notesSlide+xml"/>
  <Override PartName="/ppt/charts/chart24.xml" ContentType="application/vnd.openxmlformats-officedocument.drawingml.chart+xml"/>
  <Override PartName="/ppt/notesSlides/notesSlide22.xml" ContentType="application/vnd.openxmlformats-officedocument.presentationml.notesSlide+xml"/>
  <Override PartName="/ppt/charts/chart25.xml" ContentType="application/vnd.openxmlformats-officedocument.drawingml.chart+xml"/>
  <Override PartName="/ppt/notesSlides/notesSlide23.xml" ContentType="application/vnd.openxmlformats-officedocument.presentationml.notesSlide+xml"/>
  <Override PartName="/ppt/charts/chart26.xml" ContentType="application/vnd.openxmlformats-officedocument.drawingml.chart+xml"/>
  <Override PartName="/ppt/notesSlides/notesSlide24.xml" ContentType="application/vnd.openxmlformats-officedocument.presentationml.notesSlide+xml"/>
  <Override PartName="/ppt/charts/chart27.xml" ContentType="application/vnd.openxmlformats-officedocument.drawingml.chart+xml"/>
  <Override PartName="/ppt/notesSlides/notesSlide25.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2.xml" ContentType="application/vnd.openxmlformats-officedocument.drawingml.chart+xml"/>
  <Override PartName="/ppt/drawings/drawing5.xml" ContentType="application/vnd.openxmlformats-officedocument.drawingml.chartshapes+xml"/>
  <Override PartName="/ppt/charts/chart33.xml" ContentType="application/vnd.openxmlformats-officedocument.drawingml.chart+xml"/>
  <Override PartName="/ppt/drawings/drawing6.xml" ContentType="application/vnd.openxmlformats-officedocument.drawingml.chartshapes+xml"/>
  <Override PartName="/ppt/charts/chart34.xml" ContentType="application/vnd.openxmlformats-officedocument.drawingml.chart+xml"/>
  <Override PartName="/ppt/drawings/drawing7.xml" ContentType="application/vnd.openxmlformats-officedocument.drawingml.chartshapes+xml"/>
  <Override PartName="/ppt/notesSlides/notesSlide31.xml" ContentType="application/vnd.openxmlformats-officedocument.presentationml.notesSlide+xml"/>
  <Override PartName="/ppt/charts/chart35.xml" ContentType="application/vnd.openxmlformats-officedocument.drawingml.chart+xml"/>
  <Override PartName="/ppt/drawings/drawing8.xml" ContentType="application/vnd.openxmlformats-officedocument.drawingml.chartshapes+xml"/>
  <Override PartName="/ppt/notesSlides/notesSlide32.xml" ContentType="application/vnd.openxmlformats-officedocument.presentationml.notesSlide+xml"/>
  <Override PartName="/ppt/charts/chart36.xml" ContentType="application/vnd.openxmlformats-officedocument.drawingml.chart+xml"/>
  <Override PartName="/ppt/notesSlides/notesSlide33.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drawings/drawing9.xml" ContentType="application/vnd.openxmlformats-officedocument.drawingml.chartshapes+xml"/>
  <Override PartName="/ppt/charts/chart39.xml" ContentType="application/vnd.openxmlformats-officedocument.drawingml.chart+xml"/>
  <Override PartName="/ppt/drawings/drawing10.xml" ContentType="application/vnd.openxmlformats-officedocument.drawingml.chartshapes+xml"/>
  <Override PartName="/ppt/notesSlides/notesSlide34.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drawings/drawing11.xml" ContentType="application/vnd.openxmlformats-officedocument.drawingml.chartshapes+xml"/>
  <Override PartName="/ppt/charts/chart48.xml" ContentType="application/vnd.openxmlformats-officedocument.drawingml.chart+xml"/>
  <Override PartName="/ppt/drawings/drawing12.xml" ContentType="application/vnd.openxmlformats-officedocument.drawingml.chartshapes+xml"/>
  <Override PartName="/ppt/notesSlides/notesSlide35.xml" ContentType="application/vnd.openxmlformats-officedocument.presentationml.notesSlide+xml"/>
  <Override PartName="/ppt/charts/chart49.xml" ContentType="application/vnd.openxmlformats-officedocument.drawingml.chart+xml"/>
  <Override PartName="/ppt/drawings/drawing13.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50.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51.xml" ContentType="application/vnd.openxmlformats-officedocument.drawingml.chart+xml"/>
  <Override PartName="/ppt/drawings/drawing14.xml" ContentType="application/vnd.openxmlformats-officedocument.drawingml.chartshapes+xml"/>
  <Override PartName="/ppt/charts/chart52.xml" ContentType="application/vnd.openxmlformats-officedocument.drawingml.chart+xml"/>
  <Override PartName="/ppt/drawings/drawing15.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drawings/drawing16.xml" ContentType="application/vnd.openxmlformats-officedocument.drawingml.chartshapes+xml"/>
  <Override PartName="/ppt/charts/chart55.xml" ContentType="application/vnd.openxmlformats-officedocument.drawingml.chart+xml"/>
  <Override PartName="/ppt/drawings/drawing17.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drawings/drawing18.xml" ContentType="application/vnd.openxmlformats-officedocument.drawingml.chartshapes+xml"/>
  <Override PartName="/ppt/charts/chart58.xml" ContentType="application/vnd.openxmlformats-officedocument.drawingml.chart+xml"/>
  <Override PartName="/ppt/drawings/drawing19.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59.xml" ContentType="application/vnd.openxmlformats-officedocument.drawingml.chart+xml"/>
  <Override PartName="/ppt/drawings/drawing20.xml" ContentType="application/vnd.openxmlformats-officedocument.drawingml.chartshapes+xml"/>
  <Override PartName="/ppt/charts/chart60.xml" ContentType="application/vnd.openxmlformats-officedocument.drawingml.chart+xml"/>
  <Override PartName="/ppt/drawings/drawing21.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61.xml" ContentType="application/vnd.openxmlformats-officedocument.drawingml.chart+xml"/>
  <Override PartName="/ppt/drawings/drawing22.xml" ContentType="application/vnd.openxmlformats-officedocument.drawingml.chartshapes+xml"/>
  <Override PartName="/ppt/charts/chart62.xml" ContentType="application/vnd.openxmlformats-officedocument.drawingml.chart+xml"/>
  <Override PartName="/ppt/drawings/drawing23.xml" ContentType="application/vnd.openxmlformats-officedocument.drawingml.chartshapes+xml"/>
  <Override PartName="/ppt/charts/chart63.xml" ContentType="application/vnd.openxmlformats-officedocument.drawingml.chart+xml"/>
  <Override PartName="/ppt/drawings/drawing24.xml" ContentType="application/vnd.openxmlformats-officedocument.drawingml.chartshape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4.xml" ContentType="application/vnd.ms-office.chartstyle+xml"/>
  <Override PartName="/ppt/charts/colors24.xml" ContentType="application/vnd.ms-office.chartcolorstyle+xml"/>
  <Override PartName="/ppt/charts/style25.xml" ContentType="application/vnd.ms-office.chartstyle+xml"/>
  <Override PartName="/ppt/charts/colors25.xml" ContentType="application/vnd.ms-office.chartcolorstyle+xml"/>
  <Override PartName="/ppt/charts/style26.xml" ContentType="application/vnd.ms-office.chartstyle+xml"/>
  <Override PartName="/ppt/charts/colors26.xml" ContentType="application/vnd.ms-office.chartcolorstyle+xml"/>
  <Override PartName="/ppt/charts/style27.xml" ContentType="application/vnd.ms-office.chartstyle+xml"/>
  <Override PartName="/ppt/charts/colors27.xml" ContentType="application/vnd.ms-office.chartcolorstyle+xml"/>
  <Override PartName="/ppt/charts/colors28.xml" ContentType="application/vnd.ms-office.chartcolorstyle+xml"/>
  <Override PartName="/ppt/charts/style28.xml" ContentType="application/vnd.ms-office.chartstyle+xml"/>
  <Override PartName="/ppt/charts/style29.xml" ContentType="application/vnd.ms-office.chartstyle+xml"/>
  <Override PartName="/ppt/charts/colors29.xml" ContentType="application/vnd.ms-office.chartcolorstyle+xml"/>
  <Override PartName="/ppt/charts/style30.xml" ContentType="application/vnd.ms-office.chartstyle+xml"/>
  <Override PartName="/ppt/charts/colors30.xml" ContentType="application/vnd.ms-office.chartcolorstyle+xml"/>
  <Override PartName="/ppt/charts/style31.xml" ContentType="application/vnd.ms-office.chartstyle+xml"/>
  <Override PartName="/ppt/charts/colors31.xml" ContentType="application/vnd.ms-office.chartcolorstyle+xml"/>
  <Override PartName="/ppt/charts/style32.xml" ContentType="application/vnd.ms-office.chartstyle+xml"/>
  <Override PartName="/ppt/charts/colors32.xml" ContentType="application/vnd.ms-office.chartcolorstyle+xml"/>
  <Override PartName="/ppt/charts/style33.xml" ContentType="application/vnd.ms-office.chartstyle+xml"/>
  <Override PartName="/ppt/charts/colors33.xml" ContentType="application/vnd.ms-office.chartcolorstyle+xml"/>
  <Override PartName="/ppt/charts/style34.xml" ContentType="application/vnd.ms-office.chartstyle+xml"/>
  <Override PartName="/ppt/charts/colors34.xml" ContentType="application/vnd.ms-office.chartcolorstyle+xml"/>
  <Override PartName="/ppt/charts/style35.xml" ContentType="application/vnd.ms-office.chartstyle+xml"/>
  <Override PartName="/ppt/charts/colors35.xml" ContentType="application/vnd.ms-office.chartcolorstyle+xml"/>
  <Override PartName="/ppt/charts/style36.xml" ContentType="application/vnd.ms-office.chartstyle+xml"/>
  <Override PartName="/ppt/charts/colors36.xml" ContentType="application/vnd.ms-office.chartcolorstyle+xml"/>
  <Override PartName="/ppt/charts/style37.xml" ContentType="application/vnd.ms-office.chartstyle+xml"/>
  <Override PartName="/ppt/charts/colors37.xml" ContentType="application/vnd.ms-office.chartcolorstyle+xml"/>
  <Override PartName="/ppt/charts/style38.xml" ContentType="application/vnd.ms-office.chartstyle+xml"/>
  <Override PartName="/ppt/charts/colors38.xml" ContentType="application/vnd.ms-office.chartcolorstyle+xml"/>
  <Override PartName="/ppt/charts/style39.xml" ContentType="application/vnd.ms-office.chartstyle+xml"/>
  <Override PartName="/ppt/charts/colors39.xml" ContentType="application/vnd.ms-office.chartcolorstyle+xml"/>
  <Override PartName="/ppt/charts/style40.xml" ContentType="application/vnd.ms-office.chartstyle+xml"/>
  <Override PartName="/ppt/charts/colors40.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6" r:id="rId1"/>
    <p:sldMasterId id="2147483882" r:id="rId2"/>
    <p:sldMasterId id="2147483826" r:id="rId3"/>
    <p:sldMasterId id="2147483868" r:id="rId4"/>
    <p:sldMasterId id="2147483852" r:id="rId5"/>
    <p:sldMasterId id="2147483788" r:id="rId6"/>
    <p:sldMasterId id="2147483793" r:id="rId7"/>
    <p:sldMasterId id="2147483797" r:id="rId8"/>
    <p:sldMasterId id="2147483801" r:id="rId9"/>
    <p:sldMasterId id="2147483834" r:id="rId10"/>
    <p:sldMasterId id="2147483841" r:id="rId11"/>
    <p:sldMasterId id="2147483848" r:id="rId12"/>
    <p:sldMasterId id="2147483877" r:id="rId13"/>
  </p:sldMasterIdLst>
  <p:notesMasterIdLst>
    <p:notesMasterId r:id="rId118"/>
  </p:notesMasterIdLst>
  <p:handoutMasterIdLst>
    <p:handoutMasterId r:id="rId119"/>
  </p:handoutMasterIdLst>
  <p:sldIdLst>
    <p:sldId id="256" r:id="rId14"/>
    <p:sldId id="861" r:id="rId15"/>
    <p:sldId id="877" r:id="rId16"/>
    <p:sldId id="862" r:id="rId17"/>
    <p:sldId id="863" r:id="rId18"/>
    <p:sldId id="864" r:id="rId19"/>
    <p:sldId id="865" r:id="rId20"/>
    <p:sldId id="654" r:id="rId21"/>
    <p:sldId id="855" r:id="rId22"/>
    <p:sldId id="856" r:id="rId23"/>
    <p:sldId id="857" r:id="rId24"/>
    <p:sldId id="858" r:id="rId25"/>
    <p:sldId id="859" r:id="rId26"/>
    <p:sldId id="860" r:id="rId27"/>
    <p:sldId id="667" r:id="rId28"/>
    <p:sldId id="668" r:id="rId29"/>
    <p:sldId id="765" r:id="rId30"/>
    <p:sldId id="766" r:id="rId31"/>
    <p:sldId id="767" r:id="rId32"/>
    <p:sldId id="768" r:id="rId33"/>
    <p:sldId id="786" r:id="rId34"/>
    <p:sldId id="787" r:id="rId35"/>
    <p:sldId id="788" r:id="rId36"/>
    <p:sldId id="802" r:id="rId37"/>
    <p:sldId id="803" r:id="rId38"/>
    <p:sldId id="806" r:id="rId39"/>
    <p:sldId id="807" r:id="rId40"/>
    <p:sldId id="808" r:id="rId41"/>
    <p:sldId id="809" r:id="rId42"/>
    <p:sldId id="810" r:id="rId43"/>
    <p:sldId id="811" r:id="rId44"/>
    <p:sldId id="812" r:id="rId45"/>
    <p:sldId id="813" r:id="rId46"/>
    <p:sldId id="814" r:id="rId47"/>
    <p:sldId id="815" r:id="rId48"/>
    <p:sldId id="816" r:id="rId49"/>
    <p:sldId id="680" r:id="rId50"/>
    <p:sldId id="819" r:id="rId51"/>
    <p:sldId id="708" r:id="rId52"/>
    <p:sldId id="779" r:id="rId53"/>
    <p:sldId id="780" r:id="rId54"/>
    <p:sldId id="683" r:id="rId55"/>
    <p:sldId id="820" r:id="rId56"/>
    <p:sldId id="821" r:id="rId57"/>
    <p:sldId id="822" r:id="rId58"/>
    <p:sldId id="823" r:id="rId59"/>
    <p:sldId id="824" r:id="rId60"/>
    <p:sldId id="825" r:id="rId61"/>
    <p:sldId id="826" r:id="rId62"/>
    <p:sldId id="782" r:id="rId63"/>
    <p:sldId id="827" r:id="rId64"/>
    <p:sldId id="686" r:id="rId65"/>
    <p:sldId id="691" r:id="rId66"/>
    <p:sldId id="828" r:id="rId67"/>
    <p:sldId id="692" r:id="rId68"/>
    <p:sldId id="689" r:id="rId69"/>
    <p:sldId id="693" r:id="rId70"/>
    <p:sldId id="829" r:id="rId71"/>
    <p:sldId id="772" r:id="rId72"/>
    <p:sldId id="830" r:id="rId73"/>
    <p:sldId id="831" r:id="rId74"/>
    <p:sldId id="832" r:id="rId75"/>
    <p:sldId id="773" r:id="rId76"/>
    <p:sldId id="785" r:id="rId77"/>
    <p:sldId id="696" r:id="rId78"/>
    <p:sldId id="833" r:id="rId79"/>
    <p:sldId id="834" r:id="rId80"/>
    <p:sldId id="835" r:id="rId81"/>
    <p:sldId id="836" r:id="rId82"/>
    <p:sldId id="837" r:id="rId83"/>
    <p:sldId id="838" r:id="rId84"/>
    <p:sldId id="839" r:id="rId85"/>
    <p:sldId id="698" r:id="rId86"/>
    <p:sldId id="840" r:id="rId87"/>
    <p:sldId id="699" r:id="rId88"/>
    <p:sldId id="841" r:id="rId89"/>
    <p:sldId id="704" r:id="rId90"/>
    <p:sldId id="842" r:id="rId91"/>
    <p:sldId id="705" r:id="rId92"/>
    <p:sldId id="843" r:id="rId93"/>
    <p:sldId id="799" r:id="rId94"/>
    <p:sldId id="706" r:id="rId95"/>
    <p:sldId id="844" r:id="rId96"/>
    <p:sldId id="845" r:id="rId97"/>
    <p:sldId id="790" r:id="rId98"/>
    <p:sldId id="846" r:id="rId99"/>
    <p:sldId id="709" r:id="rId100"/>
    <p:sldId id="847" r:id="rId101"/>
    <p:sldId id="793" r:id="rId102"/>
    <p:sldId id="848" r:id="rId103"/>
    <p:sldId id="712" r:id="rId104"/>
    <p:sldId id="849" r:id="rId105"/>
    <p:sldId id="717" r:id="rId106"/>
    <p:sldId id="850" r:id="rId107"/>
    <p:sldId id="714" r:id="rId108"/>
    <p:sldId id="851" r:id="rId109"/>
    <p:sldId id="852" r:id="rId110"/>
    <p:sldId id="874" r:id="rId111"/>
    <p:sldId id="873" r:id="rId112"/>
    <p:sldId id="875" r:id="rId113"/>
    <p:sldId id="876" r:id="rId114"/>
    <p:sldId id="720" r:id="rId115"/>
    <p:sldId id="817" r:id="rId116"/>
    <p:sldId id="818" r:id="rId117"/>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1BCE26-FD10-4192-BF64-00DDC9F5C130}">
          <p14:sldIdLst>
            <p14:sldId id="256"/>
          </p14:sldIdLst>
        </p14:section>
        <p14:section name="Intro" id="{CA1DF62A-30D1-CE41-A25E-9E38977DC642}">
          <p14:sldIdLst>
            <p14:sldId id="861"/>
            <p14:sldId id="877"/>
            <p14:sldId id="862"/>
            <p14:sldId id="863"/>
            <p14:sldId id="864"/>
            <p14:sldId id="865"/>
          </p14:sldIdLst>
        </p14:section>
        <p14:section name="Summary-Findings in Brief" id="{126CDCEA-734F-46F4-A9EA-F96941BF6F61}">
          <p14:sldIdLst>
            <p14:sldId id="654"/>
            <p14:sldId id="855"/>
            <p14:sldId id="856"/>
            <p14:sldId id="857"/>
            <p14:sldId id="858"/>
            <p14:sldId id="859"/>
            <p14:sldId id="860"/>
          </p14:sldIdLst>
        </p14:section>
        <p14:section name="County" id="{FD52A174-41B1-44E7-A8F3-9AD3E9304346}">
          <p14:sldIdLst>
            <p14:sldId id="667"/>
            <p14:sldId id="668"/>
            <p14:sldId id="765"/>
            <p14:sldId id="766"/>
            <p14:sldId id="767"/>
            <p14:sldId id="768"/>
            <p14:sldId id="786"/>
            <p14:sldId id="787"/>
            <p14:sldId id="788"/>
            <p14:sldId id="802"/>
            <p14:sldId id="803"/>
            <p14:sldId id="806"/>
            <p14:sldId id="807"/>
            <p14:sldId id="808"/>
            <p14:sldId id="809"/>
            <p14:sldId id="810"/>
            <p14:sldId id="811"/>
            <p14:sldId id="812"/>
            <p14:sldId id="813"/>
            <p14:sldId id="814"/>
            <p14:sldId id="815"/>
            <p14:sldId id="816"/>
          </p14:sldIdLst>
        </p14:section>
        <p14:section name="Race" id="{994E1C65-BF13-4C7D-8500-F276F586E6F9}">
          <p14:sldIdLst>
            <p14:sldId id="680"/>
            <p14:sldId id="819"/>
            <p14:sldId id="708"/>
            <p14:sldId id="779"/>
            <p14:sldId id="780"/>
            <p14:sldId id="683"/>
            <p14:sldId id="820"/>
            <p14:sldId id="821"/>
            <p14:sldId id="822"/>
            <p14:sldId id="823"/>
            <p14:sldId id="824"/>
            <p14:sldId id="825"/>
            <p14:sldId id="826"/>
            <p14:sldId id="782"/>
            <p14:sldId id="827"/>
            <p14:sldId id="686"/>
            <p14:sldId id="691"/>
            <p14:sldId id="828"/>
            <p14:sldId id="692"/>
            <p14:sldId id="689"/>
          </p14:sldIdLst>
        </p14:section>
        <p14:section name="Language" id="{3BFC568C-B10D-4B96-B3DD-A8C549D41A15}">
          <p14:sldIdLst>
            <p14:sldId id="693"/>
            <p14:sldId id="829"/>
            <p14:sldId id="772"/>
            <p14:sldId id="830"/>
            <p14:sldId id="831"/>
            <p14:sldId id="832"/>
            <p14:sldId id="773"/>
            <p14:sldId id="785"/>
            <p14:sldId id="696"/>
            <p14:sldId id="833"/>
            <p14:sldId id="834"/>
            <p14:sldId id="835"/>
            <p14:sldId id="836"/>
            <p14:sldId id="837"/>
            <p14:sldId id="838"/>
            <p14:sldId id="839"/>
            <p14:sldId id="698"/>
            <p14:sldId id="840"/>
            <p14:sldId id="699"/>
            <p14:sldId id="841"/>
            <p14:sldId id="704"/>
            <p14:sldId id="842"/>
            <p14:sldId id="705"/>
            <p14:sldId id="843"/>
            <p14:sldId id="799"/>
          </p14:sldIdLst>
        </p14:section>
        <p14:section name="LTSS" id="{938FF7D1-D43E-4680-A99A-C6C004CB34A9}">
          <p14:sldIdLst>
            <p14:sldId id="706"/>
            <p14:sldId id="844"/>
            <p14:sldId id="845"/>
            <p14:sldId id="790"/>
            <p14:sldId id="846"/>
            <p14:sldId id="709"/>
            <p14:sldId id="847"/>
            <p14:sldId id="793"/>
            <p14:sldId id="848"/>
            <p14:sldId id="712"/>
            <p14:sldId id="849"/>
            <p14:sldId id="717"/>
            <p14:sldId id="850"/>
            <p14:sldId id="714"/>
            <p14:sldId id="851"/>
            <p14:sldId id="852"/>
          </p14:sldIdLst>
        </p14:section>
        <p14:section name="Appendix" id="{74870816-1B06-4DB7-AA68-8609074F75CF}">
          <p14:sldIdLst>
            <p14:sldId id="874"/>
            <p14:sldId id="873"/>
            <p14:sldId id="875"/>
            <p14:sldId id="876"/>
            <p14:sldId id="720"/>
          </p14:sldIdLst>
        </p14:section>
        <p14:section name="Contact Info" id="{E6C2BB0A-08F6-4595-B4BB-D9AFD7E9371B}">
          <p14:sldIdLst>
            <p14:sldId id="817"/>
            <p14:sldId id="81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3FB"/>
    <a:srgbClr val="629CD0"/>
    <a:srgbClr val="12438A"/>
    <a:srgbClr val="EBE472"/>
    <a:srgbClr val="ECE368"/>
    <a:srgbClr val="BA9C6C"/>
    <a:srgbClr val="B395CB"/>
    <a:srgbClr val="FCEF85"/>
    <a:srgbClr val="BC7583"/>
    <a:srgbClr val="B59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7" autoAdjust="0"/>
    <p:restoredTop sz="92914" autoAdjust="0"/>
  </p:normalViewPr>
  <p:slideViewPr>
    <p:cSldViewPr>
      <p:cViewPr>
        <p:scale>
          <a:sx n="106" d="100"/>
          <a:sy n="106" d="100"/>
        </p:scale>
        <p:origin x="-725" y="197"/>
      </p:cViewPr>
      <p:guideLst>
        <p:guide orient="horz" pos="2160"/>
        <p:guide pos="2880"/>
      </p:guideLst>
    </p:cSldViewPr>
  </p:slideViewPr>
  <p:outlineViewPr>
    <p:cViewPr>
      <p:scale>
        <a:sx n="33" d="100"/>
        <a:sy n="33" d="100"/>
      </p:scale>
      <p:origin x="0" y="1700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1" d="100"/>
          <a:sy n="81" d="100"/>
        </p:scale>
        <p:origin x="-3144" y="-78"/>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slide" Target="slides/slide100.xml"/><Relationship Id="rId11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slide" Target="slides/slide10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3" Type="http://schemas.microsoft.com/office/2011/relationships/chartColorStyle" Target="colors28.xml"/><Relationship Id="rId2" Type="http://schemas.openxmlformats.org/officeDocument/2006/relationships/chartUserShapes" Target="../drawings/drawing8.xml"/><Relationship Id="rId1" Type="http://schemas.openxmlformats.org/officeDocument/2006/relationships/package" Target="../embeddings/Microsoft_Excel_Worksheet35.xlsx"/><Relationship Id="rId4"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63.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73856209150301E-2"/>
          <c:y val="3.2163742690058499E-2"/>
          <c:w val="0.96405228758169903"/>
          <c:h val="0.75226734816042695"/>
        </c:manualLayout>
      </c:layout>
      <c:barChart>
        <c:barDir val="col"/>
        <c:grouping val="percentStacked"/>
        <c:varyColors val="0"/>
        <c:ser>
          <c:idx val="0"/>
          <c:order val="0"/>
          <c:tx>
            <c:strRef>
              <c:f>Sheet1!$B$1</c:f>
              <c:strCache>
                <c:ptCount val="1"/>
                <c:pt idx="0">
                  <c:v>DON'T KNOW/REFUSED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c:v>
                </c:pt>
                <c:pt idx="6">
                  <c:v>ORANGE</c:v>
                </c:pt>
              </c:strCache>
            </c:strRef>
          </c:cat>
          <c:val>
            <c:numRef>
              <c:f>Sheet1!$B$2:$B$8</c:f>
              <c:numCache>
                <c:formatCode>0%</c:formatCode>
                <c:ptCount val="7"/>
                <c:pt idx="0">
                  <c:v>7.3875802997858703E-2</c:v>
                </c:pt>
                <c:pt idx="1">
                  <c:v>0.08</c:v>
                </c:pt>
                <c:pt idx="2">
                  <c:v>0.05</c:v>
                </c:pt>
                <c:pt idx="3">
                  <c:v>1.9108280254777101E-2</c:v>
                </c:pt>
                <c:pt idx="4">
                  <c:v>0.08</c:v>
                </c:pt>
                <c:pt idx="5">
                  <c:v>2.2471910112359599E-2</c:v>
                </c:pt>
                <c:pt idx="6">
                  <c:v>8.17610062893082E-2</c:v>
                </c:pt>
              </c:numCache>
            </c:numRef>
          </c:val>
          <c:extLst xmlns:c16r2="http://schemas.microsoft.com/office/drawing/2015/06/chart">
            <c:ext xmlns:c16="http://schemas.microsoft.com/office/drawing/2014/chart" uri="{C3380CC4-5D6E-409C-BE32-E72D297353CC}">
              <c16:uniqueId val="{00000000-7C44-C14F-801D-52D017D2F048}"/>
            </c:ext>
          </c:extLst>
        </c:ser>
        <c:ser>
          <c:idx val="1"/>
          <c:order val="1"/>
          <c:tx>
            <c:strRef>
              <c:f>Sheet1!$C$1</c:f>
              <c:strCache>
                <c:ptCount val="1"/>
                <c:pt idx="0">
                  <c:v>NOT AT ALL CONFIDENT/NOT TOO CONFIDENT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c:v>
                </c:pt>
                <c:pt idx="6">
                  <c:v>ORANGE</c:v>
                </c:pt>
              </c:strCache>
            </c:strRef>
          </c:cat>
          <c:val>
            <c:numRef>
              <c:f>Sheet1!$C$2:$C$8</c:f>
              <c:numCache>
                <c:formatCode>0%</c:formatCode>
                <c:ptCount val="7"/>
                <c:pt idx="0">
                  <c:v>0.1</c:v>
                </c:pt>
                <c:pt idx="1">
                  <c:v>0.11</c:v>
                </c:pt>
                <c:pt idx="2">
                  <c:v>7.0000000000000007E-2</c:v>
                </c:pt>
                <c:pt idx="3">
                  <c:v>0.08</c:v>
                </c:pt>
                <c:pt idx="4">
                  <c:v>0.09</c:v>
                </c:pt>
                <c:pt idx="5">
                  <c:v>0.09</c:v>
                </c:pt>
                <c:pt idx="6">
                  <c:v>0.11</c:v>
                </c:pt>
              </c:numCache>
            </c:numRef>
          </c:val>
          <c:extLst xmlns:c16r2="http://schemas.microsoft.com/office/drawing/2015/06/chart">
            <c:ext xmlns:c16="http://schemas.microsoft.com/office/drawing/2014/chart" uri="{C3380CC4-5D6E-409C-BE32-E72D297353CC}">
              <c16:uniqueId val="{00000001-7C44-C14F-801D-52D017D2F048}"/>
            </c:ext>
          </c:extLst>
        </c:ser>
        <c:ser>
          <c:idx val="2"/>
          <c:order val="2"/>
          <c:tx>
            <c:strRef>
              <c:f>Sheet1!$D$1</c:f>
              <c:strCache>
                <c:ptCount val="1"/>
                <c:pt idx="0">
                  <c:v>SOMEWHAT CONFIDENT/VERY CONFIDENT</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c:v>
                </c:pt>
                <c:pt idx="6">
                  <c:v>ORANGE</c:v>
                </c:pt>
              </c:strCache>
            </c:strRef>
          </c:cat>
          <c:val>
            <c:numRef>
              <c:f>Sheet1!$D$2:$D$8</c:f>
              <c:numCache>
                <c:formatCode>0%</c:formatCode>
                <c:ptCount val="7"/>
                <c:pt idx="0">
                  <c:v>0.83</c:v>
                </c:pt>
                <c:pt idx="1">
                  <c:v>0.81</c:v>
                </c:pt>
                <c:pt idx="2">
                  <c:v>0.89</c:v>
                </c:pt>
                <c:pt idx="3">
                  <c:v>0.9</c:v>
                </c:pt>
                <c:pt idx="4">
                  <c:v>0.84</c:v>
                </c:pt>
                <c:pt idx="5">
                  <c:v>0.89</c:v>
                </c:pt>
                <c:pt idx="6">
                  <c:v>0.82</c:v>
                </c:pt>
              </c:numCache>
            </c:numRef>
          </c:val>
          <c:extLst xmlns:c16r2="http://schemas.microsoft.com/office/drawing/2015/06/chart">
            <c:ext xmlns:c16="http://schemas.microsoft.com/office/drawing/2014/chart" uri="{C3380CC4-5D6E-409C-BE32-E72D297353CC}">
              <c16:uniqueId val="{00000002-7C44-C14F-801D-52D017D2F048}"/>
            </c:ext>
          </c:extLst>
        </c:ser>
        <c:dLbls>
          <c:showLegendKey val="0"/>
          <c:showVal val="1"/>
          <c:showCatName val="0"/>
          <c:showSerName val="0"/>
          <c:showPercent val="0"/>
          <c:showBubbleSize val="0"/>
        </c:dLbls>
        <c:gapWidth val="75"/>
        <c:overlap val="100"/>
        <c:axId val="214271104"/>
        <c:axId val="214272640"/>
      </c:barChart>
      <c:catAx>
        <c:axId val="214271104"/>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14272640"/>
        <c:crosses val="autoZero"/>
        <c:auto val="1"/>
        <c:lblAlgn val="ctr"/>
        <c:lblOffset val="100"/>
        <c:noMultiLvlLbl val="0"/>
      </c:catAx>
      <c:valAx>
        <c:axId val="214272640"/>
        <c:scaling>
          <c:orientation val="minMax"/>
        </c:scaling>
        <c:delete val="1"/>
        <c:axPos val="l"/>
        <c:numFmt formatCode="0%" sourceLinked="1"/>
        <c:majorTickMark val="none"/>
        <c:minorTickMark val="none"/>
        <c:tickLblPos val="nextTo"/>
        <c:crossAx val="214271104"/>
        <c:crosses val="autoZero"/>
        <c:crossBetween val="between"/>
      </c:valAx>
      <c:spPr>
        <a:noFill/>
        <a:ln>
          <a:noFill/>
        </a:ln>
        <a:effectLst/>
      </c:spPr>
    </c:plotArea>
    <c:legend>
      <c:legendPos val="b"/>
      <c:layout>
        <c:manualLayout>
          <c:xMode val="edge"/>
          <c:yMode val="edge"/>
          <c:x val="7.41828759796124E-2"/>
          <c:y val="0.908135115735619"/>
          <c:w val="0.91003962522401705"/>
          <c:h val="9.186489846663910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DOCTOR DID NOT SPEAK THEIR LANGUAGE/NO INTERPRETER</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tx1">
                  <a:lumMod val="50000"/>
                  <a:alpha val="85000"/>
                </a:scheme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5-02E9-DD4C-B022-B3F8C42D06E3}"/>
              </c:ext>
            </c:extLst>
          </c:dPt>
          <c:dPt>
            <c:idx val="1"/>
            <c:invertIfNegative val="0"/>
            <c:bubble3D val="0"/>
            <c:spPr>
              <a:solidFill>
                <a:srgbClr val="BA9C6C"/>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4-02E9-DD4C-B022-B3F8C42D06E3}"/>
              </c:ext>
            </c:extLst>
          </c:dPt>
          <c:dPt>
            <c:idx val="2"/>
            <c:invertIfNegative val="0"/>
            <c:bubble3D val="0"/>
            <c:spPr>
              <a:solidFill>
                <a:srgbClr val="B395CB"/>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02E9-DD4C-B022-B3F8C42D06E3}"/>
              </c:ext>
            </c:extLst>
          </c:dPt>
          <c:dPt>
            <c:idx val="3"/>
            <c:invertIfNegative val="0"/>
            <c:bubble3D val="0"/>
            <c:spPr>
              <a:solidFill>
                <a:srgbClr val="EBE472"/>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2-02E9-DD4C-B022-B3F8C42D06E3}"/>
              </c:ext>
            </c:extLst>
          </c:dPt>
          <c:dPt>
            <c:idx val="4"/>
            <c:invertIfNegative val="0"/>
            <c:bubble3D val="0"/>
            <c:spPr>
              <a:solidFill>
                <a:srgbClr val="7BC342">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02E9-DD4C-B022-B3F8C42D06E3}"/>
              </c:ext>
            </c:extLst>
          </c:dPt>
          <c:dPt>
            <c:idx val="5"/>
            <c:invertIfNegative val="0"/>
            <c:bubble3D val="0"/>
            <c:spPr>
              <a:solidFill>
                <a:srgbClr val="BC7583"/>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0-02E9-DD4C-B022-B3F8C42D06E3}"/>
              </c:ext>
            </c:extLst>
          </c:dPt>
          <c:dPt>
            <c:idx val="6"/>
            <c:invertIfNegative val="0"/>
            <c:bubble3D val="0"/>
            <c:spPr>
              <a:solidFill>
                <a:srgbClr val="629CD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C-3142-D449-A74E-F5BBD4E225C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ORANGE</c:v>
                </c:pt>
                <c:pt idx="1">
                  <c:v>SAN MATEO</c:v>
                </c:pt>
                <c:pt idx="2">
                  <c:v>SANTA CLARA</c:v>
                </c:pt>
                <c:pt idx="3">
                  <c:v>SAN DIEGO</c:v>
                </c:pt>
                <c:pt idx="4">
                  <c:v>SAN BERNARDINO</c:v>
                </c:pt>
                <c:pt idx="5">
                  <c:v>RIVERSIDE</c:v>
                </c:pt>
                <c:pt idx="6">
                  <c:v>LOS ANGELES</c:v>
                </c:pt>
              </c:strCache>
            </c:strRef>
          </c:cat>
          <c:val>
            <c:numRef>
              <c:f>Sheet1!$B$2:$B$8</c:f>
              <c:numCache>
                <c:formatCode>0%</c:formatCode>
                <c:ptCount val="7"/>
                <c:pt idx="0">
                  <c:v>0.13</c:v>
                </c:pt>
                <c:pt idx="1">
                  <c:v>0.3</c:v>
                </c:pt>
                <c:pt idx="2">
                  <c:v>0.36</c:v>
                </c:pt>
                <c:pt idx="3">
                  <c:v>0.13</c:v>
                </c:pt>
                <c:pt idx="4">
                  <c:v>0.06</c:v>
                </c:pt>
                <c:pt idx="5">
                  <c:v>0.08</c:v>
                </c:pt>
                <c:pt idx="6">
                  <c:v>0.14000000000000001</c:v>
                </c:pt>
              </c:numCache>
            </c:numRef>
          </c:val>
          <c:extLst xmlns:c16r2="http://schemas.microsoft.com/office/drawing/2015/06/chart">
            <c:ext xmlns:c16="http://schemas.microsoft.com/office/drawing/2014/chart" uri="{C3380CC4-5D6E-409C-BE32-E72D297353CC}">
              <c16:uniqueId val="{00000000-ED9D-43CC-97B6-EE779B2B018C}"/>
            </c:ext>
          </c:extLst>
        </c:ser>
        <c:dLbls>
          <c:dLblPos val="outEnd"/>
          <c:showLegendKey val="0"/>
          <c:showVal val="1"/>
          <c:showCatName val="0"/>
          <c:showSerName val="0"/>
          <c:showPercent val="0"/>
          <c:showBubbleSize val="0"/>
        </c:dLbls>
        <c:gapWidth val="0"/>
        <c:overlap val="91"/>
        <c:axId val="217331200"/>
        <c:axId val="217340928"/>
      </c:barChart>
      <c:catAx>
        <c:axId val="21733120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217340928"/>
        <c:crosses val="autoZero"/>
        <c:auto val="1"/>
        <c:lblAlgn val="ctr"/>
        <c:lblOffset val="100"/>
        <c:noMultiLvlLbl val="0"/>
      </c:catAx>
      <c:valAx>
        <c:axId val="217340928"/>
        <c:scaling>
          <c:orientation val="minMax"/>
          <c:max val="1"/>
        </c:scaling>
        <c:delete val="1"/>
        <c:axPos val="b"/>
        <c:numFmt formatCode="0%" sourceLinked="1"/>
        <c:majorTickMark val="none"/>
        <c:minorTickMark val="none"/>
        <c:tickLblPos val="nextTo"/>
        <c:crossAx val="2173312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bg1"/>
                </a:solidFill>
                <a:latin typeface="+mn-lt"/>
                <a:ea typeface="+mn-ea"/>
                <a:cs typeface="+mn-cs"/>
              </a:defRPr>
            </a:pPr>
            <a:r>
              <a:rPr lang="en-US" dirty="0"/>
              <a:t>% of Enrollees Who Said Having a Single Care Manager Would Improve Their Care a Lot or a Little</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A LOT</c:v>
                </c:pt>
              </c:strCache>
            </c:strRef>
          </c:tx>
          <c:spPr>
            <a:solidFill>
              <a:srgbClr val="C07583"/>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LOS ANGELES</c:v>
                </c:pt>
                <c:pt idx="1">
                  <c:v>RIVERSIDE</c:v>
                </c:pt>
                <c:pt idx="2">
                  <c:v>SAN BERNARDINO</c:v>
                </c:pt>
                <c:pt idx="3">
                  <c:v>SAN DIEGO</c:v>
                </c:pt>
                <c:pt idx="4">
                  <c:v>SANTA CLARA</c:v>
                </c:pt>
                <c:pt idx="5">
                  <c:v>SAN MATEO </c:v>
                </c:pt>
                <c:pt idx="6">
                  <c:v>ORANGE</c:v>
                </c:pt>
              </c:strCache>
            </c:strRef>
          </c:cat>
          <c:val>
            <c:numRef>
              <c:f>Sheet1!$B$2:$B$8</c:f>
              <c:numCache>
                <c:formatCode>###0%</c:formatCode>
                <c:ptCount val="7"/>
                <c:pt idx="0">
                  <c:v>0.26436781609195398</c:v>
                </c:pt>
                <c:pt idx="1">
                  <c:v>0.28048780487804897</c:v>
                </c:pt>
                <c:pt idx="2">
                  <c:v>0.32673267326732702</c:v>
                </c:pt>
                <c:pt idx="3">
                  <c:v>0.30337078651685401</c:v>
                </c:pt>
                <c:pt idx="4">
                  <c:v>0.35483870967741898</c:v>
                </c:pt>
                <c:pt idx="5">
                  <c:v>0.25423728813559299</c:v>
                </c:pt>
                <c:pt idx="6">
                  <c:v>0.28282828282828298</c:v>
                </c:pt>
              </c:numCache>
            </c:numRef>
          </c:val>
          <c:extLst xmlns:c16r2="http://schemas.microsoft.com/office/drawing/2015/06/chart">
            <c:ext xmlns:c16="http://schemas.microsoft.com/office/drawing/2014/chart" uri="{C3380CC4-5D6E-409C-BE32-E72D297353CC}">
              <c16:uniqueId val="{00000000-AE35-48CF-9FEF-DC5C6EB0615B}"/>
            </c:ext>
          </c:extLst>
        </c:ser>
        <c:ser>
          <c:idx val="1"/>
          <c:order val="1"/>
          <c:tx>
            <c:strRef>
              <c:f>Sheet1!$C$1</c:f>
              <c:strCache>
                <c:ptCount val="1"/>
                <c:pt idx="0">
                  <c:v>A LITTLE</c:v>
                </c:pt>
              </c:strCache>
            </c:strRef>
          </c:tx>
          <c:spPr>
            <a:solidFill>
              <a:srgbClr val="5B9DD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LOS ANGELES</c:v>
                </c:pt>
                <c:pt idx="1">
                  <c:v>RIVERSIDE</c:v>
                </c:pt>
                <c:pt idx="2">
                  <c:v>SAN BERNARDINO</c:v>
                </c:pt>
                <c:pt idx="3">
                  <c:v>SAN DIEGO</c:v>
                </c:pt>
                <c:pt idx="4">
                  <c:v>SANTA CLARA</c:v>
                </c:pt>
                <c:pt idx="5">
                  <c:v>SAN MATEO </c:v>
                </c:pt>
                <c:pt idx="6">
                  <c:v>ORANGE</c:v>
                </c:pt>
              </c:strCache>
            </c:strRef>
          </c:cat>
          <c:val>
            <c:numRef>
              <c:f>Sheet1!$C$2:$C$8</c:f>
              <c:numCache>
                <c:formatCode>###0%</c:formatCode>
                <c:ptCount val="7"/>
                <c:pt idx="0">
                  <c:v>0.108374384236453</c:v>
                </c:pt>
                <c:pt idx="1">
                  <c:v>0.134146341463415</c:v>
                </c:pt>
                <c:pt idx="2">
                  <c:v>0.17821782178217799</c:v>
                </c:pt>
                <c:pt idx="3">
                  <c:v>0.202247191011236</c:v>
                </c:pt>
                <c:pt idx="4">
                  <c:v>9.6774193548387094E-2</c:v>
                </c:pt>
                <c:pt idx="5">
                  <c:v>0.22033898305084701</c:v>
                </c:pt>
                <c:pt idx="6">
                  <c:v>7.0707070707070704E-2</c:v>
                </c:pt>
              </c:numCache>
            </c:numRef>
          </c:val>
          <c:extLst xmlns:c16r2="http://schemas.microsoft.com/office/drawing/2015/06/chart">
            <c:ext xmlns:c16="http://schemas.microsoft.com/office/drawing/2014/chart" uri="{C3380CC4-5D6E-409C-BE32-E72D297353CC}">
              <c16:uniqueId val="{00000001-AE35-48CF-9FEF-DC5C6EB0615B}"/>
            </c:ext>
          </c:extLst>
        </c:ser>
        <c:dLbls>
          <c:dLblPos val="outEnd"/>
          <c:showLegendKey val="0"/>
          <c:showVal val="1"/>
          <c:showCatName val="0"/>
          <c:showSerName val="0"/>
          <c:showPercent val="0"/>
          <c:showBubbleSize val="0"/>
        </c:dLbls>
        <c:gapWidth val="65"/>
        <c:axId val="217516672"/>
        <c:axId val="217522560"/>
      </c:barChart>
      <c:catAx>
        <c:axId val="2175166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bg1"/>
                </a:solidFill>
                <a:latin typeface="+mn-lt"/>
                <a:ea typeface="+mn-ea"/>
                <a:cs typeface="+mn-cs"/>
              </a:defRPr>
            </a:pPr>
            <a:endParaRPr lang="en-US"/>
          </a:p>
        </c:txPr>
        <c:crossAx val="217522560"/>
        <c:crosses val="autoZero"/>
        <c:auto val="1"/>
        <c:lblAlgn val="ctr"/>
        <c:lblOffset val="100"/>
        <c:noMultiLvlLbl val="0"/>
      </c:catAx>
      <c:valAx>
        <c:axId val="217522560"/>
        <c:scaling>
          <c:orientation val="minMax"/>
        </c:scaling>
        <c:delete val="1"/>
        <c:axPos val="l"/>
        <c:numFmt formatCode="###0%" sourceLinked="1"/>
        <c:majorTickMark val="none"/>
        <c:minorTickMark val="none"/>
        <c:tickLblPos val="nextTo"/>
        <c:crossAx val="217516672"/>
        <c:crosses val="autoZero"/>
        <c:crossBetween val="between"/>
      </c:valAx>
      <c:spPr>
        <a:noFill/>
        <a:ln>
          <a:noFill/>
        </a:ln>
        <a:effectLst/>
      </c:spPr>
    </c:plotArea>
    <c:legend>
      <c:legendPos val="b"/>
      <c:layout>
        <c:manualLayout>
          <c:xMode val="edge"/>
          <c:yMode val="edge"/>
          <c:x val="0.352552537085567"/>
          <c:y val="0.92470267388451499"/>
          <c:w val="0.25584332621230998"/>
          <c:h val="5.9672326115485598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sz="1400">
          <a:solidFill>
            <a:schemeClr val="bg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 Enrollees</a:t>
            </a:r>
          </a:p>
        </c:rich>
      </c:tx>
      <c:layout>
        <c:manualLayout>
          <c:xMode val="edge"/>
          <c:yMode val="edge"/>
          <c:x val="0.42152771344758377"/>
          <c:y val="2.0542920029347028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2018</c:v>
                </c:pt>
              </c:strCache>
            </c:strRef>
          </c:tx>
          <c:spPr>
            <a:solidFill>
              <a:srgbClr val="BC7583"/>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LOS ANGELES</c:v>
                </c:pt>
                <c:pt idx="1">
                  <c:v>RIVERSIDE</c:v>
                </c:pt>
                <c:pt idx="2">
                  <c:v>SAN BERNARDINO</c:v>
                </c:pt>
                <c:pt idx="3">
                  <c:v>SAN DIEGO</c:v>
                </c:pt>
                <c:pt idx="4">
                  <c:v>SANTA CLARA</c:v>
                </c:pt>
                <c:pt idx="5">
                  <c:v>SAN MATEO </c:v>
                </c:pt>
                <c:pt idx="6">
                  <c:v>ORANGE</c:v>
                </c:pt>
              </c:strCache>
            </c:strRef>
          </c:cat>
          <c:val>
            <c:numRef>
              <c:f>Sheet1!$B$2:$B$8</c:f>
              <c:numCache>
                <c:formatCode>0%</c:formatCode>
                <c:ptCount val="7"/>
                <c:pt idx="0">
                  <c:v>0.67</c:v>
                </c:pt>
                <c:pt idx="1">
                  <c:v>0.84</c:v>
                </c:pt>
                <c:pt idx="2">
                  <c:v>0.65</c:v>
                </c:pt>
                <c:pt idx="3">
                  <c:v>0.74</c:v>
                </c:pt>
                <c:pt idx="4">
                  <c:v>0.7</c:v>
                </c:pt>
                <c:pt idx="5">
                  <c:v>0.88</c:v>
                </c:pt>
                <c:pt idx="6">
                  <c:v>0.56000000000000005</c:v>
                </c:pt>
              </c:numCache>
            </c:numRef>
          </c:val>
          <c:extLst xmlns:c16r2="http://schemas.microsoft.com/office/drawing/2015/06/chart">
            <c:ext xmlns:c16="http://schemas.microsoft.com/office/drawing/2014/chart" uri="{C3380CC4-5D6E-409C-BE32-E72D297353CC}">
              <c16:uniqueId val="{00000000-23BC-422E-B087-B6CE7892F5CE}"/>
            </c:ext>
          </c:extLst>
        </c:ser>
        <c:dLbls>
          <c:dLblPos val="outEnd"/>
          <c:showLegendKey val="0"/>
          <c:showVal val="1"/>
          <c:showCatName val="0"/>
          <c:showSerName val="0"/>
          <c:showPercent val="0"/>
          <c:showBubbleSize val="0"/>
        </c:dLbls>
        <c:gapWidth val="65"/>
        <c:overlap val="28"/>
        <c:axId val="217625344"/>
        <c:axId val="217628032"/>
      </c:barChart>
      <c:catAx>
        <c:axId val="2176253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217628032"/>
        <c:crosses val="autoZero"/>
        <c:auto val="1"/>
        <c:lblAlgn val="ctr"/>
        <c:lblOffset val="100"/>
        <c:noMultiLvlLbl val="0"/>
      </c:catAx>
      <c:valAx>
        <c:axId val="217628032"/>
        <c:scaling>
          <c:orientation val="minMax"/>
        </c:scaling>
        <c:delete val="1"/>
        <c:axPos val="l"/>
        <c:numFmt formatCode="0%" sourceLinked="1"/>
        <c:majorTickMark val="none"/>
        <c:minorTickMark val="none"/>
        <c:tickLblPos val="nextTo"/>
        <c:crossAx val="217625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t>
            </a:r>
            <a:r>
              <a:rPr lang="en-US" baseline="0" dirty="0"/>
              <a:t> of Enrollees Answering “Yes” to Routine or Personal Care Needs</a:t>
            </a:r>
            <a:endParaRPr lang="en-US" dirty="0"/>
          </a:p>
        </c:rich>
      </c:tx>
      <c:layout>
        <c:manualLayout>
          <c:xMode val="edge"/>
          <c:yMode val="edge"/>
          <c:x val="0.13340616797900301"/>
          <c:y val="0"/>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Personal Care Needs</c:v>
                </c:pt>
              </c:strCache>
            </c:strRef>
          </c:tx>
          <c:spPr>
            <a:solidFill>
              <a:srgbClr val="BC7583"/>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LOS ANGELES</c:v>
                </c:pt>
                <c:pt idx="1">
                  <c:v>RIVERSIDE</c:v>
                </c:pt>
                <c:pt idx="2">
                  <c:v>SAN BERNARDINO</c:v>
                </c:pt>
                <c:pt idx="3">
                  <c:v>SAN DIEGO</c:v>
                </c:pt>
                <c:pt idx="4">
                  <c:v>SANTA CLARA</c:v>
                </c:pt>
                <c:pt idx="5">
                  <c:v>SAN MATEO </c:v>
                </c:pt>
                <c:pt idx="6">
                  <c:v>ORANGE</c:v>
                </c:pt>
              </c:strCache>
            </c:strRef>
          </c:cat>
          <c:val>
            <c:numRef>
              <c:f>Sheet1!$B$2:$B$8</c:f>
              <c:numCache>
                <c:formatCode>0%</c:formatCode>
                <c:ptCount val="7"/>
                <c:pt idx="0">
                  <c:v>0.56000000000000005</c:v>
                </c:pt>
                <c:pt idx="1">
                  <c:v>0.43</c:v>
                </c:pt>
                <c:pt idx="2">
                  <c:v>0.54</c:v>
                </c:pt>
                <c:pt idx="3">
                  <c:v>0.55000000000000004</c:v>
                </c:pt>
                <c:pt idx="4">
                  <c:v>0.56999999999999995</c:v>
                </c:pt>
                <c:pt idx="5">
                  <c:v>0.67</c:v>
                </c:pt>
                <c:pt idx="6">
                  <c:v>0.36</c:v>
                </c:pt>
              </c:numCache>
            </c:numRef>
          </c:val>
          <c:extLst xmlns:c16r2="http://schemas.microsoft.com/office/drawing/2015/06/chart">
            <c:ext xmlns:c16="http://schemas.microsoft.com/office/drawing/2014/chart" uri="{C3380CC4-5D6E-409C-BE32-E72D297353CC}">
              <c16:uniqueId val="{00000000-C580-4AB2-84FD-3B9D34731745}"/>
            </c:ext>
          </c:extLst>
        </c:ser>
        <c:ser>
          <c:idx val="1"/>
          <c:order val="1"/>
          <c:tx>
            <c:strRef>
              <c:f>Sheet1!$C$1</c:f>
              <c:strCache>
                <c:ptCount val="1"/>
                <c:pt idx="0">
                  <c:v>Routine Care Needs</c:v>
                </c:pt>
              </c:strCache>
            </c:strRef>
          </c:tx>
          <c:spPr>
            <a:solidFill>
              <a:srgbClr val="629CD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LOS ANGELES</c:v>
                </c:pt>
                <c:pt idx="1">
                  <c:v>RIVERSIDE</c:v>
                </c:pt>
                <c:pt idx="2">
                  <c:v>SAN BERNARDINO</c:v>
                </c:pt>
                <c:pt idx="3">
                  <c:v>SAN DIEGO</c:v>
                </c:pt>
                <c:pt idx="4">
                  <c:v>SANTA CLARA</c:v>
                </c:pt>
                <c:pt idx="5">
                  <c:v>SAN MATEO </c:v>
                </c:pt>
                <c:pt idx="6">
                  <c:v>ORANGE</c:v>
                </c:pt>
              </c:strCache>
            </c:strRef>
          </c:cat>
          <c:val>
            <c:numRef>
              <c:f>Sheet1!$C$2:$C$8</c:f>
              <c:numCache>
                <c:formatCode>0%</c:formatCode>
                <c:ptCount val="7"/>
                <c:pt idx="0">
                  <c:v>0.81</c:v>
                </c:pt>
                <c:pt idx="1">
                  <c:v>0.79</c:v>
                </c:pt>
                <c:pt idx="2">
                  <c:v>0.79</c:v>
                </c:pt>
                <c:pt idx="3">
                  <c:v>0.8</c:v>
                </c:pt>
                <c:pt idx="4">
                  <c:v>0.77</c:v>
                </c:pt>
                <c:pt idx="5">
                  <c:v>0.82</c:v>
                </c:pt>
                <c:pt idx="6">
                  <c:v>0.66</c:v>
                </c:pt>
              </c:numCache>
            </c:numRef>
          </c:val>
          <c:extLst xmlns:c16r2="http://schemas.microsoft.com/office/drawing/2015/06/chart">
            <c:ext xmlns:c16="http://schemas.microsoft.com/office/drawing/2014/chart" uri="{C3380CC4-5D6E-409C-BE32-E72D297353CC}">
              <c16:uniqueId val="{00000001-C580-4AB2-84FD-3B9D34731745}"/>
            </c:ext>
          </c:extLst>
        </c:ser>
        <c:dLbls>
          <c:dLblPos val="outEnd"/>
          <c:showLegendKey val="0"/>
          <c:showVal val="1"/>
          <c:showCatName val="0"/>
          <c:showSerName val="0"/>
          <c:showPercent val="0"/>
          <c:showBubbleSize val="0"/>
        </c:dLbls>
        <c:gapWidth val="65"/>
        <c:axId val="218375680"/>
        <c:axId val="218377216"/>
      </c:barChart>
      <c:catAx>
        <c:axId val="2183756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218377216"/>
        <c:crosses val="autoZero"/>
        <c:auto val="1"/>
        <c:lblAlgn val="ctr"/>
        <c:lblOffset val="100"/>
        <c:noMultiLvlLbl val="0"/>
      </c:catAx>
      <c:valAx>
        <c:axId val="218377216"/>
        <c:scaling>
          <c:orientation val="minMax"/>
        </c:scaling>
        <c:delete val="1"/>
        <c:axPos val="l"/>
        <c:numFmt formatCode="0%" sourceLinked="1"/>
        <c:majorTickMark val="none"/>
        <c:minorTickMark val="none"/>
        <c:tickLblPos val="nextTo"/>
        <c:crossAx val="21837568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 Enrollees Who Answered “could use more help”</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GETS ASSISTANCE</c:v>
                </c:pt>
              </c:strCache>
            </c:strRef>
          </c:tx>
          <c:spPr>
            <a:solidFill>
              <a:srgbClr val="BC7583"/>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LOS ANGELES</c:v>
                </c:pt>
                <c:pt idx="1">
                  <c:v>RIVERSIDE</c:v>
                </c:pt>
                <c:pt idx="2">
                  <c:v>SAN BERNARDINO</c:v>
                </c:pt>
                <c:pt idx="3">
                  <c:v>SAN DIEGO</c:v>
                </c:pt>
                <c:pt idx="4">
                  <c:v>SANTA CLARA</c:v>
                </c:pt>
                <c:pt idx="5">
                  <c:v>SAN MATEO </c:v>
                </c:pt>
                <c:pt idx="6">
                  <c:v>ORANGE</c:v>
                </c:pt>
              </c:strCache>
            </c:strRef>
          </c:cat>
          <c:val>
            <c:numRef>
              <c:f>Sheet1!$B$2:$B$8</c:f>
              <c:numCache>
                <c:formatCode>###0%</c:formatCode>
                <c:ptCount val="7"/>
                <c:pt idx="0">
                  <c:v>0.41269841269841301</c:v>
                </c:pt>
                <c:pt idx="1">
                  <c:v>0.32</c:v>
                </c:pt>
                <c:pt idx="2">
                  <c:v>0.36764705882352899</c:v>
                </c:pt>
                <c:pt idx="3">
                  <c:v>0.44827586206896602</c:v>
                </c:pt>
                <c:pt idx="4">
                  <c:v>0.45833333333333298</c:v>
                </c:pt>
                <c:pt idx="5">
                  <c:v>0.42857142857142899</c:v>
                </c:pt>
                <c:pt idx="6">
                  <c:v>0.326315789473684</c:v>
                </c:pt>
              </c:numCache>
            </c:numRef>
          </c:val>
          <c:extLst xmlns:c16r2="http://schemas.microsoft.com/office/drawing/2015/06/chart">
            <c:ext xmlns:c16="http://schemas.microsoft.com/office/drawing/2014/chart" uri="{C3380CC4-5D6E-409C-BE32-E72D297353CC}">
              <c16:uniqueId val="{00000000-1B05-4D95-A0E3-A527C484DB95}"/>
            </c:ext>
          </c:extLst>
        </c:ser>
        <c:dLbls>
          <c:dLblPos val="outEnd"/>
          <c:showLegendKey val="0"/>
          <c:showVal val="1"/>
          <c:showCatName val="0"/>
          <c:showSerName val="0"/>
          <c:showPercent val="0"/>
          <c:showBubbleSize val="0"/>
        </c:dLbls>
        <c:gapWidth val="65"/>
        <c:axId val="218087808"/>
        <c:axId val="218090496"/>
      </c:barChart>
      <c:catAx>
        <c:axId val="2180878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218090496"/>
        <c:crosses val="autoZero"/>
        <c:auto val="1"/>
        <c:lblAlgn val="ctr"/>
        <c:lblOffset val="100"/>
        <c:noMultiLvlLbl val="0"/>
      </c:catAx>
      <c:valAx>
        <c:axId val="218090496"/>
        <c:scaling>
          <c:orientation val="minMax"/>
        </c:scaling>
        <c:delete val="1"/>
        <c:axPos val="l"/>
        <c:numFmt formatCode="###0%" sourceLinked="1"/>
        <c:majorTickMark val="none"/>
        <c:minorTickMark val="none"/>
        <c:tickLblPos val="nextTo"/>
        <c:crossAx val="218087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2018 % Enrollees Who Are Receiving</a:t>
            </a:r>
            <a:r>
              <a:rPr lang="en-US" baseline="0" dirty="0"/>
              <a:t> Services or Assistance</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GETS ASSISTANCE</c:v>
                </c:pt>
              </c:strCache>
            </c:strRef>
          </c:tx>
          <c:spPr>
            <a:solidFill>
              <a:srgbClr val="BC7583"/>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LOS ANGELES</c:v>
                </c:pt>
                <c:pt idx="1">
                  <c:v>RIVERSIDE</c:v>
                </c:pt>
                <c:pt idx="2">
                  <c:v>SAN BERNARDINO</c:v>
                </c:pt>
                <c:pt idx="3">
                  <c:v>SAN DIEGO</c:v>
                </c:pt>
                <c:pt idx="4">
                  <c:v>SANTA CLARA</c:v>
                </c:pt>
                <c:pt idx="5">
                  <c:v>SAN MATEO </c:v>
                </c:pt>
                <c:pt idx="6">
                  <c:v>ORANGE</c:v>
                </c:pt>
              </c:strCache>
            </c:strRef>
          </c:cat>
          <c:val>
            <c:numRef>
              <c:f>Sheet1!$B$2:$B$8</c:f>
              <c:numCache>
                <c:formatCode>0%</c:formatCode>
                <c:ptCount val="7"/>
                <c:pt idx="0">
                  <c:v>0.37</c:v>
                </c:pt>
                <c:pt idx="1">
                  <c:v>0.33</c:v>
                </c:pt>
                <c:pt idx="2">
                  <c:v>0.28999999999999998</c:v>
                </c:pt>
                <c:pt idx="3">
                  <c:v>0.23</c:v>
                </c:pt>
                <c:pt idx="4">
                  <c:v>0.35</c:v>
                </c:pt>
                <c:pt idx="5">
                  <c:v>0.37</c:v>
                </c:pt>
                <c:pt idx="6">
                  <c:v>0.19</c:v>
                </c:pt>
              </c:numCache>
            </c:numRef>
          </c:val>
          <c:extLst xmlns:c16r2="http://schemas.microsoft.com/office/drawing/2015/06/chart">
            <c:ext xmlns:c16="http://schemas.microsoft.com/office/drawing/2014/chart" uri="{C3380CC4-5D6E-409C-BE32-E72D297353CC}">
              <c16:uniqueId val="{00000000-1B05-4D95-A0E3-A527C484DB95}"/>
            </c:ext>
          </c:extLst>
        </c:ser>
        <c:dLbls>
          <c:dLblPos val="outEnd"/>
          <c:showLegendKey val="0"/>
          <c:showVal val="1"/>
          <c:showCatName val="0"/>
          <c:showSerName val="0"/>
          <c:showPercent val="0"/>
          <c:showBubbleSize val="0"/>
        </c:dLbls>
        <c:gapWidth val="65"/>
        <c:axId val="218118784"/>
        <c:axId val="218150400"/>
      </c:barChart>
      <c:catAx>
        <c:axId val="2181187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218150400"/>
        <c:crosses val="autoZero"/>
        <c:auto val="1"/>
        <c:lblAlgn val="ctr"/>
        <c:lblOffset val="100"/>
        <c:noMultiLvlLbl val="0"/>
      </c:catAx>
      <c:valAx>
        <c:axId val="218150400"/>
        <c:scaling>
          <c:orientation val="minMax"/>
        </c:scaling>
        <c:delete val="1"/>
        <c:axPos val="l"/>
        <c:numFmt formatCode="0%" sourceLinked="1"/>
        <c:majorTickMark val="none"/>
        <c:minorTickMark val="none"/>
        <c:tickLblPos val="nextTo"/>
        <c:crossAx val="218118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t>
            </a:r>
            <a:r>
              <a:rPr lang="en-US" baseline="0" dirty="0"/>
              <a:t> Enrollees Using IHSS</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2017</c:v>
                </c:pt>
              </c:strCache>
            </c:strRef>
          </c:tx>
          <c:spPr>
            <a:solidFill>
              <a:srgbClr val="BC7583"/>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LOS ANGELES</c:v>
                </c:pt>
                <c:pt idx="1">
                  <c:v>RIVERSIDE</c:v>
                </c:pt>
                <c:pt idx="2">
                  <c:v>SAN BERNARDINO</c:v>
                </c:pt>
                <c:pt idx="3">
                  <c:v>SAN DIEGO</c:v>
                </c:pt>
                <c:pt idx="4">
                  <c:v>SANTA CLARA</c:v>
                </c:pt>
                <c:pt idx="5">
                  <c:v>SAN MATEO </c:v>
                </c:pt>
                <c:pt idx="6">
                  <c:v>ORANGE</c:v>
                </c:pt>
              </c:strCache>
            </c:strRef>
          </c:cat>
          <c:val>
            <c:numRef>
              <c:f>Sheet1!$B$2:$B$8</c:f>
              <c:numCache>
                <c:formatCode>###0%</c:formatCode>
                <c:ptCount val="7"/>
                <c:pt idx="0">
                  <c:v>0.30339805825242699</c:v>
                </c:pt>
                <c:pt idx="1">
                  <c:v>0.26256983240223503</c:v>
                </c:pt>
                <c:pt idx="2">
                  <c:v>0.29861111111111099</c:v>
                </c:pt>
                <c:pt idx="3">
                  <c:v>0.164179104477612</c:v>
                </c:pt>
                <c:pt idx="4">
                  <c:v>0.32</c:v>
                </c:pt>
                <c:pt idx="5">
                  <c:v>0.23749999999999999</c:v>
                </c:pt>
                <c:pt idx="6">
                  <c:v>0.10962566844919799</c:v>
                </c:pt>
              </c:numCache>
            </c:numRef>
          </c:val>
          <c:extLst xmlns:c16r2="http://schemas.microsoft.com/office/drawing/2015/06/chart">
            <c:ext xmlns:c16="http://schemas.microsoft.com/office/drawing/2014/chart" uri="{C3380CC4-5D6E-409C-BE32-E72D297353CC}">
              <c16:uniqueId val="{00000000-6FEF-4DD0-BF3C-11417EDD63CF}"/>
            </c:ext>
          </c:extLst>
        </c:ser>
        <c:ser>
          <c:idx val="1"/>
          <c:order val="1"/>
          <c:tx>
            <c:strRef>
              <c:f>Sheet1!$C$1</c:f>
              <c:strCache>
                <c:ptCount val="1"/>
                <c:pt idx="0">
                  <c:v>2018</c:v>
                </c:pt>
              </c:strCache>
            </c:strRef>
          </c:tx>
          <c:spPr>
            <a:solidFill>
              <a:srgbClr val="629CD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LOS ANGELES</c:v>
                </c:pt>
                <c:pt idx="1">
                  <c:v>RIVERSIDE</c:v>
                </c:pt>
                <c:pt idx="2">
                  <c:v>SAN BERNARDINO</c:v>
                </c:pt>
                <c:pt idx="3">
                  <c:v>SAN DIEGO</c:v>
                </c:pt>
                <c:pt idx="4">
                  <c:v>SANTA CLARA</c:v>
                </c:pt>
                <c:pt idx="5">
                  <c:v>SAN MATEO </c:v>
                </c:pt>
                <c:pt idx="6">
                  <c:v>ORANGE</c:v>
                </c:pt>
              </c:strCache>
            </c:strRef>
          </c:cat>
          <c:val>
            <c:numRef>
              <c:f>Sheet1!$C$2:$C$8</c:f>
              <c:numCache>
                <c:formatCode>###0%</c:formatCode>
                <c:ptCount val="7"/>
                <c:pt idx="0">
                  <c:v>0.33680917622523499</c:v>
                </c:pt>
                <c:pt idx="1">
                  <c:v>0.28125</c:v>
                </c:pt>
                <c:pt idx="2">
                  <c:v>0.27840909090909099</c:v>
                </c:pt>
                <c:pt idx="3">
                  <c:v>0.20125786163522</c:v>
                </c:pt>
                <c:pt idx="4">
                  <c:v>0.33846153846153798</c:v>
                </c:pt>
                <c:pt idx="5">
                  <c:v>0.340425531914894</c:v>
                </c:pt>
                <c:pt idx="6">
                  <c:v>0.14506172839506201</c:v>
                </c:pt>
              </c:numCache>
            </c:numRef>
          </c:val>
          <c:extLst xmlns:c16r2="http://schemas.microsoft.com/office/drawing/2015/06/chart">
            <c:ext xmlns:c16="http://schemas.microsoft.com/office/drawing/2014/chart" uri="{C3380CC4-5D6E-409C-BE32-E72D297353CC}">
              <c16:uniqueId val="{00000001-6FEF-4DD0-BF3C-11417EDD63CF}"/>
            </c:ext>
          </c:extLst>
        </c:ser>
        <c:dLbls>
          <c:dLblPos val="outEnd"/>
          <c:showLegendKey val="0"/>
          <c:showVal val="1"/>
          <c:showCatName val="0"/>
          <c:showSerName val="0"/>
          <c:showPercent val="0"/>
          <c:showBubbleSize val="0"/>
        </c:dLbls>
        <c:gapWidth val="65"/>
        <c:axId val="218341760"/>
        <c:axId val="218343296"/>
      </c:barChart>
      <c:catAx>
        <c:axId val="2183417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218343296"/>
        <c:crosses val="autoZero"/>
        <c:auto val="1"/>
        <c:lblAlgn val="ctr"/>
        <c:lblOffset val="100"/>
        <c:noMultiLvlLbl val="0"/>
      </c:catAx>
      <c:valAx>
        <c:axId val="218343296"/>
        <c:scaling>
          <c:orientation val="minMax"/>
        </c:scaling>
        <c:delete val="1"/>
        <c:axPos val="l"/>
        <c:numFmt formatCode="###0%" sourceLinked="1"/>
        <c:majorTickMark val="none"/>
        <c:minorTickMark val="none"/>
        <c:tickLblPos val="nextTo"/>
        <c:crossAx val="21834176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2707016357723302"/>
          <c:y val="0.11715031279556"/>
          <c:w val="0.39138065462405403"/>
          <c:h val="0.81241679712999904"/>
        </c:manualLayout>
      </c:layout>
      <c:barChart>
        <c:barDir val="bar"/>
        <c:grouping val="clustered"/>
        <c:varyColors val="0"/>
        <c:ser>
          <c:idx val="0"/>
          <c:order val="0"/>
          <c:tx>
            <c:strRef>
              <c:f>Sheet1!$B$1</c:f>
              <c:strCache>
                <c:ptCount val="1"/>
                <c:pt idx="0">
                  <c:v>Know how to manage your health conditions (% very or somewhat confident)</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0-F942-4044-AECB-5F85C8F7E02E}"/>
              </c:ext>
            </c:extLst>
          </c:dPt>
          <c:dPt>
            <c:idx val="1"/>
            <c:invertIfNegative val="0"/>
            <c:bubble3D val="0"/>
            <c:spPr>
              <a:solidFill>
                <a:srgbClr val="81C44D"/>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F942-4044-AECB-5F85C8F7E02E}"/>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A-8AAF-034B-B87B-E23D6D4E160E}"/>
              </c:ext>
            </c:extLst>
          </c:dPt>
          <c:dPt>
            <c:idx val="3"/>
            <c:invertIfNegative val="0"/>
            <c:bubble3D val="0"/>
            <c:spPr>
              <a:solidFill>
                <a:srgbClr val="629CD0"/>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A-85AC-E049-8571-2E1AC620A71B}"/>
              </c:ext>
            </c:extLst>
          </c:dPt>
          <c:dPt>
            <c:idx val="4"/>
            <c:invertIfNegative val="0"/>
            <c:bubble3D val="0"/>
            <c:extLst xmlns:c16r2="http://schemas.microsoft.com/office/drawing/2015/06/chart">
              <c:ext xmlns:c16="http://schemas.microsoft.com/office/drawing/2014/chart" uri="{C3380CC4-5D6E-409C-BE32-E72D297353CC}">
                <c16:uniqueId val="{00000003-F942-4044-AECB-5F85C8F7E02E}"/>
              </c:ext>
            </c:extLst>
          </c:dPt>
          <c:dPt>
            <c:idx val="5"/>
            <c:invertIfNegative val="0"/>
            <c:bubble3D val="0"/>
            <c:extLst xmlns:c16r2="http://schemas.microsoft.com/office/drawing/2015/06/chart">
              <c:ext xmlns:c16="http://schemas.microsoft.com/office/drawing/2014/chart" uri="{C3380CC4-5D6E-409C-BE32-E72D297353CC}">
                <c16:uniqueId val="{00000005-F942-4044-AECB-5F85C8F7E02E}"/>
              </c:ext>
            </c:extLst>
          </c:dPt>
          <c:dPt>
            <c:idx val="8"/>
            <c:invertIfNegative val="0"/>
            <c:bubble3D val="0"/>
            <c:extLst xmlns:c16r2="http://schemas.microsoft.com/office/drawing/2015/06/chart">
              <c:ext xmlns:c16="http://schemas.microsoft.com/office/drawing/2014/chart" uri="{C3380CC4-5D6E-409C-BE32-E72D297353CC}">
                <c16:uniqueId val="{00000007-F942-4044-AECB-5F85C8F7E02E}"/>
              </c:ext>
            </c:extLst>
          </c:dPt>
          <c:dPt>
            <c:idx val="9"/>
            <c:invertIfNegative val="0"/>
            <c:bubble3D val="0"/>
            <c:extLst xmlns:c16r2="http://schemas.microsoft.com/office/drawing/2015/06/chart">
              <c:ext xmlns:c16="http://schemas.microsoft.com/office/drawing/2014/chart" uri="{C3380CC4-5D6E-409C-BE32-E72D297353CC}">
                <c16:uniqueId val="{00000009-F942-4044-AECB-5F85C8F7E02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WHITE NON-HISPANIC</c:v>
                </c:pt>
                <c:pt idx="1">
                  <c:v>HISPANIC/LATINO</c:v>
                </c:pt>
                <c:pt idx="2">
                  <c:v>BLACK</c:v>
                </c:pt>
                <c:pt idx="3">
                  <c:v>ASIAN/PACIFIC ISLANDER</c:v>
                </c:pt>
              </c:strCache>
            </c:strRef>
          </c:cat>
          <c:val>
            <c:numRef>
              <c:f>Sheet1!$B$2:$B$5</c:f>
              <c:numCache>
                <c:formatCode>0%</c:formatCode>
                <c:ptCount val="4"/>
                <c:pt idx="0">
                  <c:v>0.91223404255319196</c:v>
                </c:pt>
                <c:pt idx="1">
                  <c:v>0.77358490566037696</c:v>
                </c:pt>
                <c:pt idx="2">
                  <c:v>0.90721649484536104</c:v>
                </c:pt>
                <c:pt idx="3">
                  <c:v>0.74193548387096797</c:v>
                </c:pt>
              </c:numCache>
            </c:numRef>
          </c:val>
          <c:extLst xmlns:c16r2="http://schemas.microsoft.com/office/drawing/2015/06/chart">
            <c:ext xmlns:c16="http://schemas.microsoft.com/office/drawing/2014/chart" uri="{C3380CC4-5D6E-409C-BE32-E72D297353CC}">
              <c16:uniqueId val="{0000000A-F942-4044-AECB-5F85C8F7E02E}"/>
            </c:ext>
          </c:extLst>
        </c:ser>
        <c:dLbls>
          <c:showLegendKey val="0"/>
          <c:showVal val="0"/>
          <c:showCatName val="0"/>
          <c:showSerName val="0"/>
          <c:showPercent val="0"/>
          <c:showBubbleSize val="0"/>
        </c:dLbls>
        <c:gapWidth val="50"/>
        <c:axId val="218601728"/>
        <c:axId val="218619904"/>
      </c:barChart>
      <c:catAx>
        <c:axId val="21860172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18619904"/>
        <c:crosses val="autoZero"/>
        <c:auto val="1"/>
        <c:lblAlgn val="ctr"/>
        <c:lblOffset val="100"/>
        <c:noMultiLvlLbl val="0"/>
      </c:catAx>
      <c:valAx>
        <c:axId val="218619904"/>
        <c:scaling>
          <c:orientation val="minMax"/>
          <c:max val="1.1000000000000001"/>
          <c:min val="0"/>
        </c:scaling>
        <c:delete val="0"/>
        <c:axPos val="b"/>
        <c:numFmt formatCode="0%" sourceLinked="1"/>
        <c:majorTickMark val="none"/>
        <c:minorTickMark val="none"/>
        <c:tickLblPos val="none"/>
        <c:spPr>
          <a:ln>
            <a:noFill/>
          </a:ln>
        </c:spPr>
        <c:crossAx val="21860172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2707016357723302"/>
          <c:y val="0.11715031279556"/>
          <c:w val="0.39138065462405403"/>
          <c:h val="0.81241679712999904"/>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07D0-8E4B-9B5E-8D2209DE9F24}"/>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07D0-8E4B-9B5E-8D2209DE9F24}"/>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07D0-8E4B-9B5E-8D2209DE9F24}"/>
              </c:ext>
            </c:extLst>
          </c:dPt>
          <c:dPt>
            <c:idx val="3"/>
            <c:invertIfNegative val="0"/>
            <c:bubble3D val="0"/>
            <c:spPr>
              <a:solidFill>
                <a:srgbClr val="629CD0"/>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A-28B1-5B42-8B25-59C139F614E4}"/>
              </c:ext>
            </c:extLst>
          </c:dPt>
          <c:dPt>
            <c:idx val="4"/>
            <c:invertIfNegative val="0"/>
            <c:bubble3D val="0"/>
            <c:extLst xmlns:c16r2="http://schemas.microsoft.com/office/drawing/2015/06/chart">
              <c:ext xmlns:c16="http://schemas.microsoft.com/office/drawing/2014/chart" uri="{C3380CC4-5D6E-409C-BE32-E72D297353CC}">
                <c16:uniqueId val="{00000006-07D0-8E4B-9B5E-8D2209DE9F24}"/>
              </c:ext>
            </c:extLst>
          </c:dPt>
          <c:dPt>
            <c:idx val="5"/>
            <c:invertIfNegative val="0"/>
            <c:bubble3D val="0"/>
            <c:extLst xmlns:c16r2="http://schemas.microsoft.com/office/drawing/2015/06/chart">
              <c:ext xmlns:c16="http://schemas.microsoft.com/office/drawing/2014/chart" uri="{C3380CC4-5D6E-409C-BE32-E72D297353CC}">
                <c16:uniqueId val="{00000007-07D0-8E4B-9B5E-8D2209DE9F24}"/>
              </c:ext>
            </c:extLst>
          </c:dPt>
          <c:dPt>
            <c:idx val="8"/>
            <c:invertIfNegative val="0"/>
            <c:bubble3D val="0"/>
            <c:extLst xmlns:c16r2="http://schemas.microsoft.com/office/drawing/2015/06/chart">
              <c:ext xmlns:c16="http://schemas.microsoft.com/office/drawing/2014/chart" uri="{C3380CC4-5D6E-409C-BE32-E72D297353CC}">
                <c16:uniqueId val="{00000008-07D0-8E4B-9B5E-8D2209DE9F24}"/>
              </c:ext>
            </c:extLst>
          </c:dPt>
          <c:dPt>
            <c:idx val="9"/>
            <c:invertIfNegative val="0"/>
            <c:bubble3D val="0"/>
            <c:extLst xmlns:c16r2="http://schemas.microsoft.com/office/drawing/2015/06/chart">
              <c:ext xmlns:c16="http://schemas.microsoft.com/office/drawing/2014/chart" uri="{C3380CC4-5D6E-409C-BE32-E72D297353CC}">
                <c16:uniqueId val="{00000009-07D0-8E4B-9B5E-8D2209DE9F24}"/>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WHITE NON-HISPANIC</c:v>
                </c:pt>
                <c:pt idx="1">
                  <c:v>HISPANIC/LATINO</c:v>
                </c:pt>
                <c:pt idx="2">
                  <c:v>BLACK</c:v>
                </c:pt>
                <c:pt idx="3">
                  <c:v>ASIAN/PACIFIC ISLANDER</c:v>
                </c:pt>
              </c:strCache>
            </c:strRef>
          </c:cat>
          <c:val>
            <c:numRef>
              <c:f>Sheet1!$B$2:$B$5</c:f>
              <c:numCache>
                <c:formatCode>0%</c:formatCode>
                <c:ptCount val="4"/>
                <c:pt idx="0">
                  <c:v>0.94399999999999995</c:v>
                </c:pt>
                <c:pt idx="1">
                  <c:v>0.88124306326304103</c:v>
                </c:pt>
                <c:pt idx="2">
                  <c:v>0.94329896907216504</c:v>
                </c:pt>
                <c:pt idx="3">
                  <c:v>0.82186234817813797</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A-07D0-8E4B-9B5E-8D2209DE9F24}"/>
            </c:ext>
          </c:extLst>
        </c:ser>
        <c:dLbls>
          <c:showLegendKey val="0"/>
          <c:showVal val="0"/>
          <c:showCatName val="0"/>
          <c:showSerName val="0"/>
          <c:showPercent val="0"/>
          <c:showBubbleSize val="0"/>
        </c:dLbls>
        <c:gapWidth val="50"/>
        <c:axId val="218690688"/>
        <c:axId val="218692224"/>
      </c:barChart>
      <c:catAx>
        <c:axId val="21869068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18692224"/>
        <c:crosses val="autoZero"/>
        <c:auto val="1"/>
        <c:lblAlgn val="ctr"/>
        <c:lblOffset val="100"/>
        <c:noMultiLvlLbl val="0"/>
      </c:catAx>
      <c:valAx>
        <c:axId val="218692224"/>
        <c:scaling>
          <c:orientation val="minMax"/>
          <c:max val="1.1000000000000001"/>
          <c:min val="0"/>
        </c:scaling>
        <c:delete val="0"/>
        <c:axPos val="b"/>
        <c:numFmt formatCode="0%" sourceLinked="1"/>
        <c:majorTickMark val="none"/>
        <c:minorTickMark val="none"/>
        <c:tickLblPos val="none"/>
        <c:spPr>
          <a:ln>
            <a:noFill/>
          </a:ln>
        </c:spPr>
        <c:crossAx val="21869068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2707016357723302"/>
          <c:y val="0.11715031279556"/>
          <c:w val="0.39138065462405403"/>
          <c:h val="0.81241679712999904"/>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1D63-7E47-83EB-4BD1CE871287}"/>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1D63-7E47-83EB-4BD1CE871287}"/>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1D63-7E47-83EB-4BD1CE871287}"/>
              </c:ext>
            </c:extLst>
          </c:dPt>
          <c:dPt>
            <c:idx val="3"/>
            <c:invertIfNegative val="0"/>
            <c:bubble3D val="0"/>
            <c:spPr>
              <a:solidFill>
                <a:srgbClr val="629CD0"/>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A-997A-4749-875B-C70B298EB7B4}"/>
              </c:ext>
            </c:extLst>
          </c:dPt>
          <c:dPt>
            <c:idx val="4"/>
            <c:invertIfNegative val="0"/>
            <c:bubble3D val="0"/>
            <c:extLst xmlns:c16r2="http://schemas.microsoft.com/office/drawing/2015/06/chart">
              <c:ext xmlns:c16="http://schemas.microsoft.com/office/drawing/2014/chart" uri="{C3380CC4-5D6E-409C-BE32-E72D297353CC}">
                <c16:uniqueId val="{00000006-1D63-7E47-83EB-4BD1CE871287}"/>
              </c:ext>
            </c:extLst>
          </c:dPt>
          <c:dPt>
            <c:idx val="5"/>
            <c:invertIfNegative val="0"/>
            <c:bubble3D val="0"/>
            <c:extLst xmlns:c16r2="http://schemas.microsoft.com/office/drawing/2015/06/chart">
              <c:ext xmlns:c16="http://schemas.microsoft.com/office/drawing/2014/chart" uri="{C3380CC4-5D6E-409C-BE32-E72D297353CC}">
                <c16:uniqueId val="{00000007-1D63-7E47-83EB-4BD1CE871287}"/>
              </c:ext>
            </c:extLst>
          </c:dPt>
          <c:dPt>
            <c:idx val="8"/>
            <c:invertIfNegative val="0"/>
            <c:bubble3D val="0"/>
            <c:extLst xmlns:c16r2="http://schemas.microsoft.com/office/drawing/2015/06/chart">
              <c:ext xmlns:c16="http://schemas.microsoft.com/office/drawing/2014/chart" uri="{C3380CC4-5D6E-409C-BE32-E72D297353CC}">
                <c16:uniqueId val="{00000008-1D63-7E47-83EB-4BD1CE871287}"/>
              </c:ext>
            </c:extLst>
          </c:dPt>
          <c:dPt>
            <c:idx val="9"/>
            <c:invertIfNegative val="0"/>
            <c:bubble3D val="0"/>
            <c:extLst xmlns:c16r2="http://schemas.microsoft.com/office/drawing/2015/06/chart">
              <c:ext xmlns:c16="http://schemas.microsoft.com/office/drawing/2014/chart" uri="{C3380CC4-5D6E-409C-BE32-E72D297353CC}">
                <c16:uniqueId val="{00000009-1D63-7E47-83EB-4BD1CE871287}"/>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WHITE NON-HISPANIC</c:v>
                </c:pt>
                <c:pt idx="1">
                  <c:v>HISPANIC/LATINO</c:v>
                </c:pt>
                <c:pt idx="2">
                  <c:v>BLACK</c:v>
                </c:pt>
                <c:pt idx="3">
                  <c:v>ASIAN/PACIFIC ISLANDER</c:v>
                </c:pt>
              </c:strCache>
            </c:strRef>
          </c:cat>
          <c:val>
            <c:numRef>
              <c:f>Sheet1!$B$2:$B$5</c:f>
              <c:numCache>
                <c:formatCode>0%</c:formatCode>
                <c:ptCount val="4"/>
                <c:pt idx="0">
                  <c:v>0.89333333333333298</c:v>
                </c:pt>
                <c:pt idx="1">
                  <c:v>0.77888888888888896</c:v>
                </c:pt>
                <c:pt idx="2">
                  <c:v>0.93814432989690699</c:v>
                </c:pt>
                <c:pt idx="3">
                  <c:v>0.85020242914979804</c:v>
                </c:pt>
              </c:numCache>
            </c:numRef>
          </c:val>
          <c:extLst xmlns:c16r2="http://schemas.microsoft.com/office/drawing/2015/06/chart">
            <c:ext xmlns:c16="http://schemas.microsoft.com/office/drawing/2014/chart" uri="{C3380CC4-5D6E-409C-BE32-E72D297353CC}">
              <c16:uniqueId val="{0000000A-1D63-7E47-83EB-4BD1CE871287}"/>
            </c:ext>
          </c:extLst>
        </c:ser>
        <c:dLbls>
          <c:showLegendKey val="0"/>
          <c:showVal val="0"/>
          <c:showCatName val="0"/>
          <c:showSerName val="0"/>
          <c:showPercent val="0"/>
          <c:showBubbleSize val="0"/>
        </c:dLbls>
        <c:gapWidth val="50"/>
        <c:axId val="221093888"/>
        <c:axId val="221095424"/>
      </c:barChart>
      <c:catAx>
        <c:axId val="22109388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21095424"/>
        <c:crosses val="autoZero"/>
        <c:auto val="1"/>
        <c:lblAlgn val="ctr"/>
        <c:lblOffset val="100"/>
        <c:noMultiLvlLbl val="0"/>
      </c:catAx>
      <c:valAx>
        <c:axId val="221095424"/>
        <c:scaling>
          <c:orientation val="minMax"/>
          <c:max val="1.1000000000000001"/>
          <c:min val="0"/>
        </c:scaling>
        <c:delete val="0"/>
        <c:axPos val="b"/>
        <c:numFmt formatCode="0%" sourceLinked="1"/>
        <c:majorTickMark val="none"/>
        <c:minorTickMark val="none"/>
        <c:tickLblPos val="none"/>
        <c:spPr>
          <a:ln>
            <a:noFill/>
          </a:ln>
        </c:spPr>
        <c:crossAx val="22109388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baseline="0" dirty="0">
                <a:solidFill>
                  <a:schemeClr val="bg1"/>
                </a:solidFill>
                <a:effectLst/>
              </a:rPr>
              <a:t>% of CMC Enrollees Having the Same Doctor Before Enrolling</a:t>
            </a:r>
            <a:endParaRPr lang="en-US" dirty="0">
              <a:solidFill>
                <a:schemeClr val="bg1"/>
              </a:solidFill>
              <a:effectLst/>
            </a:endParaRPr>
          </a:p>
        </c:rich>
      </c:tx>
      <c:layout>
        <c:manualLayout>
          <c:xMode val="edge"/>
          <c:yMode val="edge"/>
          <c:x val="0.108974576707323"/>
          <c:y val="0"/>
        </c:manualLayout>
      </c:layout>
      <c:overlay val="0"/>
      <c:spPr>
        <a:noFill/>
        <a:ln>
          <a:noFill/>
        </a:ln>
        <a:effectLst/>
      </c:spPr>
    </c:title>
    <c:autoTitleDeleted val="0"/>
    <c:plotArea>
      <c:layout>
        <c:manualLayout>
          <c:layoutTarget val="inner"/>
          <c:xMode val="edge"/>
          <c:yMode val="edge"/>
          <c:x val="1.7973856209150301E-2"/>
          <c:y val="0.11240575736805999"/>
          <c:w val="0.96405228758169903"/>
          <c:h val="0.69632441592504901"/>
        </c:manualLayout>
      </c:layout>
      <c:barChart>
        <c:barDir val="col"/>
        <c:grouping val="clustered"/>
        <c:varyColors val="0"/>
        <c:ser>
          <c:idx val="0"/>
          <c:order val="0"/>
          <c:tx>
            <c:strRef>
              <c:f>Sheet1!$B$1</c:f>
              <c:strCache>
                <c:ptCount val="1"/>
                <c:pt idx="0">
                  <c:v>2016</c:v>
                </c:pt>
              </c:strCache>
            </c:strRef>
          </c:tx>
          <c:spPr>
            <a:solidFill>
              <a:srgbClr val="C475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 </c:v>
                </c:pt>
                <c:pt idx="6">
                  <c:v>ORANGE</c:v>
                </c:pt>
              </c:strCache>
            </c:strRef>
          </c:cat>
          <c:val>
            <c:numRef>
              <c:f>Sheet1!$B$2:$B$8</c:f>
              <c:numCache>
                <c:formatCode>0%</c:formatCode>
                <c:ptCount val="7"/>
                <c:pt idx="0">
                  <c:v>0.71</c:v>
                </c:pt>
                <c:pt idx="1">
                  <c:v>0.64</c:v>
                </c:pt>
                <c:pt idx="2">
                  <c:v>0.65</c:v>
                </c:pt>
                <c:pt idx="3">
                  <c:v>0.67</c:v>
                </c:pt>
                <c:pt idx="4">
                  <c:v>0.69</c:v>
                </c:pt>
                <c:pt idx="5">
                  <c:v>0.76</c:v>
                </c:pt>
                <c:pt idx="6">
                  <c:v>0.7</c:v>
                </c:pt>
              </c:numCache>
            </c:numRef>
          </c:val>
          <c:extLst xmlns:c16r2="http://schemas.microsoft.com/office/drawing/2015/06/chart">
            <c:ext xmlns:c16="http://schemas.microsoft.com/office/drawing/2014/chart" uri="{C3380CC4-5D6E-409C-BE32-E72D297353CC}">
              <c16:uniqueId val="{00000000-862D-DE43-A1E1-C100CDFF6583}"/>
            </c:ext>
          </c:extLst>
        </c:ser>
        <c:ser>
          <c:idx val="1"/>
          <c:order val="1"/>
          <c:tx>
            <c:strRef>
              <c:f>Sheet1!$C$1</c:f>
              <c:strCache>
                <c:ptCount val="1"/>
                <c:pt idx="0">
                  <c:v>2018</c:v>
                </c:pt>
              </c:strCache>
            </c:strRef>
          </c:tx>
          <c:spPr>
            <a:solidFill>
              <a:srgbClr val="629CD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 </c:v>
                </c:pt>
                <c:pt idx="6">
                  <c:v>ORANGE</c:v>
                </c:pt>
              </c:strCache>
            </c:strRef>
          </c:cat>
          <c:val>
            <c:numRef>
              <c:f>Sheet1!$C$2:$C$8</c:f>
              <c:numCache>
                <c:formatCode>###0%</c:formatCode>
                <c:ptCount val="7"/>
                <c:pt idx="0" formatCode="0%">
                  <c:v>0.62</c:v>
                </c:pt>
                <c:pt idx="1">
                  <c:v>0.6</c:v>
                </c:pt>
                <c:pt idx="2" formatCode="0%">
                  <c:v>0.61</c:v>
                </c:pt>
                <c:pt idx="3" formatCode="0%">
                  <c:v>0.64</c:v>
                </c:pt>
                <c:pt idx="4" formatCode="0%">
                  <c:v>0.67</c:v>
                </c:pt>
                <c:pt idx="5" formatCode="0%">
                  <c:v>0.7</c:v>
                </c:pt>
                <c:pt idx="6" formatCode="0%">
                  <c:v>0.59</c:v>
                </c:pt>
              </c:numCache>
            </c:numRef>
          </c:val>
          <c:extLst xmlns:c16r2="http://schemas.microsoft.com/office/drawing/2015/06/chart">
            <c:ext xmlns:c16="http://schemas.microsoft.com/office/drawing/2014/chart" uri="{C3380CC4-5D6E-409C-BE32-E72D297353CC}">
              <c16:uniqueId val="{00000001-862D-DE43-A1E1-C100CDFF6583}"/>
            </c:ext>
          </c:extLst>
        </c:ser>
        <c:dLbls>
          <c:showLegendKey val="0"/>
          <c:showVal val="1"/>
          <c:showCatName val="0"/>
          <c:showSerName val="0"/>
          <c:showPercent val="0"/>
          <c:showBubbleSize val="0"/>
        </c:dLbls>
        <c:gapWidth val="75"/>
        <c:axId val="216101248"/>
        <c:axId val="216102784"/>
      </c:barChart>
      <c:catAx>
        <c:axId val="216101248"/>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16102784"/>
        <c:crosses val="autoZero"/>
        <c:auto val="1"/>
        <c:lblAlgn val="ctr"/>
        <c:lblOffset val="100"/>
        <c:noMultiLvlLbl val="0"/>
      </c:catAx>
      <c:valAx>
        <c:axId val="216102784"/>
        <c:scaling>
          <c:orientation val="minMax"/>
        </c:scaling>
        <c:delete val="1"/>
        <c:axPos val="l"/>
        <c:numFmt formatCode="0%" sourceLinked="1"/>
        <c:majorTickMark val="none"/>
        <c:minorTickMark val="none"/>
        <c:tickLblPos val="nextTo"/>
        <c:crossAx val="216101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9618898487272605E-2"/>
          <c:y val="6.14981815254542E-2"/>
          <c:w val="0.82214939786798902"/>
          <c:h val="0.776225721784777"/>
        </c:manualLayout>
      </c:layout>
      <c:barChart>
        <c:barDir val="col"/>
        <c:grouping val="clustered"/>
        <c:varyColors val="0"/>
        <c:ser>
          <c:idx val="0"/>
          <c:order val="0"/>
          <c:tx>
            <c:strRef>
              <c:f>Sheet1!$B$1</c:f>
              <c:strCache>
                <c:ptCount val="1"/>
                <c:pt idx="0">
                  <c:v>Do you have a doctor who you think of as your 
personal doctor?</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62C2-F144-89A1-0C2F47A02189}"/>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62C2-F144-89A1-0C2F47A02189}"/>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62C2-F144-89A1-0C2F47A02189}"/>
              </c:ext>
            </c:extLst>
          </c:dPt>
          <c:dPt>
            <c:idx val="3"/>
            <c:invertIfNegative val="0"/>
            <c:bubble3D val="0"/>
            <c:spPr>
              <a:solidFill>
                <a:srgbClr val="629CD0"/>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A-01C5-4C4A-B01B-CE1178F9DBEC}"/>
              </c:ext>
            </c:extLst>
          </c:dPt>
          <c:dPt>
            <c:idx val="4"/>
            <c:invertIfNegative val="0"/>
            <c:bubble3D val="0"/>
            <c:extLst xmlns:c16r2="http://schemas.microsoft.com/office/drawing/2015/06/chart">
              <c:ext xmlns:c16="http://schemas.microsoft.com/office/drawing/2014/chart" uri="{C3380CC4-5D6E-409C-BE32-E72D297353CC}">
                <c16:uniqueId val="{00000006-62C2-F144-89A1-0C2F47A02189}"/>
              </c:ext>
            </c:extLst>
          </c:dPt>
          <c:dPt>
            <c:idx val="5"/>
            <c:invertIfNegative val="0"/>
            <c:bubble3D val="0"/>
            <c:extLst xmlns:c16r2="http://schemas.microsoft.com/office/drawing/2015/06/chart">
              <c:ext xmlns:c16="http://schemas.microsoft.com/office/drawing/2014/chart" uri="{C3380CC4-5D6E-409C-BE32-E72D297353CC}">
                <c16:uniqueId val="{00000007-62C2-F144-89A1-0C2F47A02189}"/>
              </c:ext>
            </c:extLst>
          </c:dPt>
          <c:dPt>
            <c:idx val="8"/>
            <c:invertIfNegative val="0"/>
            <c:bubble3D val="0"/>
            <c:extLst xmlns:c16r2="http://schemas.microsoft.com/office/drawing/2015/06/chart">
              <c:ext xmlns:c16="http://schemas.microsoft.com/office/drawing/2014/chart" uri="{C3380CC4-5D6E-409C-BE32-E72D297353CC}">
                <c16:uniqueId val="{00000008-62C2-F144-89A1-0C2F47A02189}"/>
              </c:ext>
            </c:extLst>
          </c:dPt>
          <c:dPt>
            <c:idx val="9"/>
            <c:invertIfNegative val="0"/>
            <c:bubble3D val="0"/>
            <c:extLst xmlns:c16r2="http://schemas.microsoft.com/office/drawing/2015/06/chart">
              <c:ext xmlns:c16="http://schemas.microsoft.com/office/drawing/2014/chart" uri="{C3380CC4-5D6E-409C-BE32-E72D297353CC}">
                <c16:uniqueId val="{00000009-62C2-F144-89A1-0C2F47A02189}"/>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WHITE NON-HISPANIC</c:v>
                </c:pt>
                <c:pt idx="1">
                  <c:v>HISPANIC/LATINO</c:v>
                </c:pt>
                <c:pt idx="2">
                  <c:v>BLACK</c:v>
                </c:pt>
                <c:pt idx="3">
                  <c:v>ASIAN/PACIFIC ISLANDER</c:v>
                </c:pt>
              </c:strCache>
            </c:strRef>
          </c:cat>
          <c:val>
            <c:numRef>
              <c:f>Sheet1!$B$2:$B$5</c:f>
              <c:numCache>
                <c:formatCode>###0%</c:formatCode>
                <c:ptCount val="4"/>
                <c:pt idx="0">
                  <c:v>0.90933333333333299</c:v>
                </c:pt>
                <c:pt idx="1">
                  <c:v>0.93555555555555603</c:v>
                </c:pt>
                <c:pt idx="2">
                  <c:v>0.91752577319587603</c:v>
                </c:pt>
                <c:pt idx="3">
                  <c:v>0.97570850202429105</c:v>
                </c:pt>
              </c:numCache>
            </c:numRef>
          </c:val>
          <c:extLst xmlns:c16r2="http://schemas.microsoft.com/office/drawing/2015/06/chart">
            <c:ext xmlns:c16="http://schemas.microsoft.com/office/drawing/2014/chart" uri="{C3380CC4-5D6E-409C-BE32-E72D297353CC}">
              <c16:uniqueId val="{0000000A-62C2-F144-89A1-0C2F47A02189}"/>
            </c:ext>
          </c:extLst>
        </c:ser>
        <c:dLbls>
          <c:showLegendKey val="0"/>
          <c:showVal val="0"/>
          <c:showCatName val="0"/>
          <c:showSerName val="0"/>
          <c:showPercent val="0"/>
          <c:showBubbleSize val="0"/>
        </c:dLbls>
        <c:gapWidth val="50"/>
        <c:axId val="219984640"/>
        <c:axId val="219986176"/>
      </c:barChart>
      <c:catAx>
        <c:axId val="219984640"/>
        <c:scaling>
          <c:orientation val="minMax"/>
        </c:scaling>
        <c:delete val="0"/>
        <c:axPos val="b"/>
        <c:numFmt formatCode="General" sourceLinked="1"/>
        <c:majorTickMark val="none"/>
        <c:minorTickMark val="none"/>
        <c:tickLblPos val="nextTo"/>
        <c:spPr>
          <a:ln>
            <a:solidFill>
              <a:schemeClr val="accent2">
                <a:lumMod val="50000"/>
              </a:schemeClr>
            </a:solidFill>
          </a:ln>
        </c:spPr>
        <c:crossAx val="219986176"/>
        <c:crosses val="autoZero"/>
        <c:auto val="1"/>
        <c:lblAlgn val="ctr"/>
        <c:lblOffset val="100"/>
        <c:noMultiLvlLbl val="0"/>
      </c:catAx>
      <c:valAx>
        <c:axId val="219986176"/>
        <c:scaling>
          <c:orientation val="minMax"/>
          <c:max val="1.1000000000000001"/>
          <c:min val="0"/>
        </c:scaling>
        <c:delete val="0"/>
        <c:axPos val="l"/>
        <c:numFmt formatCode="###0%" sourceLinked="1"/>
        <c:majorTickMark val="none"/>
        <c:minorTickMark val="none"/>
        <c:tickLblPos val="none"/>
        <c:spPr>
          <a:ln>
            <a:noFill/>
          </a:ln>
        </c:spPr>
        <c:crossAx val="21998464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DON'T KNOW/REFUSED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Sheet1!$B$2:$B$8</c:f>
              <c:numCache>
                <c:formatCode>###0%</c:formatCode>
                <c:ptCount val="4"/>
                <c:pt idx="0">
                  <c:v>0.03</c:v>
                </c:pt>
                <c:pt idx="1">
                  <c:v>0.05</c:v>
                </c:pt>
                <c:pt idx="2">
                  <c:v>6.0000000000000001E-3</c:v>
                </c:pt>
                <c:pt idx="3">
                  <c:v>1.7316017316017299E-2</c:v>
                </c:pt>
              </c:numCache>
            </c:numRef>
          </c:val>
          <c:extLst xmlns:c16r2="http://schemas.microsoft.com/office/drawing/2015/06/chart">
            <c:ext xmlns:c16="http://schemas.microsoft.com/office/drawing/2014/chart" uri="{C3380CC4-5D6E-409C-BE32-E72D297353CC}">
              <c16:uniqueId val="{00000000-4ADD-8548-8851-4DBD1B154631}"/>
            </c:ext>
          </c:extLst>
        </c:ser>
        <c:ser>
          <c:idx val="1"/>
          <c:order val="1"/>
          <c:tx>
            <c:strRef>
              <c:f>Sheet1!$C$1</c:f>
              <c:strCache>
                <c:ptCount val="1"/>
                <c:pt idx="0">
                  <c:v>DISSATISFIED/VERY DISSATISFIED</c:v>
                </c:pt>
              </c:strCache>
            </c:strRef>
          </c:tx>
          <c:spPr>
            <a:solidFill>
              <a:srgbClr val="A4041E">
                <a:alpha val="5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Sheet1!$C$2:$C$8</c:f>
              <c:numCache>
                <c:formatCode>0%</c:formatCode>
                <c:ptCount val="4"/>
                <c:pt idx="0">
                  <c:v>8.7765957446808499E-2</c:v>
                </c:pt>
                <c:pt idx="1">
                  <c:v>3.4482758620689703E-2</c:v>
                </c:pt>
                <c:pt idx="2">
                  <c:v>6.21761658031088E-2</c:v>
                </c:pt>
                <c:pt idx="3">
                  <c:v>4.4354838709677401E-2</c:v>
                </c:pt>
              </c:numCache>
            </c:numRef>
          </c:val>
          <c:extLst xmlns:c16r2="http://schemas.microsoft.com/office/drawing/2015/06/chart">
            <c:ext xmlns:c16="http://schemas.microsoft.com/office/drawing/2014/chart" uri="{C3380CC4-5D6E-409C-BE32-E72D297353CC}">
              <c16:uniqueId val="{00000001-4ADD-8548-8851-4DBD1B154631}"/>
            </c:ext>
          </c:extLst>
        </c:ser>
        <c:ser>
          <c:idx val="2"/>
          <c:order val="2"/>
          <c:tx>
            <c:strRef>
              <c:f>Sheet1!$D$1</c:f>
              <c:strCache>
                <c:ptCount val="1"/>
                <c:pt idx="0">
                  <c:v>NEITHER</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Sheet1!$D$2:$D$8</c:f>
              <c:numCache>
                <c:formatCode>###0%</c:formatCode>
                <c:ptCount val="4"/>
                <c:pt idx="0">
                  <c:v>5.31914893617021E-2</c:v>
                </c:pt>
                <c:pt idx="1">
                  <c:v>5.22803114571746E-2</c:v>
                </c:pt>
                <c:pt idx="2">
                  <c:v>2.59067357512953E-2</c:v>
                </c:pt>
                <c:pt idx="3">
                  <c:v>5.24193548387097E-2</c:v>
                </c:pt>
              </c:numCache>
            </c:numRef>
          </c:val>
          <c:extLst xmlns:c16r2="http://schemas.microsoft.com/office/drawing/2015/06/chart">
            <c:ext xmlns:c16="http://schemas.microsoft.com/office/drawing/2014/chart" uri="{C3380CC4-5D6E-409C-BE32-E72D297353CC}">
              <c16:uniqueId val="{00000002-4ADD-8548-8851-4DBD1B154631}"/>
            </c:ext>
          </c:extLst>
        </c:ser>
        <c:ser>
          <c:idx val="3"/>
          <c:order val="3"/>
          <c:tx>
            <c:strRef>
              <c:f>Sheet1!$E$1</c:f>
              <c:strCache>
                <c:ptCount val="1"/>
                <c:pt idx="0">
                  <c:v>SATISFIED/VERY SATISFIED</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Sheet1!$E$2:$E$8</c:f>
              <c:numCache>
                <c:formatCode>0%</c:formatCode>
                <c:ptCount val="4"/>
                <c:pt idx="0">
                  <c:v>0.82978723404255295</c:v>
                </c:pt>
                <c:pt idx="1">
                  <c:v>0.86095661846496097</c:v>
                </c:pt>
                <c:pt idx="2">
                  <c:v>0.90673575129533701</c:v>
                </c:pt>
                <c:pt idx="3">
                  <c:v>0.88306451612903203</c:v>
                </c:pt>
              </c:numCache>
            </c:numRef>
          </c:val>
          <c:extLst xmlns:c16r2="http://schemas.microsoft.com/office/drawing/2015/06/chart">
            <c:ext xmlns:c16="http://schemas.microsoft.com/office/drawing/2014/chart" uri="{C3380CC4-5D6E-409C-BE32-E72D297353CC}">
              <c16:uniqueId val="{00000003-4ADD-8548-8851-4DBD1B154631}"/>
            </c:ext>
          </c:extLst>
        </c:ser>
        <c:dLbls>
          <c:showLegendKey val="0"/>
          <c:showVal val="1"/>
          <c:showCatName val="0"/>
          <c:showSerName val="0"/>
          <c:showPercent val="0"/>
          <c:showBubbleSize val="0"/>
        </c:dLbls>
        <c:gapWidth val="75"/>
        <c:overlap val="100"/>
        <c:axId val="221243264"/>
        <c:axId val="221244800"/>
      </c:barChart>
      <c:catAx>
        <c:axId val="22124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21244800"/>
        <c:crosses val="autoZero"/>
        <c:auto val="1"/>
        <c:lblAlgn val="ctr"/>
        <c:lblOffset val="100"/>
        <c:noMultiLvlLbl val="0"/>
      </c:catAx>
      <c:valAx>
        <c:axId val="221244800"/>
        <c:scaling>
          <c:orientation val="minMax"/>
        </c:scaling>
        <c:delete val="1"/>
        <c:axPos val="l"/>
        <c:numFmt formatCode="0%" sourceLinked="1"/>
        <c:majorTickMark val="none"/>
        <c:minorTickMark val="none"/>
        <c:tickLblPos val="nextTo"/>
        <c:crossAx val="221243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DON'T KNOW/REFUSED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Sheet1!$B$2:$B$8</c:f>
              <c:numCache>
                <c:formatCode>###0%</c:formatCode>
                <c:ptCount val="4"/>
                <c:pt idx="0">
                  <c:v>0.06</c:v>
                </c:pt>
                <c:pt idx="1">
                  <c:v>0.13</c:v>
                </c:pt>
                <c:pt idx="2">
                  <c:v>2.9761904761904798E-2</c:v>
                </c:pt>
                <c:pt idx="3">
                  <c:v>0.19047619047619099</c:v>
                </c:pt>
              </c:numCache>
            </c:numRef>
          </c:val>
          <c:extLst xmlns:c16r2="http://schemas.microsoft.com/office/drawing/2015/06/chart">
            <c:ext xmlns:c16="http://schemas.microsoft.com/office/drawing/2014/chart" uri="{C3380CC4-5D6E-409C-BE32-E72D297353CC}">
              <c16:uniqueId val="{00000000-4ADD-8548-8851-4DBD1B154631}"/>
            </c:ext>
          </c:extLst>
        </c:ser>
        <c:ser>
          <c:idx val="1"/>
          <c:order val="1"/>
          <c:tx>
            <c:strRef>
              <c:f>Sheet1!$C$1</c:f>
              <c:strCache>
                <c:ptCount val="1"/>
                <c:pt idx="0">
                  <c:v>DISSATISFIED/VERY DISSATISFIED</c:v>
                </c:pt>
              </c:strCache>
            </c:strRef>
          </c:tx>
          <c:spPr>
            <a:solidFill>
              <a:srgbClr val="A4041E">
                <a:alpha val="5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Sheet1!$C$2:$C$8</c:f>
              <c:numCache>
                <c:formatCode>0%</c:formatCode>
                <c:ptCount val="4"/>
                <c:pt idx="0">
                  <c:v>7.1808510638297907E-2</c:v>
                </c:pt>
                <c:pt idx="1">
                  <c:v>3.3370411568409301E-2</c:v>
                </c:pt>
                <c:pt idx="2">
                  <c:v>4.6391752577319603E-2</c:v>
                </c:pt>
                <c:pt idx="3">
                  <c:v>2.0161290322580599E-2</c:v>
                </c:pt>
              </c:numCache>
            </c:numRef>
          </c:val>
          <c:extLst xmlns:c16r2="http://schemas.microsoft.com/office/drawing/2015/06/chart">
            <c:ext xmlns:c16="http://schemas.microsoft.com/office/drawing/2014/chart" uri="{C3380CC4-5D6E-409C-BE32-E72D297353CC}">
              <c16:uniqueId val="{00000001-4ADD-8548-8851-4DBD1B154631}"/>
            </c:ext>
          </c:extLst>
        </c:ser>
        <c:ser>
          <c:idx val="2"/>
          <c:order val="2"/>
          <c:tx>
            <c:strRef>
              <c:f>Sheet1!$D$1</c:f>
              <c:strCache>
                <c:ptCount val="1"/>
                <c:pt idx="0">
                  <c:v>NEITHER</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Sheet1!$D$2:$D$8</c:f>
              <c:numCache>
                <c:formatCode>###0%</c:formatCode>
                <c:ptCount val="4"/>
                <c:pt idx="0">
                  <c:v>5.5851063829787197E-2</c:v>
                </c:pt>
                <c:pt idx="1">
                  <c:v>3.7819799777530597E-2</c:v>
                </c:pt>
                <c:pt idx="2">
                  <c:v>3.60824742268041E-2</c:v>
                </c:pt>
                <c:pt idx="3">
                  <c:v>7.6612903225806495E-2</c:v>
                </c:pt>
              </c:numCache>
            </c:numRef>
          </c:val>
          <c:extLst xmlns:c16r2="http://schemas.microsoft.com/office/drawing/2015/06/chart">
            <c:ext xmlns:c16="http://schemas.microsoft.com/office/drawing/2014/chart" uri="{C3380CC4-5D6E-409C-BE32-E72D297353CC}">
              <c16:uniqueId val="{00000002-4ADD-8548-8851-4DBD1B154631}"/>
            </c:ext>
          </c:extLst>
        </c:ser>
        <c:ser>
          <c:idx val="3"/>
          <c:order val="3"/>
          <c:tx>
            <c:strRef>
              <c:f>Sheet1!$E$1</c:f>
              <c:strCache>
                <c:ptCount val="1"/>
                <c:pt idx="0">
                  <c:v>SATISFIED/VERY SATISFIED</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Sheet1!$E$2:$E$8</c:f>
              <c:numCache>
                <c:formatCode>0%</c:formatCode>
                <c:ptCount val="4"/>
                <c:pt idx="0">
                  <c:v>0.81382978723404298</c:v>
                </c:pt>
                <c:pt idx="1">
                  <c:v>0.79532814238042304</c:v>
                </c:pt>
                <c:pt idx="2">
                  <c:v>0.89175257731958801</c:v>
                </c:pt>
                <c:pt idx="3">
                  <c:v>0.717741935483871</c:v>
                </c:pt>
              </c:numCache>
            </c:numRef>
          </c:val>
          <c:extLst xmlns:c16r2="http://schemas.microsoft.com/office/drawing/2015/06/chart">
            <c:ext xmlns:c16="http://schemas.microsoft.com/office/drawing/2014/chart" uri="{C3380CC4-5D6E-409C-BE32-E72D297353CC}">
              <c16:uniqueId val="{00000003-4ADD-8548-8851-4DBD1B154631}"/>
            </c:ext>
          </c:extLst>
        </c:ser>
        <c:dLbls>
          <c:showLegendKey val="0"/>
          <c:showVal val="1"/>
          <c:showCatName val="0"/>
          <c:showSerName val="0"/>
          <c:showPercent val="0"/>
          <c:showBubbleSize val="0"/>
        </c:dLbls>
        <c:gapWidth val="75"/>
        <c:overlap val="100"/>
        <c:axId val="223476736"/>
        <c:axId val="223486720"/>
      </c:barChart>
      <c:catAx>
        <c:axId val="22347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23486720"/>
        <c:crosses val="autoZero"/>
        <c:auto val="1"/>
        <c:lblAlgn val="ctr"/>
        <c:lblOffset val="100"/>
        <c:noMultiLvlLbl val="0"/>
      </c:catAx>
      <c:valAx>
        <c:axId val="223486720"/>
        <c:scaling>
          <c:orientation val="minMax"/>
        </c:scaling>
        <c:delete val="1"/>
        <c:axPos val="l"/>
        <c:numFmt formatCode="0%" sourceLinked="1"/>
        <c:majorTickMark val="none"/>
        <c:minorTickMark val="none"/>
        <c:tickLblPos val="nextTo"/>
        <c:crossAx val="223476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DON'T KNOW/REFUSED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Sheet1!$B$2:$B$8</c:f>
              <c:numCache>
                <c:formatCode>###0%</c:formatCode>
                <c:ptCount val="4"/>
                <c:pt idx="0">
                  <c:v>0.04</c:v>
                </c:pt>
                <c:pt idx="1">
                  <c:v>4.9000000000000002E-2</c:v>
                </c:pt>
                <c:pt idx="2">
                  <c:v>6.0000000000000001E-3</c:v>
                </c:pt>
                <c:pt idx="3">
                  <c:v>8.5836909871244593E-2</c:v>
                </c:pt>
              </c:numCache>
            </c:numRef>
          </c:val>
          <c:extLst xmlns:c16r2="http://schemas.microsoft.com/office/drawing/2015/06/chart">
            <c:ext xmlns:c16="http://schemas.microsoft.com/office/drawing/2014/chart" uri="{C3380CC4-5D6E-409C-BE32-E72D297353CC}">
              <c16:uniqueId val="{00000000-4ADD-8548-8851-4DBD1B154631}"/>
            </c:ext>
          </c:extLst>
        </c:ser>
        <c:ser>
          <c:idx val="1"/>
          <c:order val="1"/>
          <c:tx>
            <c:strRef>
              <c:f>Sheet1!$C$1</c:f>
              <c:strCache>
                <c:ptCount val="1"/>
                <c:pt idx="0">
                  <c:v>DISSATISFIED/VERY DISSATISFIED</c:v>
                </c:pt>
              </c:strCache>
            </c:strRef>
          </c:tx>
          <c:spPr>
            <a:solidFill>
              <a:srgbClr val="A4041E">
                <a:alpha val="5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Sheet1!$C$2:$C$8</c:f>
              <c:numCache>
                <c:formatCode>0%</c:formatCode>
                <c:ptCount val="4"/>
                <c:pt idx="0">
                  <c:v>7.4468085106383003E-2</c:v>
                </c:pt>
                <c:pt idx="1">
                  <c:v>3.4444444444444403E-2</c:v>
                </c:pt>
                <c:pt idx="2">
                  <c:v>5.1546391752577303E-2</c:v>
                </c:pt>
                <c:pt idx="3">
                  <c:v>2.8225806451612899E-2</c:v>
                </c:pt>
              </c:numCache>
            </c:numRef>
          </c:val>
          <c:extLst xmlns:c16r2="http://schemas.microsoft.com/office/drawing/2015/06/chart">
            <c:ext xmlns:c16="http://schemas.microsoft.com/office/drawing/2014/chart" uri="{C3380CC4-5D6E-409C-BE32-E72D297353CC}">
              <c16:uniqueId val="{00000001-4ADD-8548-8851-4DBD1B154631}"/>
            </c:ext>
          </c:extLst>
        </c:ser>
        <c:ser>
          <c:idx val="2"/>
          <c:order val="2"/>
          <c:tx>
            <c:strRef>
              <c:f>Sheet1!$D$1</c:f>
              <c:strCache>
                <c:ptCount val="1"/>
                <c:pt idx="0">
                  <c:v>NEITHER</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Sheet1!$D$2:$D$8</c:f>
              <c:numCache>
                <c:formatCode>###0%</c:formatCode>
                <c:ptCount val="4"/>
                <c:pt idx="0">
                  <c:v>6.3829787234042507E-2</c:v>
                </c:pt>
                <c:pt idx="1">
                  <c:v>3.8888888888888903E-2</c:v>
                </c:pt>
                <c:pt idx="2">
                  <c:v>3.09278350515464E-2</c:v>
                </c:pt>
                <c:pt idx="3">
                  <c:v>8.4677419354838704E-2</c:v>
                </c:pt>
              </c:numCache>
            </c:numRef>
          </c:val>
          <c:extLst xmlns:c16r2="http://schemas.microsoft.com/office/drawing/2015/06/chart">
            <c:ext xmlns:c16="http://schemas.microsoft.com/office/drawing/2014/chart" uri="{C3380CC4-5D6E-409C-BE32-E72D297353CC}">
              <c16:uniqueId val="{00000002-4ADD-8548-8851-4DBD1B154631}"/>
            </c:ext>
          </c:extLst>
        </c:ser>
        <c:ser>
          <c:idx val="3"/>
          <c:order val="3"/>
          <c:tx>
            <c:strRef>
              <c:f>Sheet1!$E$1</c:f>
              <c:strCache>
                <c:ptCount val="1"/>
                <c:pt idx="0">
                  <c:v>SATISFIED/VERY SATISFIED</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Sheet1!$E$2:$E$8</c:f>
              <c:numCache>
                <c:formatCode>0%</c:formatCode>
                <c:ptCount val="4"/>
                <c:pt idx="0">
                  <c:v>0.819148936170213</c:v>
                </c:pt>
                <c:pt idx="1">
                  <c:v>0.88</c:v>
                </c:pt>
                <c:pt idx="2">
                  <c:v>0.91237113402061898</c:v>
                </c:pt>
                <c:pt idx="3">
                  <c:v>0.80241935483870996</c:v>
                </c:pt>
              </c:numCache>
            </c:numRef>
          </c:val>
          <c:extLst xmlns:c16r2="http://schemas.microsoft.com/office/drawing/2015/06/chart">
            <c:ext xmlns:c16="http://schemas.microsoft.com/office/drawing/2014/chart" uri="{C3380CC4-5D6E-409C-BE32-E72D297353CC}">
              <c16:uniqueId val="{00000003-4ADD-8548-8851-4DBD1B154631}"/>
            </c:ext>
          </c:extLst>
        </c:ser>
        <c:dLbls>
          <c:showLegendKey val="0"/>
          <c:showVal val="1"/>
          <c:showCatName val="0"/>
          <c:showSerName val="0"/>
          <c:showPercent val="0"/>
          <c:showBubbleSize val="0"/>
        </c:dLbls>
        <c:gapWidth val="75"/>
        <c:overlap val="100"/>
        <c:axId val="223576832"/>
        <c:axId val="223578368"/>
      </c:barChart>
      <c:catAx>
        <c:axId val="22357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23578368"/>
        <c:crosses val="autoZero"/>
        <c:auto val="1"/>
        <c:lblAlgn val="ctr"/>
        <c:lblOffset val="100"/>
        <c:noMultiLvlLbl val="0"/>
      </c:catAx>
      <c:valAx>
        <c:axId val="223578368"/>
        <c:scaling>
          <c:orientation val="minMax"/>
        </c:scaling>
        <c:delete val="1"/>
        <c:axPos val="l"/>
        <c:numFmt formatCode="0%" sourceLinked="1"/>
        <c:majorTickMark val="none"/>
        <c:minorTickMark val="none"/>
        <c:tickLblPos val="nextTo"/>
        <c:crossAx val="223576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DON'T KNOW/REFUSED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Sheet1!$B$2:$B$8</c:f>
              <c:numCache>
                <c:formatCode>###0%</c:formatCode>
                <c:ptCount val="4"/>
                <c:pt idx="0">
                  <c:v>7.4999999999999997E-2</c:v>
                </c:pt>
                <c:pt idx="1">
                  <c:v>0.12</c:v>
                </c:pt>
                <c:pt idx="2">
                  <c:v>4.2000000000000003E-2</c:v>
                </c:pt>
                <c:pt idx="3">
                  <c:v>0.21</c:v>
                </c:pt>
              </c:numCache>
            </c:numRef>
          </c:val>
          <c:extLst xmlns:c16r2="http://schemas.microsoft.com/office/drawing/2015/06/chart">
            <c:ext xmlns:c16="http://schemas.microsoft.com/office/drawing/2014/chart" uri="{C3380CC4-5D6E-409C-BE32-E72D297353CC}">
              <c16:uniqueId val="{00000000-4ADD-8548-8851-4DBD1B154631}"/>
            </c:ext>
          </c:extLst>
        </c:ser>
        <c:ser>
          <c:idx val="1"/>
          <c:order val="1"/>
          <c:tx>
            <c:strRef>
              <c:f>Sheet1!$C$1</c:f>
              <c:strCache>
                <c:ptCount val="1"/>
                <c:pt idx="0">
                  <c:v>DISSATISFIED/VERY DISSATISFIED</c:v>
                </c:pt>
              </c:strCache>
            </c:strRef>
          </c:tx>
          <c:spPr>
            <a:solidFill>
              <a:srgbClr val="A4041E">
                <a:alpha val="5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Sheet1!$C$2:$C$8</c:f>
              <c:numCache>
                <c:formatCode>0%</c:formatCode>
                <c:ptCount val="4"/>
                <c:pt idx="0">
                  <c:v>9.5490716180371304E-2</c:v>
                </c:pt>
                <c:pt idx="1">
                  <c:v>3.3333333333333298E-2</c:v>
                </c:pt>
                <c:pt idx="2">
                  <c:v>6.7010309278350499E-2</c:v>
                </c:pt>
                <c:pt idx="3">
                  <c:v>3.2258064516128997E-2</c:v>
                </c:pt>
              </c:numCache>
            </c:numRef>
          </c:val>
          <c:extLst xmlns:c16r2="http://schemas.microsoft.com/office/drawing/2015/06/chart">
            <c:ext xmlns:c16="http://schemas.microsoft.com/office/drawing/2014/chart" uri="{C3380CC4-5D6E-409C-BE32-E72D297353CC}">
              <c16:uniqueId val="{00000001-4ADD-8548-8851-4DBD1B154631}"/>
            </c:ext>
          </c:extLst>
        </c:ser>
        <c:ser>
          <c:idx val="2"/>
          <c:order val="2"/>
          <c:tx>
            <c:strRef>
              <c:f>Sheet1!$D$1</c:f>
              <c:strCache>
                <c:ptCount val="1"/>
                <c:pt idx="0">
                  <c:v>NEITHER</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Sheet1!$D$2:$D$8</c:f>
              <c:numCache>
                <c:formatCode>###0%</c:formatCode>
                <c:ptCount val="4"/>
                <c:pt idx="0">
                  <c:v>9.0185676392572994E-2</c:v>
                </c:pt>
                <c:pt idx="1">
                  <c:v>4.1111111111111098E-2</c:v>
                </c:pt>
                <c:pt idx="2">
                  <c:v>3.60824742268041E-2</c:v>
                </c:pt>
                <c:pt idx="3">
                  <c:v>6.8548387096774202E-2</c:v>
                </c:pt>
              </c:numCache>
            </c:numRef>
          </c:val>
          <c:extLst xmlns:c16r2="http://schemas.microsoft.com/office/drawing/2015/06/chart">
            <c:ext xmlns:c16="http://schemas.microsoft.com/office/drawing/2014/chart" uri="{C3380CC4-5D6E-409C-BE32-E72D297353CC}">
              <c16:uniqueId val="{00000002-4ADD-8548-8851-4DBD1B154631}"/>
            </c:ext>
          </c:extLst>
        </c:ser>
        <c:ser>
          <c:idx val="3"/>
          <c:order val="3"/>
          <c:tx>
            <c:strRef>
              <c:f>Sheet1!$E$1</c:f>
              <c:strCache>
                <c:ptCount val="1"/>
                <c:pt idx="0">
                  <c:v>SATISFIED/VERY SATISFIED</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Sheet1!$E$2:$E$8</c:f>
              <c:numCache>
                <c:formatCode>0%</c:formatCode>
                <c:ptCount val="4"/>
                <c:pt idx="0">
                  <c:v>0.73474801061007999</c:v>
                </c:pt>
                <c:pt idx="1">
                  <c:v>0.80444444444444396</c:v>
                </c:pt>
                <c:pt idx="2">
                  <c:v>0.85567010309278402</c:v>
                </c:pt>
                <c:pt idx="3">
                  <c:v>0.68548387096774199</c:v>
                </c:pt>
              </c:numCache>
            </c:numRef>
          </c:val>
          <c:extLst xmlns:c16r2="http://schemas.microsoft.com/office/drawing/2015/06/chart">
            <c:ext xmlns:c16="http://schemas.microsoft.com/office/drawing/2014/chart" uri="{C3380CC4-5D6E-409C-BE32-E72D297353CC}">
              <c16:uniqueId val="{00000003-4ADD-8548-8851-4DBD1B154631}"/>
            </c:ext>
          </c:extLst>
        </c:ser>
        <c:dLbls>
          <c:showLegendKey val="0"/>
          <c:showVal val="1"/>
          <c:showCatName val="0"/>
          <c:showSerName val="0"/>
          <c:showPercent val="0"/>
          <c:showBubbleSize val="0"/>
        </c:dLbls>
        <c:gapWidth val="75"/>
        <c:overlap val="100"/>
        <c:axId val="224028928"/>
        <c:axId val="224059392"/>
      </c:barChart>
      <c:catAx>
        <c:axId val="2240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24059392"/>
        <c:crosses val="autoZero"/>
        <c:auto val="1"/>
        <c:lblAlgn val="ctr"/>
        <c:lblOffset val="100"/>
        <c:noMultiLvlLbl val="0"/>
      </c:catAx>
      <c:valAx>
        <c:axId val="224059392"/>
        <c:scaling>
          <c:orientation val="minMax"/>
        </c:scaling>
        <c:delete val="1"/>
        <c:axPos val="l"/>
        <c:numFmt formatCode="0%" sourceLinked="1"/>
        <c:majorTickMark val="none"/>
        <c:minorTickMark val="none"/>
        <c:tickLblPos val="nextTo"/>
        <c:crossAx val="224028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DON'T KNOW/REFUSED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Sheet1!$B$2:$B$8</c:f>
              <c:numCache>
                <c:formatCode>###0%</c:formatCode>
                <c:ptCount val="4"/>
                <c:pt idx="0">
                  <c:v>8.9020771513353102E-3</c:v>
                </c:pt>
                <c:pt idx="1">
                  <c:v>2.8000000000000001E-2</c:v>
                </c:pt>
                <c:pt idx="2">
                  <c:v>1.2E-2</c:v>
                </c:pt>
                <c:pt idx="3">
                  <c:v>1.29310344827586E-2</c:v>
                </c:pt>
              </c:numCache>
            </c:numRef>
          </c:val>
          <c:extLst xmlns:c16r2="http://schemas.microsoft.com/office/drawing/2015/06/chart">
            <c:ext xmlns:c16="http://schemas.microsoft.com/office/drawing/2014/chart" uri="{C3380CC4-5D6E-409C-BE32-E72D297353CC}">
              <c16:uniqueId val="{00000000-4ADD-8548-8851-4DBD1B154631}"/>
            </c:ext>
          </c:extLst>
        </c:ser>
        <c:ser>
          <c:idx val="1"/>
          <c:order val="1"/>
          <c:tx>
            <c:strRef>
              <c:f>Sheet1!$C$1</c:f>
              <c:strCache>
                <c:ptCount val="1"/>
                <c:pt idx="0">
                  <c:v>DISSATISFIED/VERY DISSATISFIED</c:v>
                </c:pt>
              </c:strCache>
            </c:strRef>
          </c:tx>
          <c:spPr>
            <a:solidFill>
              <a:srgbClr val="A4041E">
                <a:alpha val="5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Sheet1!$C$2:$C$8</c:f>
              <c:numCache>
                <c:formatCode>0%</c:formatCode>
                <c:ptCount val="4"/>
                <c:pt idx="0">
                  <c:v>7.9787234042553196E-2</c:v>
                </c:pt>
                <c:pt idx="1">
                  <c:v>3.5516093229744701E-2</c:v>
                </c:pt>
                <c:pt idx="2">
                  <c:v>5.1813471502590698E-2</c:v>
                </c:pt>
                <c:pt idx="3">
                  <c:v>3.6290322580645198E-2</c:v>
                </c:pt>
              </c:numCache>
            </c:numRef>
          </c:val>
          <c:extLst xmlns:c16r2="http://schemas.microsoft.com/office/drawing/2015/06/chart">
            <c:ext xmlns:c16="http://schemas.microsoft.com/office/drawing/2014/chart" uri="{C3380CC4-5D6E-409C-BE32-E72D297353CC}">
              <c16:uniqueId val="{00000001-4ADD-8548-8851-4DBD1B154631}"/>
            </c:ext>
          </c:extLst>
        </c:ser>
        <c:ser>
          <c:idx val="2"/>
          <c:order val="2"/>
          <c:tx>
            <c:strRef>
              <c:f>Sheet1!$D$1</c:f>
              <c:strCache>
                <c:ptCount val="1"/>
                <c:pt idx="0">
                  <c:v>NEITHER</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Sheet1!$D$2:$D$8</c:f>
              <c:numCache>
                <c:formatCode>###0%</c:formatCode>
                <c:ptCount val="4"/>
                <c:pt idx="0">
                  <c:v>4.7872340425531901E-2</c:v>
                </c:pt>
                <c:pt idx="1">
                  <c:v>3.3296337402885699E-2</c:v>
                </c:pt>
                <c:pt idx="2">
                  <c:v>1.55440414507772E-2</c:v>
                </c:pt>
                <c:pt idx="3">
                  <c:v>9.2741935483870996E-2</c:v>
                </c:pt>
              </c:numCache>
            </c:numRef>
          </c:val>
          <c:extLst xmlns:c16r2="http://schemas.microsoft.com/office/drawing/2015/06/chart">
            <c:ext xmlns:c16="http://schemas.microsoft.com/office/drawing/2014/chart" uri="{C3380CC4-5D6E-409C-BE32-E72D297353CC}">
              <c16:uniqueId val="{00000002-4ADD-8548-8851-4DBD1B154631}"/>
            </c:ext>
          </c:extLst>
        </c:ser>
        <c:ser>
          <c:idx val="3"/>
          <c:order val="3"/>
          <c:tx>
            <c:strRef>
              <c:f>Sheet1!$E$1</c:f>
              <c:strCache>
                <c:ptCount val="1"/>
                <c:pt idx="0">
                  <c:v>SATISFIED/VERY SATISFIED</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Sheet1!$E$2:$E$8</c:f>
              <c:numCache>
                <c:formatCode>0%</c:formatCode>
                <c:ptCount val="4"/>
                <c:pt idx="0">
                  <c:v>0.86436170212765895</c:v>
                </c:pt>
                <c:pt idx="1">
                  <c:v>0.90566037735849103</c:v>
                </c:pt>
                <c:pt idx="2">
                  <c:v>0.92227979274611405</c:v>
                </c:pt>
                <c:pt idx="3">
                  <c:v>0.85887096774193505</c:v>
                </c:pt>
              </c:numCache>
            </c:numRef>
          </c:val>
          <c:extLst xmlns:c16r2="http://schemas.microsoft.com/office/drawing/2015/06/chart">
            <c:ext xmlns:c16="http://schemas.microsoft.com/office/drawing/2014/chart" uri="{C3380CC4-5D6E-409C-BE32-E72D297353CC}">
              <c16:uniqueId val="{00000003-4ADD-8548-8851-4DBD1B154631}"/>
            </c:ext>
          </c:extLst>
        </c:ser>
        <c:dLbls>
          <c:showLegendKey val="0"/>
          <c:showVal val="1"/>
          <c:showCatName val="0"/>
          <c:showSerName val="0"/>
          <c:showPercent val="0"/>
          <c:showBubbleSize val="0"/>
        </c:dLbls>
        <c:gapWidth val="75"/>
        <c:overlap val="100"/>
        <c:axId val="223764480"/>
        <c:axId val="223766016"/>
      </c:barChart>
      <c:catAx>
        <c:axId val="22376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23766016"/>
        <c:crosses val="autoZero"/>
        <c:auto val="1"/>
        <c:lblAlgn val="ctr"/>
        <c:lblOffset val="100"/>
        <c:noMultiLvlLbl val="0"/>
      </c:catAx>
      <c:valAx>
        <c:axId val="223766016"/>
        <c:scaling>
          <c:orientation val="minMax"/>
        </c:scaling>
        <c:delete val="1"/>
        <c:axPos val="l"/>
        <c:numFmt formatCode="0%" sourceLinked="1"/>
        <c:majorTickMark val="none"/>
        <c:minorTickMark val="none"/>
        <c:tickLblPos val="nextTo"/>
        <c:crossAx val="223764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DON'T KNOW/REFUSED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Sheet1!$B$2:$B$8</c:f>
              <c:numCache>
                <c:formatCode>###0%</c:formatCode>
                <c:ptCount val="4"/>
                <c:pt idx="0">
                  <c:v>0.03</c:v>
                </c:pt>
                <c:pt idx="1">
                  <c:v>4.9140049140049102E-2</c:v>
                </c:pt>
                <c:pt idx="2">
                  <c:v>1.7999999999999999E-2</c:v>
                </c:pt>
                <c:pt idx="3">
                  <c:v>3.4000000000000002E-2</c:v>
                </c:pt>
              </c:numCache>
            </c:numRef>
          </c:val>
          <c:extLst xmlns:c16r2="http://schemas.microsoft.com/office/drawing/2015/06/chart">
            <c:ext xmlns:c16="http://schemas.microsoft.com/office/drawing/2014/chart" uri="{C3380CC4-5D6E-409C-BE32-E72D297353CC}">
              <c16:uniqueId val="{00000000-4ADD-8548-8851-4DBD1B154631}"/>
            </c:ext>
          </c:extLst>
        </c:ser>
        <c:ser>
          <c:idx val="1"/>
          <c:order val="1"/>
          <c:tx>
            <c:strRef>
              <c:f>Sheet1!$C$1</c:f>
              <c:strCache>
                <c:ptCount val="1"/>
                <c:pt idx="0">
                  <c:v>DISSATISFIED/VERY DISSATISFIED</c:v>
                </c:pt>
              </c:strCache>
            </c:strRef>
          </c:tx>
          <c:spPr>
            <a:solidFill>
              <a:srgbClr val="A4041E">
                <a:alpha val="5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Sheet1!$C$2:$C$8</c:f>
              <c:numCache>
                <c:formatCode>0%</c:formatCode>
                <c:ptCount val="4"/>
                <c:pt idx="0">
                  <c:v>0.13066666666666699</c:v>
                </c:pt>
                <c:pt idx="1">
                  <c:v>8.3333333333333301E-2</c:v>
                </c:pt>
                <c:pt idx="2">
                  <c:v>0.10362694300518099</c:v>
                </c:pt>
                <c:pt idx="3">
                  <c:v>9.2741935483870996E-2</c:v>
                </c:pt>
              </c:numCache>
            </c:numRef>
          </c:val>
          <c:extLst xmlns:c16r2="http://schemas.microsoft.com/office/drawing/2015/06/chart">
            <c:ext xmlns:c16="http://schemas.microsoft.com/office/drawing/2014/chart" uri="{C3380CC4-5D6E-409C-BE32-E72D297353CC}">
              <c16:uniqueId val="{00000001-4ADD-8548-8851-4DBD1B154631}"/>
            </c:ext>
          </c:extLst>
        </c:ser>
        <c:ser>
          <c:idx val="2"/>
          <c:order val="2"/>
          <c:tx>
            <c:strRef>
              <c:f>Sheet1!$D$1</c:f>
              <c:strCache>
                <c:ptCount val="1"/>
                <c:pt idx="0">
                  <c:v>NEITHER</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Sheet1!$D$2:$D$8</c:f>
              <c:numCache>
                <c:formatCode>###0%</c:formatCode>
                <c:ptCount val="4"/>
                <c:pt idx="0">
                  <c:v>6.1333333333333302E-2</c:v>
                </c:pt>
                <c:pt idx="1">
                  <c:v>6.4444444444444401E-2</c:v>
                </c:pt>
                <c:pt idx="2">
                  <c:v>3.6269430051813503E-2</c:v>
                </c:pt>
                <c:pt idx="3">
                  <c:v>0.116935483870968</c:v>
                </c:pt>
              </c:numCache>
            </c:numRef>
          </c:val>
          <c:extLst xmlns:c16r2="http://schemas.microsoft.com/office/drawing/2015/06/chart">
            <c:ext xmlns:c16="http://schemas.microsoft.com/office/drawing/2014/chart" uri="{C3380CC4-5D6E-409C-BE32-E72D297353CC}">
              <c16:uniqueId val="{00000002-4ADD-8548-8851-4DBD1B154631}"/>
            </c:ext>
          </c:extLst>
        </c:ser>
        <c:ser>
          <c:idx val="3"/>
          <c:order val="3"/>
          <c:tx>
            <c:strRef>
              <c:f>Sheet1!$E$1</c:f>
              <c:strCache>
                <c:ptCount val="1"/>
                <c:pt idx="0">
                  <c:v>SATISFIED/VERY SATISFIED</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Sheet1!$E$2:$E$8</c:f>
              <c:numCache>
                <c:formatCode>0%</c:formatCode>
                <c:ptCount val="4"/>
                <c:pt idx="0">
                  <c:v>0.77866666666666695</c:v>
                </c:pt>
                <c:pt idx="1">
                  <c:v>0.80444444444444496</c:v>
                </c:pt>
                <c:pt idx="2">
                  <c:v>0.84455958549222798</c:v>
                </c:pt>
                <c:pt idx="3">
                  <c:v>0.75806451612903203</c:v>
                </c:pt>
              </c:numCache>
            </c:numRef>
          </c:val>
          <c:extLst xmlns:c16r2="http://schemas.microsoft.com/office/drawing/2015/06/chart">
            <c:ext xmlns:c16="http://schemas.microsoft.com/office/drawing/2014/chart" uri="{C3380CC4-5D6E-409C-BE32-E72D297353CC}">
              <c16:uniqueId val="{00000003-4ADD-8548-8851-4DBD1B154631}"/>
            </c:ext>
          </c:extLst>
        </c:ser>
        <c:dLbls>
          <c:showLegendKey val="0"/>
          <c:showVal val="1"/>
          <c:showCatName val="0"/>
          <c:showSerName val="0"/>
          <c:showPercent val="0"/>
          <c:showBubbleSize val="0"/>
        </c:dLbls>
        <c:gapWidth val="75"/>
        <c:overlap val="100"/>
        <c:axId val="223860224"/>
        <c:axId val="223861760"/>
      </c:barChart>
      <c:catAx>
        <c:axId val="22386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23861760"/>
        <c:crosses val="autoZero"/>
        <c:auto val="1"/>
        <c:lblAlgn val="ctr"/>
        <c:lblOffset val="100"/>
        <c:noMultiLvlLbl val="0"/>
      </c:catAx>
      <c:valAx>
        <c:axId val="223861760"/>
        <c:scaling>
          <c:orientation val="minMax"/>
        </c:scaling>
        <c:delete val="1"/>
        <c:axPos val="l"/>
        <c:numFmt formatCode="0%" sourceLinked="1"/>
        <c:majorTickMark val="none"/>
        <c:minorTickMark val="none"/>
        <c:tickLblPos val="nextTo"/>
        <c:crossAx val="223860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DON'T KNOW/REFUSED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Sheet1!$B$2:$B$8</c:f>
              <c:numCache>
                <c:formatCode>###0%</c:formatCode>
                <c:ptCount val="4"/>
                <c:pt idx="0">
                  <c:v>0.04</c:v>
                </c:pt>
                <c:pt idx="1">
                  <c:v>0.08</c:v>
                </c:pt>
                <c:pt idx="2">
                  <c:v>2.4E-2</c:v>
                </c:pt>
                <c:pt idx="3">
                  <c:v>4.31034482758621E-2</c:v>
                </c:pt>
              </c:numCache>
            </c:numRef>
          </c:val>
          <c:extLst xmlns:c16r2="http://schemas.microsoft.com/office/drawing/2015/06/chart">
            <c:ext xmlns:c16="http://schemas.microsoft.com/office/drawing/2014/chart" uri="{C3380CC4-5D6E-409C-BE32-E72D297353CC}">
              <c16:uniqueId val="{00000000-4ADD-8548-8851-4DBD1B154631}"/>
            </c:ext>
          </c:extLst>
        </c:ser>
        <c:ser>
          <c:idx val="1"/>
          <c:order val="1"/>
          <c:tx>
            <c:strRef>
              <c:f>Sheet1!$C$1</c:f>
              <c:strCache>
                <c:ptCount val="1"/>
                <c:pt idx="0">
                  <c:v>DISSATISFIED/VERY DISSATISFIED</c:v>
                </c:pt>
              </c:strCache>
            </c:strRef>
          </c:tx>
          <c:spPr>
            <a:solidFill>
              <a:srgbClr val="A4041E">
                <a:alpha val="5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Sheet1!$C$2:$C$8</c:f>
              <c:numCache>
                <c:formatCode>0%</c:formatCode>
                <c:ptCount val="4"/>
                <c:pt idx="0">
                  <c:v>7.4666666666666701E-2</c:v>
                </c:pt>
                <c:pt idx="1">
                  <c:v>4.3381535038932197E-2</c:v>
                </c:pt>
                <c:pt idx="2">
                  <c:v>4.6153846153846101E-2</c:v>
                </c:pt>
                <c:pt idx="3">
                  <c:v>3.6437246963562799E-2</c:v>
                </c:pt>
              </c:numCache>
            </c:numRef>
          </c:val>
          <c:extLst xmlns:c16r2="http://schemas.microsoft.com/office/drawing/2015/06/chart">
            <c:ext xmlns:c16="http://schemas.microsoft.com/office/drawing/2014/chart" uri="{C3380CC4-5D6E-409C-BE32-E72D297353CC}">
              <c16:uniqueId val="{00000001-4ADD-8548-8851-4DBD1B154631}"/>
            </c:ext>
          </c:extLst>
        </c:ser>
        <c:ser>
          <c:idx val="2"/>
          <c:order val="2"/>
          <c:tx>
            <c:strRef>
              <c:f>Sheet1!$D$1</c:f>
              <c:strCache>
                <c:ptCount val="1"/>
                <c:pt idx="0">
                  <c:v>NEITHER</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Sheet1!$D$2:$D$8</c:f>
              <c:numCache>
                <c:formatCode>###0%</c:formatCode>
                <c:ptCount val="4"/>
                <c:pt idx="0">
                  <c:v>5.86666666666667E-2</c:v>
                </c:pt>
                <c:pt idx="1">
                  <c:v>2.89210233592881E-2</c:v>
                </c:pt>
                <c:pt idx="2">
                  <c:v>3.0769230769230799E-2</c:v>
                </c:pt>
                <c:pt idx="3">
                  <c:v>8.5020242914979796E-2</c:v>
                </c:pt>
              </c:numCache>
            </c:numRef>
          </c:val>
          <c:extLst xmlns:c16r2="http://schemas.microsoft.com/office/drawing/2015/06/chart">
            <c:ext xmlns:c16="http://schemas.microsoft.com/office/drawing/2014/chart" uri="{C3380CC4-5D6E-409C-BE32-E72D297353CC}">
              <c16:uniqueId val="{00000002-4ADD-8548-8851-4DBD1B154631}"/>
            </c:ext>
          </c:extLst>
        </c:ser>
        <c:ser>
          <c:idx val="3"/>
          <c:order val="3"/>
          <c:tx>
            <c:strRef>
              <c:f>Sheet1!$E$1</c:f>
              <c:strCache>
                <c:ptCount val="1"/>
                <c:pt idx="0">
                  <c:v>SATISFIED/VERY SATISFIED</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WHITE NON-HISPANIC</c:v>
                </c:pt>
                <c:pt idx="1">
                  <c:v>HISPANIC/LATINO</c:v>
                </c:pt>
                <c:pt idx="2">
                  <c:v>BLACK</c:v>
                </c:pt>
                <c:pt idx="3">
                  <c:v>ASIAN/PACIFIC ISLANDER</c:v>
                </c:pt>
              </c:strCache>
            </c:strRef>
          </c:cat>
          <c:val>
            <c:numRef>
              <c:f>Sheet1!$E$2:$E$8</c:f>
              <c:numCache>
                <c:formatCode>0%</c:formatCode>
                <c:ptCount val="4"/>
                <c:pt idx="0">
                  <c:v>0.82666666666666699</c:v>
                </c:pt>
                <c:pt idx="1">
                  <c:v>0.84538375973303703</c:v>
                </c:pt>
                <c:pt idx="2">
                  <c:v>0.90256410256410302</c:v>
                </c:pt>
                <c:pt idx="3">
                  <c:v>0.83805668016194301</c:v>
                </c:pt>
              </c:numCache>
            </c:numRef>
          </c:val>
          <c:extLst xmlns:c16r2="http://schemas.microsoft.com/office/drawing/2015/06/chart">
            <c:ext xmlns:c16="http://schemas.microsoft.com/office/drawing/2014/chart" uri="{C3380CC4-5D6E-409C-BE32-E72D297353CC}">
              <c16:uniqueId val="{00000003-4ADD-8548-8851-4DBD1B154631}"/>
            </c:ext>
          </c:extLst>
        </c:ser>
        <c:dLbls>
          <c:showLegendKey val="0"/>
          <c:showVal val="1"/>
          <c:showCatName val="0"/>
          <c:showSerName val="0"/>
          <c:showPercent val="0"/>
          <c:showBubbleSize val="0"/>
        </c:dLbls>
        <c:gapWidth val="75"/>
        <c:overlap val="100"/>
        <c:axId val="200641536"/>
        <c:axId val="200655616"/>
      </c:barChart>
      <c:catAx>
        <c:axId val="20064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00655616"/>
        <c:crosses val="autoZero"/>
        <c:auto val="1"/>
        <c:lblAlgn val="ctr"/>
        <c:lblOffset val="100"/>
        <c:noMultiLvlLbl val="0"/>
      </c:catAx>
      <c:valAx>
        <c:axId val="200655616"/>
        <c:scaling>
          <c:orientation val="minMax"/>
        </c:scaling>
        <c:delete val="1"/>
        <c:axPos val="l"/>
        <c:numFmt formatCode="0%" sourceLinked="1"/>
        <c:majorTickMark val="none"/>
        <c:minorTickMark val="none"/>
        <c:tickLblPos val="nextTo"/>
        <c:crossAx val="200641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BA9C6C"/>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9FF7-3042-908D-DA24623EC158}"/>
              </c:ext>
            </c:extLst>
          </c:dPt>
          <c:dPt>
            <c:idx val="1"/>
            <c:invertIfNegative val="0"/>
            <c:bubble3D val="0"/>
            <c:spPr>
              <a:solidFill>
                <a:srgbClr val="7BC342">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2-9FF7-3042-908D-DA24623EC158}"/>
              </c:ext>
            </c:extLst>
          </c:dPt>
          <c:dPt>
            <c:idx val="2"/>
            <c:invertIfNegative val="0"/>
            <c:bubble3D val="0"/>
            <c:spPr>
              <a:solidFill>
                <a:srgbClr val="BC7583"/>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9FF7-3042-908D-DA24623EC158}"/>
              </c:ext>
            </c:extLst>
          </c:dPt>
          <c:dPt>
            <c:idx val="3"/>
            <c:invertIfNegative val="0"/>
            <c:bubble3D val="0"/>
            <c:spPr>
              <a:solidFill>
                <a:srgbClr val="629CD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0-9FF7-3042-908D-DA24623EC15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WHITE NON-HISPANIC</c:v>
                </c:pt>
                <c:pt idx="1">
                  <c:v>HISPANIC/LATINO</c:v>
                </c:pt>
                <c:pt idx="2">
                  <c:v>BLACK</c:v>
                </c:pt>
                <c:pt idx="3">
                  <c:v>ASIAN/PACIFIC ISLANDER</c:v>
                </c:pt>
              </c:strCache>
            </c:strRef>
          </c:cat>
          <c:val>
            <c:numRef>
              <c:f>Sheet1!$B$2:$B$5</c:f>
              <c:numCache>
                <c:formatCode>###0%</c:formatCode>
                <c:ptCount val="4"/>
                <c:pt idx="0">
                  <c:v>0.64957264957264904</c:v>
                </c:pt>
                <c:pt idx="1">
                  <c:v>0.70165745856353601</c:v>
                </c:pt>
                <c:pt idx="2">
                  <c:v>0.62820512820512797</c:v>
                </c:pt>
                <c:pt idx="3">
                  <c:v>0.74509803921568596</c:v>
                </c:pt>
              </c:numCache>
            </c:numRef>
          </c:val>
          <c:extLst xmlns:c16r2="http://schemas.microsoft.com/office/drawing/2015/06/chart">
            <c:ext xmlns:c16="http://schemas.microsoft.com/office/drawing/2014/chart" uri="{C3380CC4-5D6E-409C-BE32-E72D297353CC}">
              <c16:uniqueId val="{00000000-23BC-422E-B087-B6CE7892F5CE}"/>
            </c:ext>
          </c:extLst>
        </c:ser>
        <c:dLbls>
          <c:dLblPos val="outEnd"/>
          <c:showLegendKey val="0"/>
          <c:showVal val="1"/>
          <c:showCatName val="0"/>
          <c:showSerName val="0"/>
          <c:showPercent val="0"/>
          <c:showBubbleSize val="0"/>
        </c:dLbls>
        <c:gapWidth val="18"/>
        <c:overlap val="71"/>
        <c:axId val="200803072"/>
        <c:axId val="200811648"/>
      </c:barChart>
      <c:catAx>
        <c:axId val="20080307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200811648"/>
        <c:crosses val="autoZero"/>
        <c:auto val="1"/>
        <c:lblAlgn val="ctr"/>
        <c:lblOffset val="100"/>
        <c:noMultiLvlLbl val="0"/>
      </c:catAx>
      <c:valAx>
        <c:axId val="200811648"/>
        <c:scaling>
          <c:orientation val="minMax"/>
          <c:max val="1"/>
          <c:min val="0"/>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0803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BA9C6C"/>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7064-DB41-99B8-07AE94FFF93A}"/>
              </c:ext>
            </c:extLst>
          </c:dPt>
          <c:dPt>
            <c:idx val="1"/>
            <c:invertIfNegative val="0"/>
            <c:bubble3D val="0"/>
            <c:spPr>
              <a:solidFill>
                <a:srgbClr val="7BC342">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7064-DB41-99B8-07AE94FFF93A}"/>
              </c:ext>
            </c:extLst>
          </c:dPt>
          <c:dPt>
            <c:idx val="2"/>
            <c:invertIfNegative val="0"/>
            <c:bubble3D val="0"/>
            <c:spPr>
              <a:solidFill>
                <a:srgbClr val="BC7583"/>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5-7064-DB41-99B8-07AE94FFF93A}"/>
              </c:ext>
            </c:extLst>
          </c:dPt>
          <c:dPt>
            <c:idx val="3"/>
            <c:invertIfNegative val="0"/>
            <c:bubble3D val="0"/>
            <c:spPr>
              <a:solidFill>
                <a:srgbClr val="12438A">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7-7064-DB41-99B8-07AE94FFF93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WHITE NON-HISPANIC</c:v>
                </c:pt>
                <c:pt idx="1">
                  <c:v>HISPANIC/LATINO</c:v>
                </c:pt>
                <c:pt idx="2">
                  <c:v>BLACK</c:v>
                </c:pt>
                <c:pt idx="3">
                  <c:v>ASIAN/PACIFIC ISLANDER</c:v>
                </c:pt>
              </c:strCache>
            </c:strRef>
          </c:cat>
          <c:val>
            <c:numRef>
              <c:f>Sheet1!$B$2:$B$5</c:f>
              <c:numCache>
                <c:formatCode>###0%</c:formatCode>
                <c:ptCount val="4"/>
                <c:pt idx="0">
                  <c:v>0.284574468085106</c:v>
                </c:pt>
                <c:pt idx="1">
                  <c:v>0.25416204217536098</c:v>
                </c:pt>
                <c:pt idx="2">
                  <c:v>0.38341968911917101</c:v>
                </c:pt>
                <c:pt idx="3">
                  <c:v>0.18218623481781401</c:v>
                </c:pt>
              </c:numCache>
            </c:numRef>
          </c:val>
          <c:extLst xmlns:c16r2="http://schemas.microsoft.com/office/drawing/2015/06/chart">
            <c:ext xmlns:c16="http://schemas.microsoft.com/office/drawing/2014/chart" uri="{C3380CC4-5D6E-409C-BE32-E72D297353CC}">
              <c16:uniqueId val="{00000008-7064-DB41-99B8-07AE94FFF93A}"/>
            </c:ext>
          </c:extLst>
        </c:ser>
        <c:dLbls>
          <c:dLblPos val="outEnd"/>
          <c:showLegendKey val="0"/>
          <c:showVal val="1"/>
          <c:showCatName val="0"/>
          <c:showSerName val="0"/>
          <c:showPercent val="0"/>
          <c:showBubbleSize val="0"/>
        </c:dLbls>
        <c:gapWidth val="18"/>
        <c:axId val="200849280"/>
        <c:axId val="200857856"/>
      </c:barChart>
      <c:catAx>
        <c:axId val="20084928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200857856"/>
        <c:crosses val="autoZero"/>
        <c:auto val="1"/>
        <c:lblAlgn val="ctr"/>
        <c:lblOffset val="100"/>
        <c:noMultiLvlLbl val="0"/>
      </c:catAx>
      <c:valAx>
        <c:axId val="200857856"/>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08492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DON'T KNOW/REFUSED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c:v>
                </c:pt>
                <c:pt idx="6">
                  <c:v>ORANGE</c:v>
                </c:pt>
              </c:strCache>
            </c:strRef>
          </c:cat>
          <c:val>
            <c:numRef>
              <c:f>Sheet1!$B$2:$B$8</c:f>
              <c:numCache>
                <c:formatCode>0%</c:formatCode>
                <c:ptCount val="7"/>
                <c:pt idx="0">
                  <c:v>5.0999999999999997E-2</c:v>
                </c:pt>
                <c:pt idx="1">
                  <c:v>0.05</c:v>
                </c:pt>
                <c:pt idx="2">
                  <c:v>0.02</c:v>
                </c:pt>
                <c:pt idx="3">
                  <c:v>1.27388535031847E-2</c:v>
                </c:pt>
                <c:pt idx="4">
                  <c:v>3.1746031746031703E-2</c:v>
                </c:pt>
                <c:pt idx="5">
                  <c:v>1.1111111111111099E-2</c:v>
                </c:pt>
                <c:pt idx="6">
                  <c:v>3.1E-2</c:v>
                </c:pt>
              </c:numCache>
            </c:numRef>
          </c:val>
          <c:extLst xmlns:c16r2="http://schemas.microsoft.com/office/drawing/2015/06/chart">
            <c:ext xmlns:c16="http://schemas.microsoft.com/office/drawing/2014/chart" uri="{C3380CC4-5D6E-409C-BE32-E72D297353CC}">
              <c16:uniqueId val="{00000000-FE63-9847-AB7D-E26F64CBC00C}"/>
            </c:ext>
          </c:extLst>
        </c:ser>
        <c:ser>
          <c:idx val="1"/>
          <c:order val="1"/>
          <c:tx>
            <c:strRef>
              <c:f>Sheet1!$C$1</c:f>
              <c:strCache>
                <c:ptCount val="1"/>
                <c:pt idx="0">
                  <c:v>DISSATISFIED/VERY DISSATISFIED</c:v>
                </c:pt>
              </c:strCache>
            </c:strRef>
          </c:tx>
          <c:spPr>
            <a:solidFill>
              <a:srgbClr val="A4041E">
                <a:alpha val="5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c:v>
                </c:pt>
                <c:pt idx="6">
                  <c:v>ORANGE</c:v>
                </c:pt>
              </c:strCache>
            </c:strRef>
          </c:cat>
          <c:val>
            <c:numRef>
              <c:f>Sheet1!$C$2:$C$8</c:f>
              <c:numCache>
                <c:formatCode>0%</c:formatCode>
                <c:ptCount val="7"/>
                <c:pt idx="0">
                  <c:v>0.04</c:v>
                </c:pt>
                <c:pt idx="1">
                  <c:v>0.11</c:v>
                </c:pt>
                <c:pt idx="2">
                  <c:v>0.06</c:v>
                </c:pt>
                <c:pt idx="3">
                  <c:v>0.08</c:v>
                </c:pt>
                <c:pt idx="4">
                  <c:v>0.05</c:v>
                </c:pt>
                <c:pt idx="5">
                  <c:v>0.05</c:v>
                </c:pt>
                <c:pt idx="6">
                  <c:v>0.06</c:v>
                </c:pt>
              </c:numCache>
            </c:numRef>
          </c:val>
          <c:extLst xmlns:c16r2="http://schemas.microsoft.com/office/drawing/2015/06/chart">
            <c:ext xmlns:c16="http://schemas.microsoft.com/office/drawing/2014/chart" uri="{C3380CC4-5D6E-409C-BE32-E72D297353CC}">
              <c16:uniqueId val="{00000001-FE63-9847-AB7D-E26F64CBC00C}"/>
            </c:ext>
          </c:extLst>
        </c:ser>
        <c:ser>
          <c:idx val="2"/>
          <c:order val="2"/>
          <c:tx>
            <c:strRef>
              <c:f>Sheet1!$D$1</c:f>
              <c:strCache>
                <c:ptCount val="1"/>
                <c:pt idx="0">
                  <c:v>NEITHER</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c:v>
                </c:pt>
                <c:pt idx="6">
                  <c:v>ORANGE</c:v>
                </c:pt>
              </c:strCache>
            </c:strRef>
          </c:cat>
          <c:val>
            <c:numRef>
              <c:f>Sheet1!$D$2:$D$8</c:f>
              <c:numCache>
                <c:formatCode>0%</c:formatCode>
                <c:ptCount val="7"/>
                <c:pt idx="0">
                  <c:v>0.04</c:v>
                </c:pt>
                <c:pt idx="1">
                  <c:v>3.8759689922480599E-2</c:v>
                </c:pt>
                <c:pt idx="2">
                  <c:v>5.6497175141242903E-2</c:v>
                </c:pt>
                <c:pt idx="3">
                  <c:v>4.9689440993788803E-2</c:v>
                </c:pt>
                <c:pt idx="4">
                  <c:v>7.5757575757575801E-2</c:v>
                </c:pt>
                <c:pt idx="5">
                  <c:v>3.1578947368421102E-2</c:v>
                </c:pt>
                <c:pt idx="6">
                  <c:v>6.6869300911854099E-2</c:v>
                </c:pt>
              </c:numCache>
            </c:numRef>
          </c:val>
          <c:extLst xmlns:c16r2="http://schemas.microsoft.com/office/drawing/2015/06/chart">
            <c:ext xmlns:c16="http://schemas.microsoft.com/office/drawing/2014/chart" uri="{C3380CC4-5D6E-409C-BE32-E72D297353CC}">
              <c16:uniqueId val="{00000002-FE63-9847-AB7D-E26F64CBC00C}"/>
            </c:ext>
          </c:extLst>
        </c:ser>
        <c:ser>
          <c:idx val="3"/>
          <c:order val="3"/>
          <c:tx>
            <c:strRef>
              <c:f>Sheet1!$E$1</c:f>
              <c:strCache>
                <c:ptCount val="1"/>
                <c:pt idx="0">
                  <c:v>SATISFIED/VERY SATISFIED</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c:v>
                </c:pt>
                <c:pt idx="6">
                  <c:v>ORANGE</c:v>
                </c:pt>
              </c:strCache>
            </c:strRef>
          </c:cat>
          <c:val>
            <c:numRef>
              <c:f>Sheet1!$E$2:$E$8</c:f>
              <c:numCache>
                <c:formatCode>0%</c:formatCode>
                <c:ptCount val="7"/>
                <c:pt idx="0">
                  <c:v>0.87</c:v>
                </c:pt>
                <c:pt idx="1">
                  <c:v>0.82</c:v>
                </c:pt>
                <c:pt idx="2">
                  <c:v>0.87</c:v>
                </c:pt>
                <c:pt idx="3">
                  <c:v>0.85</c:v>
                </c:pt>
                <c:pt idx="4">
                  <c:v>0.85</c:v>
                </c:pt>
                <c:pt idx="5">
                  <c:v>0.91</c:v>
                </c:pt>
                <c:pt idx="6">
                  <c:v>0.85</c:v>
                </c:pt>
              </c:numCache>
            </c:numRef>
          </c:val>
          <c:extLst xmlns:c16r2="http://schemas.microsoft.com/office/drawing/2015/06/chart">
            <c:ext xmlns:c16="http://schemas.microsoft.com/office/drawing/2014/chart" uri="{C3380CC4-5D6E-409C-BE32-E72D297353CC}">
              <c16:uniqueId val="{00000003-FE63-9847-AB7D-E26F64CBC00C}"/>
            </c:ext>
          </c:extLst>
        </c:ser>
        <c:dLbls>
          <c:showLegendKey val="0"/>
          <c:showVal val="1"/>
          <c:showCatName val="0"/>
          <c:showSerName val="0"/>
          <c:showPercent val="0"/>
          <c:showBubbleSize val="0"/>
        </c:dLbls>
        <c:gapWidth val="75"/>
        <c:overlap val="100"/>
        <c:axId val="216185472"/>
        <c:axId val="216203648"/>
      </c:barChart>
      <c:catAx>
        <c:axId val="21618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16203648"/>
        <c:crosses val="autoZero"/>
        <c:auto val="1"/>
        <c:lblAlgn val="ctr"/>
        <c:lblOffset val="100"/>
        <c:noMultiLvlLbl val="0"/>
      </c:catAx>
      <c:valAx>
        <c:axId val="216203648"/>
        <c:scaling>
          <c:orientation val="minMax"/>
        </c:scaling>
        <c:delete val="1"/>
        <c:axPos val="l"/>
        <c:numFmt formatCode="0%" sourceLinked="1"/>
        <c:majorTickMark val="none"/>
        <c:minorTickMark val="none"/>
        <c:tickLblPos val="nextTo"/>
        <c:crossAx val="216185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BA9C6C"/>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9FF7-3042-908D-DA24623EC158}"/>
              </c:ext>
            </c:extLst>
          </c:dPt>
          <c:dPt>
            <c:idx val="1"/>
            <c:invertIfNegative val="0"/>
            <c:bubble3D val="0"/>
            <c:spPr>
              <a:solidFill>
                <a:srgbClr val="7BC342">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2-9FF7-3042-908D-DA24623EC158}"/>
              </c:ext>
            </c:extLst>
          </c:dPt>
          <c:dPt>
            <c:idx val="2"/>
            <c:invertIfNegative val="0"/>
            <c:bubble3D val="0"/>
            <c:spPr>
              <a:solidFill>
                <a:srgbClr val="BC7583"/>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9FF7-3042-908D-DA24623EC158}"/>
              </c:ext>
            </c:extLst>
          </c:dPt>
          <c:dPt>
            <c:idx val="3"/>
            <c:invertIfNegative val="0"/>
            <c:bubble3D val="0"/>
            <c:spPr>
              <a:solidFill>
                <a:srgbClr val="629CD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0-9FF7-3042-908D-DA24623EC15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WHITE NON-HISPANIC</c:v>
                </c:pt>
                <c:pt idx="1">
                  <c:v>HISPANIC/LATINO</c:v>
                </c:pt>
                <c:pt idx="2">
                  <c:v>BLACK</c:v>
                </c:pt>
                <c:pt idx="3">
                  <c:v>ASIAN/PACIFIC ISLANDER</c:v>
                </c:pt>
              </c:strCache>
            </c:strRef>
          </c:cat>
          <c:val>
            <c:numRef>
              <c:f>Sheet1!$B$2:$B$5</c:f>
              <c:numCache>
                <c:formatCode>###0%</c:formatCode>
                <c:ptCount val="4"/>
                <c:pt idx="0">
                  <c:v>0.37241379310344802</c:v>
                </c:pt>
                <c:pt idx="1">
                  <c:v>0.376582278481013</c:v>
                </c:pt>
                <c:pt idx="2">
                  <c:v>0.35714285714285698</c:v>
                </c:pt>
                <c:pt idx="3">
                  <c:v>0.45918367346938799</c:v>
                </c:pt>
              </c:numCache>
            </c:numRef>
          </c:val>
          <c:extLst xmlns:c16r2="http://schemas.microsoft.com/office/drawing/2015/06/chart">
            <c:ext xmlns:c16="http://schemas.microsoft.com/office/drawing/2014/chart" uri="{C3380CC4-5D6E-409C-BE32-E72D297353CC}">
              <c16:uniqueId val="{00000000-23BC-422E-B087-B6CE7892F5CE}"/>
            </c:ext>
          </c:extLst>
        </c:ser>
        <c:dLbls>
          <c:dLblPos val="outEnd"/>
          <c:showLegendKey val="0"/>
          <c:showVal val="1"/>
          <c:showCatName val="0"/>
          <c:showSerName val="0"/>
          <c:showPercent val="0"/>
          <c:showBubbleSize val="0"/>
        </c:dLbls>
        <c:gapWidth val="18"/>
        <c:overlap val="71"/>
        <c:axId val="201295360"/>
        <c:axId val="201303936"/>
      </c:barChart>
      <c:catAx>
        <c:axId val="20129536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201303936"/>
        <c:crosses val="autoZero"/>
        <c:auto val="1"/>
        <c:lblAlgn val="ctr"/>
        <c:lblOffset val="100"/>
        <c:noMultiLvlLbl val="0"/>
      </c:catAx>
      <c:valAx>
        <c:axId val="201303936"/>
        <c:scaling>
          <c:orientation val="minMax"/>
          <c:max val="1"/>
          <c:min val="0"/>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1295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BA9C6C"/>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7064-DB41-99B8-07AE94FFF93A}"/>
              </c:ext>
            </c:extLst>
          </c:dPt>
          <c:dPt>
            <c:idx val="1"/>
            <c:invertIfNegative val="0"/>
            <c:bubble3D val="0"/>
            <c:spPr>
              <a:solidFill>
                <a:srgbClr val="7BC342">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7064-DB41-99B8-07AE94FFF93A}"/>
              </c:ext>
            </c:extLst>
          </c:dPt>
          <c:dPt>
            <c:idx val="2"/>
            <c:invertIfNegative val="0"/>
            <c:bubble3D val="0"/>
            <c:spPr>
              <a:solidFill>
                <a:srgbClr val="BC7583"/>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5-7064-DB41-99B8-07AE94FFF93A}"/>
              </c:ext>
            </c:extLst>
          </c:dPt>
          <c:dPt>
            <c:idx val="3"/>
            <c:invertIfNegative val="0"/>
            <c:bubble3D val="0"/>
            <c:spPr>
              <a:solidFill>
                <a:srgbClr val="629CD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7-7064-DB41-99B8-07AE94FFF93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WHITE NON-HISPANIC</c:v>
                </c:pt>
                <c:pt idx="1">
                  <c:v>HISPANIC/LATINO</c:v>
                </c:pt>
                <c:pt idx="2">
                  <c:v>BLACK</c:v>
                </c:pt>
                <c:pt idx="3">
                  <c:v>ASIAN/PACIFIC ISLANDER</c:v>
                </c:pt>
              </c:strCache>
            </c:strRef>
          </c:cat>
          <c:val>
            <c:numRef>
              <c:f>Sheet1!$B$2:$B$5</c:f>
              <c:numCache>
                <c:formatCode>###0%</c:formatCode>
                <c:ptCount val="4"/>
                <c:pt idx="0">
                  <c:v>0.23180592991913701</c:v>
                </c:pt>
                <c:pt idx="1">
                  <c:v>0.25195968645016797</c:v>
                </c:pt>
                <c:pt idx="2">
                  <c:v>0.41578947368421099</c:v>
                </c:pt>
                <c:pt idx="3">
                  <c:v>0.43495934959349603</c:v>
                </c:pt>
              </c:numCache>
            </c:numRef>
          </c:val>
          <c:extLst xmlns:c16r2="http://schemas.microsoft.com/office/drawing/2015/06/chart">
            <c:ext xmlns:c16="http://schemas.microsoft.com/office/drawing/2014/chart" uri="{C3380CC4-5D6E-409C-BE32-E72D297353CC}">
              <c16:uniqueId val="{00000008-7064-DB41-99B8-07AE94FFF93A}"/>
            </c:ext>
          </c:extLst>
        </c:ser>
        <c:dLbls>
          <c:dLblPos val="outEnd"/>
          <c:showLegendKey val="0"/>
          <c:showVal val="1"/>
          <c:showCatName val="0"/>
          <c:showSerName val="0"/>
          <c:showPercent val="0"/>
          <c:showBubbleSize val="0"/>
        </c:dLbls>
        <c:gapWidth val="18"/>
        <c:axId val="201419392"/>
        <c:axId val="201427968"/>
      </c:barChart>
      <c:catAx>
        <c:axId val="20141939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201427968"/>
        <c:crosses val="autoZero"/>
        <c:auto val="1"/>
        <c:lblAlgn val="ctr"/>
        <c:lblOffset val="100"/>
        <c:noMultiLvlLbl val="0"/>
      </c:catAx>
      <c:valAx>
        <c:axId val="201427968"/>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14193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3363219691075502"/>
          <c:y val="0.11715031279556"/>
          <c:w val="0.58481859474839881"/>
          <c:h val="0.81241679712999904"/>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738D-4BBB-8EC5-2883C949FFE0}"/>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738D-4BBB-8EC5-2883C949FFE0}"/>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738D-4BBB-8EC5-2883C949FFE0}"/>
              </c:ext>
            </c:extLst>
          </c:dPt>
          <c:dPt>
            <c:idx val="4"/>
            <c:invertIfNegative val="0"/>
            <c:bubble3D val="0"/>
            <c:extLst xmlns:c16r2="http://schemas.microsoft.com/office/drawing/2015/06/chart">
              <c:ext xmlns:c16="http://schemas.microsoft.com/office/drawing/2014/chart" uri="{C3380CC4-5D6E-409C-BE32-E72D297353CC}">
                <c16:uniqueId val="{00000006-738D-4BBB-8EC5-2883C949FFE0}"/>
              </c:ext>
            </c:extLst>
          </c:dPt>
          <c:dPt>
            <c:idx val="5"/>
            <c:invertIfNegative val="0"/>
            <c:bubble3D val="0"/>
            <c:extLst xmlns:c16r2="http://schemas.microsoft.com/office/drawing/2015/06/chart">
              <c:ext xmlns:c16="http://schemas.microsoft.com/office/drawing/2014/chart" uri="{C3380CC4-5D6E-409C-BE32-E72D297353CC}">
                <c16:uniqueId val="{00000007-738D-4BBB-8EC5-2883C949FFE0}"/>
              </c:ext>
            </c:extLst>
          </c:dPt>
          <c:dPt>
            <c:idx val="8"/>
            <c:invertIfNegative val="0"/>
            <c:bubble3D val="0"/>
            <c:extLst xmlns:c16r2="http://schemas.microsoft.com/office/drawing/2015/06/chart">
              <c:ext xmlns:c16="http://schemas.microsoft.com/office/drawing/2014/chart" uri="{C3380CC4-5D6E-409C-BE32-E72D297353CC}">
                <c16:uniqueId val="{00000008-738D-4BBB-8EC5-2883C949FFE0}"/>
              </c:ext>
            </c:extLst>
          </c:dPt>
          <c:dPt>
            <c:idx val="9"/>
            <c:invertIfNegative val="0"/>
            <c:bubble3D val="0"/>
            <c:extLst xmlns:c16r2="http://schemas.microsoft.com/office/drawing/2015/06/chart">
              <c:ext xmlns:c16="http://schemas.microsoft.com/office/drawing/2014/chart" uri="{C3380CC4-5D6E-409C-BE32-E72D297353CC}">
                <c16:uniqueId val="{00000009-738D-4BBB-8EC5-2883C949FFE0}"/>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ENGLISH</c:v>
                </c:pt>
                <c:pt idx="1">
                  <c:v>SPANISH</c:v>
                </c:pt>
                <c:pt idx="2">
                  <c:v>CHINESE</c:v>
                </c:pt>
              </c:strCache>
            </c:strRef>
          </c:cat>
          <c:val>
            <c:numRef>
              <c:f>Sheet1!$B$2:$B$4</c:f>
              <c:numCache>
                <c:formatCode>0%</c:formatCode>
                <c:ptCount val="3"/>
                <c:pt idx="0">
                  <c:v>0.92</c:v>
                </c:pt>
                <c:pt idx="1">
                  <c:v>0.87</c:v>
                </c:pt>
                <c:pt idx="2">
                  <c:v>0.77</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Know who to call if you have a health need or question (% yes)</c:v>
                      </c:pt>
                    </c:strCache>
                  </c:strRef>
                </c15:tx>
              </c15:filteredSeriesTitle>
            </c:ext>
            <c:ext xmlns:c16="http://schemas.microsoft.com/office/drawing/2014/chart" uri="{C3380CC4-5D6E-409C-BE32-E72D297353CC}">
              <c16:uniqueId val="{0000000A-738D-4BBB-8EC5-2883C949FFE0}"/>
            </c:ext>
          </c:extLst>
        </c:ser>
        <c:dLbls>
          <c:showLegendKey val="0"/>
          <c:showVal val="0"/>
          <c:showCatName val="0"/>
          <c:showSerName val="0"/>
          <c:showPercent val="0"/>
          <c:showBubbleSize val="0"/>
        </c:dLbls>
        <c:gapWidth val="50"/>
        <c:axId val="201093888"/>
        <c:axId val="201095424"/>
      </c:barChart>
      <c:catAx>
        <c:axId val="20109388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1095424"/>
        <c:crosses val="autoZero"/>
        <c:auto val="1"/>
        <c:lblAlgn val="ctr"/>
        <c:lblOffset val="100"/>
        <c:noMultiLvlLbl val="0"/>
      </c:catAx>
      <c:valAx>
        <c:axId val="201095424"/>
        <c:scaling>
          <c:orientation val="minMax"/>
          <c:max val="1.1000000000000001"/>
          <c:min val="0"/>
        </c:scaling>
        <c:delete val="0"/>
        <c:axPos val="b"/>
        <c:numFmt formatCode="0%" sourceLinked="1"/>
        <c:majorTickMark val="none"/>
        <c:minorTickMark val="none"/>
        <c:tickLblPos val="none"/>
        <c:spPr>
          <a:ln>
            <a:noFill/>
          </a:ln>
        </c:spPr>
        <c:crossAx val="201093888"/>
        <c:crosses val="autoZero"/>
        <c:crossBetween val="between"/>
      </c:valAx>
    </c:plotArea>
    <c:plotVisOnly val="1"/>
    <c:dispBlanksAs val="gap"/>
    <c:showDLblsOverMax val="0"/>
  </c:chart>
  <c:spPr>
    <a:ln>
      <a:solidFill>
        <a:schemeClr val="bg1"/>
      </a:solidFill>
    </a:ln>
  </c:spPr>
  <c:txPr>
    <a:bodyPr/>
    <a:lstStyle/>
    <a:p>
      <a:pPr>
        <a:defRPr sz="1600" b="1">
          <a:solidFill>
            <a:schemeClr val="bg1"/>
          </a:solidFill>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310181697528653"/>
          <c:y val="0.11715031279556"/>
          <c:w val="0.58743262190628853"/>
          <c:h val="0.81241679712999904"/>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8854-4BDF-B406-D549B29BDA62}"/>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8854-4BDF-B406-D549B29BDA62}"/>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8854-4BDF-B406-D549B29BDA62}"/>
              </c:ext>
            </c:extLst>
          </c:dPt>
          <c:dPt>
            <c:idx val="4"/>
            <c:invertIfNegative val="0"/>
            <c:bubble3D val="0"/>
            <c:extLst xmlns:c16r2="http://schemas.microsoft.com/office/drawing/2015/06/chart">
              <c:ext xmlns:c16="http://schemas.microsoft.com/office/drawing/2014/chart" uri="{C3380CC4-5D6E-409C-BE32-E72D297353CC}">
                <c16:uniqueId val="{00000006-8854-4BDF-B406-D549B29BDA62}"/>
              </c:ext>
            </c:extLst>
          </c:dPt>
          <c:dPt>
            <c:idx val="5"/>
            <c:invertIfNegative val="0"/>
            <c:bubble3D val="0"/>
            <c:extLst xmlns:c16r2="http://schemas.microsoft.com/office/drawing/2015/06/chart">
              <c:ext xmlns:c16="http://schemas.microsoft.com/office/drawing/2014/chart" uri="{C3380CC4-5D6E-409C-BE32-E72D297353CC}">
                <c16:uniqueId val="{00000007-8854-4BDF-B406-D549B29BDA62}"/>
              </c:ext>
            </c:extLst>
          </c:dPt>
          <c:dPt>
            <c:idx val="8"/>
            <c:invertIfNegative val="0"/>
            <c:bubble3D val="0"/>
            <c:extLst xmlns:c16r2="http://schemas.microsoft.com/office/drawing/2015/06/chart">
              <c:ext xmlns:c16="http://schemas.microsoft.com/office/drawing/2014/chart" uri="{C3380CC4-5D6E-409C-BE32-E72D297353CC}">
                <c16:uniqueId val="{00000008-8854-4BDF-B406-D549B29BDA62}"/>
              </c:ext>
            </c:extLst>
          </c:dPt>
          <c:dPt>
            <c:idx val="9"/>
            <c:invertIfNegative val="0"/>
            <c:bubble3D val="0"/>
            <c:extLst xmlns:c16r2="http://schemas.microsoft.com/office/drawing/2015/06/chart">
              <c:ext xmlns:c16="http://schemas.microsoft.com/office/drawing/2014/chart" uri="{C3380CC4-5D6E-409C-BE32-E72D297353CC}">
                <c16:uniqueId val="{00000009-8854-4BDF-B406-D549B29BDA62}"/>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ENGLISH</c:v>
                </c:pt>
                <c:pt idx="1">
                  <c:v>SPANISH</c:v>
                </c:pt>
                <c:pt idx="2">
                  <c:v>CHINESE</c:v>
                </c:pt>
              </c:strCache>
            </c:strRef>
          </c:cat>
          <c:val>
            <c:numRef>
              <c:f>Sheet1!$B$2:$B$4</c:f>
              <c:numCache>
                <c:formatCode>0%</c:formatCode>
                <c:ptCount val="3"/>
                <c:pt idx="0">
                  <c:v>0.66</c:v>
                </c:pt>
                <c:pt idx="1">
                  <c:v>0.43</c:v>
                </c:pt>
                <c:pt idx="2">
                  <c:v>0.36</c:v>
                </c:pt>
              </c:numCache>
            </c:numRef>
          </c:val>
          <c:extLst xmlns:c16r2="http://schemas.microsoft.com/office/drawing/2015/06/chart">
            <c:ext xmlns:c16="http://schemas.microsoft.com/office/drawing/2014/chart" uri="{C3380CC4-5D6E-409C-BE32-E72D297353CC}">
              <c16:uniqueId val="{0000000A-8854-4BDF-B406-D549B29BDA62}"/>
            </c:ext>
          </c:extLst>
        </c:ser>
        <c:dLbls>
          <c:showLegendKey val="0"/>
          <c:showVal val="0"/>
          <c:showCatName val="0"/>
          <c:showSerName val="0"/>
          <c:showPercent val="0"/>
          <c:showBubbleSize val="0"/>
        </c:dLbls>
        <c:gapWidth val="50"/>
        <c:axId val="201022080"/>
        <c:axId val="201032064"/>
      </c:barChart>
      <c:catAx>
        <c:axId val="20102208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1032064"/>
        <c:crosses val="autoZero"/>
        <c:auto val="1"/>
        <c:lblAlgn val="ctr"/>
        <c:lblOffset val="100"/>
        <c:noMultiLvlLbl val="0"/>
      </c:catAx>
      <c:valAx>
        <c:axId val="201032064"/>
        <c:scaling>
          <c:orientation val="minMax"/>
          <c:max val="1.1000000000000001"/>
          <c:min val="0"/>
        </c:scaling>
        <c:delete val="0"/>
        <c:axPos val="b"/>
        <c:numFmt formatCode="0%" sourceLinked="1"/>
        <c:majorTickMark val="none"/>
        <c:minorTickMark val="none"/>
        <c:tickLblPos val="none"/>
        <c:spPr>
          <a:ln>
            <a:noFill/>
          </a:ln>
        </c:spPr>
        <c:crossAx val="201022080"/>
        <c:crosses val="autoZero"/>
        <c:crossBetween val="between"/>
      </c:valAx>
    </c:plotArea>
    <c:plotVisOnly val="1"/>
    <c:dispBlanksAs val="gap"/>
    <c:showDLblsOverMax val="0"/>
  </c:chart>
  <c:spPr>
    <a:ln>
      <a:solidFill>
        <a:schemeClr val="bg1"/>
      </a:solidFill>
    </a:ln>
  </c:spPr>
  <c:txPr>
    <a:bodyPr/>
    <a:lstStyle/>
    <a:p>
      <a:pPr>
        <a:defRPr sz="1600" b="1">
          <a:solidFill>
            <a:schemeClr val="bg1"/>
          </a:solidFill>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3008744580651406"/>
          <c:y val="0.11715031279556"/>
          <c:w val="0.58836319748391674"/>
          <c:h val="0.81241679712999904"/>
        </c:manualLayout>
      </c:layout>
      <c:barChart>
        <c:barDir val="bar"/>
        <c:grouping val="clustered"/>
        <c:varyColors val="0"/>
        <c:ser>
          <c:idx val="0"/>
          <c:order val="0"/>
          <c:tx>
            <c:strRef>
              <c:f>Sheet1!$B$1</c:f>
              <c:strCache>
                <c:ptCount val="1"/>
                <c:pt idx="0">
                  <c:v>Know how to manage your health conditions (% very confident)</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F091-4DF0-81F6-002B5C7B9A78}"/>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F091-4DF0-81F6-002B5C7B9A78}"/>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F091-4DF0-81F6-002B5C7B9A78}"/>
              </c:ext>
            </c:extLst>
          </c:dPt>
          <c:dPt>
            <c:idx val="4"/>
            <c:invertIfNegative val="0"/>
            <c:bubble3D val="0"/>
            <c:extLst xmlns:c16r2="http://schemas.microsoft.com/office/drawing/2015/06/chart">
              <c:ext xmlns:c16="http://schemas.microsoft.com/office/drawing/2014/chart" uri="{C3380CC4-5D6E-409C-BE32-E72D297353CC}">
                <c16:uniqueId val="{00000006-F091-4DF0-81F6-002B5C7B9A78}"/>
              </c:ext>
            </c:extLst>
          </c:dPt>
          <c:dPt>
            <c:idx val="5"/>
            <c:invertIfNegative val="0"/>
            <c:bubble3D val="0"/>
            <c:extLst xmlns:c16r2="http://schemas.microsoft.com/office/drawing/2015/06/chart">
              <c:ext xmlns:c16="http://schemas.microsoft.com/office/drawing/2014/chart" uri="{C3380CC4-5D6E-409C-BE32-E72D297353CC}">
                <c16:uniqueId val="{00000007-F091-4DF0-81F6-002B5C7B9A78}"/>
              </c:ext>
            </c:extLst>
          </c:dPt>
          <c:dPt>
            <c:idx val="8"/>
            <c:invertIfNegative val="0"/>
            <c:bubble3D val="0"/>
            <c:extLst xmlns:c16r2="http://schemas.microsoft.com/office/drawing/2015/06/chart">
              <c:ext xmlns:c16="http://schemas.microsoft.com/office/drawing/2014/chart" uri="{C3380CC4-5D6E-409C-BE32-E72D297353CC}">
                <c16:uniqueId val="{00000008-F091-4DF0-81F6-002B5C7B9A78}"/>
              </c:ext>
            </c:extLst>
          </c:dPt>
          <c:dPt>
            <c:idx val="9"/>
            <c:invertIfNegative val="0"/>
            <c:bubble3D val="0"/>
            <c:extLst xmlns:c16r2="http://schemas.microsoft.com/office/drawing/2015/06/chart">
              <c:ext xmlns:c16="http://schemas.microsoft.com/office/drawing/2014/chart" uri="{C3380CC4-5D6E-409C-BE32-E72D297353CC}">
                <c16:uniqueId val="{00000009-F091-4DF0-81F6-002B5C7B9A78}"/>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ENGLISH</c:v>
                </c:pt>
                <c:pt idx="1">
                  <c:v>SPANISH</c:v>
                </c:pt>
                <c:pt idx="2">
                  <c:v>CHINESE</c:v>
                </c:pt>
              </c:strCache>
            </c:strRef>
          </c:cat>
          <c:val>
            <c:numRef>
              <c:f>Sheet1!$B$2:$B$4</c:f>
              <c:numCache>
                <c:formatCode>0%</c:formatCode>
                <c:ptCount val="3"/>
                <c:pt idx="0">
                  <c:v>0.64</c:v>
                </c:pt>
                <c:pt idx="1">
                  <c:v>0.48</c:v>
                </c:pt>
                <c:pt idx="2">
                  <c:v>0.2</c:v>
                </c:pt>
              </c:numCache>
            </c:numRef>
          </c:val>
          <c:extLst xmlns:c16r2="http://schemas.microsoft.com/office/drawing/2015/06/chart">
            <c:ext xmlns:c16="http://schemas.microsoft.com/office/drawing/2014/chart" uri="{C3380CC4-5D6E-409C-BE32-E72D297353CC}">
              <c16:uniqueId val="{0000000A-F091-4DF0-81F6-002B5C7B9A78}"/>
            </c:ext>
          </c:extLst>
        </c:ser>
        <c:dLbls>
          <c:showLegendKey val="0"/>
          <c:showVal val="0"/>
          <c:showCatName val="0"/>
          <c:showSerName val="0"/>
          <c:showPercent val="0"/>
          <c:showBubbleSize val="0"/>
        </c:dLbls>
        <c:gapWidth val="50"/>
        <c:axId val="201159424"/>
        <c:axId val="201160960"/>
      </c:barChart>
      <c:catAx>
        <c:axId val="20115942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1160960"/>
        <c:crosses val="autoZero"/>
        <c:auto val="1"/>
        <c:lblAlgn val="ctr"/>
        <c:lblOffset val="100"/>
        <c:noMultiLvlLbl val="0"/>
      </c:catAx>
      <c:valAx>
        <c:axId val="201160960"/>
        <c:scaling>
          <c:orientation val="minMax"/>
          <c:max val="1.1000000000000001"/>
          <c:min val="0"/>
        </c:scaling>
        <c:delete val="0"/>
        <c:axPos val="b"/>
        <c:numFmt formatCode="0%" sourceLinked="1"/>
        <c:majorTickMark val="none"/>
        <c:minorTickMark val="none"/>
        <c:tickLblPos val="none"/>
        <c:spPr>
          <a:ln>
            <a:noFill/>
          </a:ln>
        </c:spPr>
        <c:crossAx val="201159424"/>
        <c:crosses val="autoZero"/>
        <c:crossBetween val="between"/>
      </c:valAx>
    </c:plotArea>
    <c:plotVisOnly val="1"/>
    <c:dispBlanksAs val="gap"/>
    <c:showDLblsOverMax val="0"/>
  </c:chart>
  <c:spPr>
    <a:ln>
      <a:solidFill>
        <a:schemeClr val="bg1"/>
      </a:solidFill>
    </a:ln>
  </c:spPr>
  <c:txPr>
    <a:bodyPr/>
    <a:lstStyle/>
    <a:p>
      <a:pPr>
        <a:defRPr sz="1600" b="1">
          <a:solidFill>
            <a:schemeClr val="bg1"/>
          </a:solidFill>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04329902722001E-2"/>
          <c:y val="0.114157847596459"/>
          <c:w val="0.95602173019816905"/>
          <c:h val="0.71413903358001696"/>
        </c:manualLayout>
      </c:layout>
      <c:barChart>
        <c:barDir val="col"/>
        <c:grouping val="percentStacked"/>
        <c:varyColors val="0"/>
        <c:ser>
          <c:idx val="0"/>
          <c:order val="0"/>
          <c:tx>
            <c:strRef>
              <c:f>Sheet1!$B$1</c:f>
              <c:strCache>
                <c:ptCount val="1"/>
                <c:pt idx="0">
                  <c:v>DON'T KNOW/REFUSED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Sheet1!$B$2:$B$4</c:f>
              <c:numCache>
                <c:formatCode>###0%</c:formatCode>
                <c:ptCount val="3"/>
                <c:pt idx="0">
                  <c:v>3.9E-2</c:v>
                </c:pt>
                <c:pt idx="1">
                  <c:v>0.142622950819672</c:v>
                </c:pt>
                <c:pt idx="2">
                  <c:v>0.04</c:v>
                </c:pt>
              </c:numCache>
            </c:numRef>
          </c:val>
          <c:extLst xmlns:c16r2="http://schemas.microsoft.com/office/drawing/2015/06/chart">
            <c:ext xmlns:c16="http://schemas.microsoft.com/office/drawing/2014/chart" uri="{C3380CC4-5D6E-409C-BE32-E72D297353CC}">
              <c16:uniqueId val="{00000000-541E-A542-A3BF-27428A0AFD71}"/>
            </c:ext>
          </c:extLst>
        </c:ser>
        <c:ser>
          <c:idx val="1"/>
          <c:order val="1"/>
          <c:tx>
            <c:strRef>
              <c:f>Sheet1!$C$1</c:f>
              <c:strCache>
                <c:ptCount val="1"/>
                <c:pt idx="0">
                  <c:v>NOT AT ALL CONFIDENT/NOT TOO CONFIDENT</c:v>
                </c:pt>
              </c:strCache>
            </c:strRef>
          </c:tx>
          <c:spPr>
            <a:solidFill>
              <a:srgbClr val="C875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Sheet1!$C$2:$C$4</c:f>
              <c:numCache>
                <c:formatCode>0%</c:formatCode>
                <c:ptCount val="3"/>
                <c:pt idx="0">
                  <c:v>7.2661217075386003E-2</c:v>
                </c:pt>
                <c:pt idx="1">
                  <c:v>0.124444444444444</c:v>
                </c:pt>
                <c:pt idx="2">
                  <c:v>0.30769230769230799</c:v>
                </c:pt>
              </c:numCache>
            </c:numRef>
          </c:val>
          <c:extLst xmlns:c16r2="http://schemas.microsoft.com/office/drawing/2015/06/chart">
            <c:ext xmlns:c16="http://schemas.microsoft.com/office/drawing/2014/chart" uri="{C3380CC4-5D6E-409C-BE32-E72D297353CC}">
              <c16:uniqueId val="{00000001-541E-A542-A3BF-27428A0AFD71}"/>
            </c:ext>
          </c:extLst>
        </c:ser>
        <c:ser>
          <c:idx val="2"/>
          <c:order val="2"/>
          <c:tx>
            <c:strRef>
              <c:f>Sheet1!$D$1</c:f>
              <c:strCache>
                <c:ptCount val="1"/>
                <c:pt idx="0">
                  <c:v>SOMEWHAT CONFIDENT</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Sheet1!$D$2:$D$4</c:f>
              <c:numCache>
                <c:formatCode>###0%</c:formatCode>
                <c:ptCount val="3"/>
                <c:pt idx="0">
                  <c:v>0.24704813805631201</c:v>
                </c:pt>
                <c:pt idx="1">
                  <c:v>0.25481481481481499</c:v>
                </c:pt>
                <c:pt idx="2">
                  <c:v>0.46153846153846201</c:v>
                </c:pt>
              </c:numCache>
            </c:numRef>
          </c:val>
          <c:extLst xmlns:c16r2="http://schemas.microsoft.com/office/drawing/2015/06/chart">
            <c:ext xmlns:c16="http://schemas.microsoft.com/office/drawing/2014/chart" uri="{C3380CC4-5D6E-409C-BE32-E72D297353CC}">
              <c16:uniqueId val="{00000002-541E-A542-A3BF-27428A0AFD71}"/>
            </c:ext>
          </c:extLst>
        </c:ser>
        <c:ser>
          <c:idx val="3"/>
          <c:order val="3"/>
          <c:tx>
            <c:strRef>
              <c:f>Sheet1!$E$1</c:f>
              <c:strCache>
                <c:ptCount val="1"/>
                <c:pt idx="0">
                  <c:v>VERY CONFIDENT</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Sheet1!$E$2:$E$4</c:f>
              <c:numCache>
                <c:formatCode>###0%</c:formatCode>
                <c:ptCount val="3"/>
                <c:pt idx="0">
                  <c:v>0.64214350590372404</c:v>
                </c:pt>
                <c:pt idx="1">
                  <c:v>0.48444444444444401</c:v>
                </c:pt>
                <c:pt idx="2">
                  <c:v>0.195804195804196</c:v>
                </c:pt>
              </c:numCache>
            </c:numRef>
          </c:val>
          <c:extLst xmlns:c16r2="http://schemas.microsoft.com/office/drawing/2015/06/chart">
            <c:ext xmlns:c16="http://schemas.microsoft.com/office/drawing/2014/chart" uri="{C3380CC4-5D6E-409C-BE32-E72D297353CC}">
              <c16:uniqueId val="{00000000-C32C-C048-9F56-5589670A3FB7}"/>
            </c:ext>
          </c:extLst>
        </c:ser>
        <c:dLbls>
          <c:showLegendKey val="0"/>
          <c:showVal val="1"/>
          <c:showCatName val="0"/>
          <c:showSerName val="0"/>
          <c:showPercent val="0"/>
          <c:showBubbleSize val="0"/>
        </c:dLbls>
        <c:gapWidth val="75"/>
        <c:overlap val="100"/>
        <c:axId val="202365568"/>
        <c:axId val="202056064"/>
      </c:barChart>
      <c:catAx>
        <c:axId val="202365568"/>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02056064"/>
        <c:crosses val="autoZero"/>
        <c:auto val="1"/>
        <c:lblAlgn val="ctr"/>
        <c:lblOffset val="100"/>
        <c:noMultiLvlLbl val="0"/>
      </c:catAx>
      <c:valAx>
        <c:axId val="202056064"/>
        <c:scaling>
          <c:orientation val="minMax"/>
        </c:scaling>
        <c:delete val="1"/>
        <c:axPos val="l"/>
        <c:numFmt formatCode="0%" sourceLinked="1"/>
        <c:majorTickMark val="none"/>
        <c:minorTickMark val="none"/>
        <c:tickLblPos val="nextTo"/>
        <c:crossAx val="202365568"/>
        <c:crosses val="autoZero"/>
        <c:crossBetween val="between"/>
      </c:valAx>
      <c:spPr>
        <a:noFill/>
        <a:ln>
          <a:noFill/>
        </a:ln>
        <a:effectLst/>
      </c:spPr>
    </c:plotArea>
    <c:legend>
      <c:legendPos val="b"/>
      <c:layout>
        <c:manualLayout>
          <c:xMode val="edge"/>
          <c:yMode val="edge"/>
          <c:x val="7.41828759796124E-2"/>
          <c:y val="0.89991030422088303"/>
          <c:w val="0.90804502198401305"/>
          <c:h val="0.100089695779117"/>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04329902722001E-2"/>
          <c:y val="0.114157847596459"/>
          <c:w val="0.95602173019816905"/>
          <c:h val="0.71413903358001696"/>
        </c:manualLayout>
      </c:layout>
      <c:barChart>
        <c:barDir val="col"/>
        <c:grouping val="stacked"/>
        <c:varyColors val="0"/>
        <c:ser>
          <c:idx val="0"/>
          <c:order val="0"/>
          <c:tx>
            <c:strRef>
              <c:f>Sheet1!$B$1</c:f>
              <c:strCache>
                <c:ptCount val="1"/>
                <c:pt idx="0">
                  <c:v>YES</c:v>
                </c:pt>
              </c:strCache>
            </c:strRef>
          </c:tx>
          <c:spPr>
            <a:solidFill>
              <a:srgbClr val="FFCC66"/>
            </a:solidFill>
            <a:ln>
              <a:noFill/>
            </a:ln>
            <a:effectLst/>
          </c:spPr>
          <c:invertIfNegative val="0"/>
          <c:dPt>
            <c:idx val="0"/>
            <c:invertIfNegative val="0"/>
            <c:bubble3D val="0"/>
            <c:spPr>
              <a:solidFill>
                <a:srgbClr val="BA9C6C"/>
              </a:solidFill>
              <a:ln>
                <a:noFill/>
              </a:ln>
              <a:effectLst/>
            </c:spPr>
            <c:extLst xmlns:c16r2="http://schemas.microsoft.com/office/drawing/2015/06/chart">
              <c:ext xmlns:c16="http://schemas.microsoft.com/office/drawing/2014/chart" uri="{C3380CC4-5D6E-409C-BE32-E72D297353CC}">
                <c16:uniqueId val="{00000000-3BE8-274C-B809-D8D44C431093}"/>
              </c:ext>
            </c:extLst>
          </c:dPt>
          <c:dPt>
            <c:idx val="1"/>
            <c:invertIfNegative val="0"/>
            <c:bubble3D val="0"/>
            <c:spPr>
              <a:solidFill>
                <a:srgbClr val="7EC04B"/>
              </a:solidFill>
              <a:ln>
                <a:noFill/>
              </a:ln>
              <a:effectLst/>
            </c:spPr>
            <c:extLst xmlns:c16r2="http://schemas.microsoft.com/office/drawing/2015/06/chart">
              <c:ext xmlns:c16="http://schemas.microsoft.com/office/drawing/2014/chart" uri="{C3380CC4-5D6E-409C-BE32-E72D297353CC}">
                <c16:uniqueId val="{00000001-3BE8-274C-B809-D8D44C431093}"/>
              </c:ext>
            </c:extLst>
          </c:dPt>
          <c:dPt>
            <c:idx val="2"/>
            <c:invertIfNegative val="0"/>
            <c:bubble3D val="0"/>
            <c:spPr>
              <a:solidFill>
                <a:srgbClr val="BC7583"/>
              </a:solidFill>
              <a:ln>
                <a:noFill/>
              </a:ln>
              <a:effectLst/>
            </c:spPr>
            <c:extLst xmlns:c16r2="http://schemas.microsoft.com/office/drawing/2015/06/chart">
              <c:ext xmlns:c16="http://schemas.microsoft.com/office/drawing/2014/chart" uri="{C3380CC4-5D6E-409C-BE32-E72D297353CC}">
                <c16:uniqueId val="{00000002-3BE8-274C-B809-D8D44C43109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Sheet1!$B$2:$B$4</c:f>
              <c:numCache>
                <c:formatCode>###0%</c:formatCode>
                <c:ptCount val="3"/>
                <c:pt idx="0">
                  <c:v>0.91923774954627946</c:v>
                </c:pt>
                <c:pt idx="1">
                  <c:v>0.86962962962962964</c:v>
                </c:pt>
                <c:pt idx="2">
                  <c:v>0.77464788732394363</c:v>
                </c:pt>
              </c:numCache>
            </c:numRef>
          </c:val>
          <c:extLst xmlns:c16r2="http://schemas.microsoft.com/office/drawing/2015/06/chart">
            <c:ext xmlns:c16="http://schemas.microsoft.com/office/drawing/2014/chart" uri="{C3380CC4-5D6E-409C-BE32-E72D297353CC}">
              <c16:uniqueId val="{00000000-541E-A542-A3BF-27428A0AFD71}"/>
            </c:ext>
          </c:extLst>
        </c:ser>
        <c:dLbls>
          <c:showLegendKey val="0"/>
          <c:showVal val="1"/>
          <c:showCatName val="0"/>
          <c:showSerName val="0"/>
          <c:showPercent val="0"/>
          <c:showBubbleSize val="0"/>
        </c:dLbls>
        <c:gapWidth val="75"/>
        <c:overlap val="100"/>
        <c:axId val="202160768"/>
        <c:axId val="202177152"/>
      </c:barChart>
      <c:catAx>
        <c:axId val="202160768"/>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202177152"/>
        <c:crosses val="autoZero"/>
        <c:auto val="1"/>
        <c:lblAlgn val="ctr"/>
        <c:lblOffset val="100"/>
        <c:noMultiLvlLbl val="0"/>
      </c:catAx>
      <c:valAx>
        <c:axId val="202177152"/>
        <c:scaling>
          <c:orientation val="minMax"/>
        </c:scaling>
        <c:delete val="1"/>
        <c:axPos val="l"/>
        <c:numFmt formatCode="###0%" sourceLinked="1"/>
        <c:majorTickMark val="none"/>
        <c:minorTickMark val="none"/>
        <c:tickLblPos val="nextTo"/>
        <c:crossAx val="2021607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04329902722001E-2"/>
          <c:y val="0.114157847596459"/>
          <c:w val="0.95602173019816905"/>
          <c:h val="0.71413903358001696"/>
        </c:manualLayout>
      </c:layout>
      <c:barChart>
        <c:barDir val="col"/>
        <c:grouping val="percentStacked"/>
        <c:varyColors val="0"/>
        <c:ser>
          <c:idx val="0"/>
          <c:order val="0"/>
          <c:tx>
            <c:strRef>
              <c:f>Sheet1!$B$1</c:f>
              <c:strCache>
                <c:ptCount val="1"/>
                <c:pt idx="0">
                  <c:v>DON'T KNOW/REFUSED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Sheet1!$B$2:$B$4</c:f>
              <c:numCache>
                <c:formatCode>###0%</c:formatCode>
                <c:ptCount val="3"/>
                <c:pt idx="0">
                  <c:v>1.4999999999999999E-2</c:v>
                </c:pt>
                <c:pt idx="1">
                  <c:v>0.14000000000000001</c:v>
                </c:pt>
                <c:pt idx="2">
                  <c:v>0.08</c:v>
                </c:pt>
              </c:numCache>
            </c:numRef>
          </c:val>
          <c:extLst xmlns:c16r2="http://schemas.microsoft.com/office/drawing/2015/06/chart">
            <c:ext xmlns:c16="http://schemas.microsoft.com/office/drawing/2014/chart" uri="{C3380CC4-5D6E-409C-BE32-E72D297353CC}">
              <c16:uniqueId val="{00000000-541E-A542-A3BF-27428A0AFD71}"/>
            </c:ext>
          </c:extLst>
        </c:ser>
        <c:ser>
          <c:idx val="1"/>
          <c:order val="1"/>
          <c:tx>
            <c:strRef>
              <c:f>Sheet1!$C$1</c:f>
              <c:strCache>
                <c:ptCount val="1"/>
                <c:pt idx="0">
                  <c:v>NOT AT ALL CONFIDENT/NOT TOO CONFIDENT</c:v>
                </c:pt>
              </c:strCache>
            </c:strRef>
          </c:tx>
          <c:spPr>
            <a:solidFill>
              <a:srgbClr val="C875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Sheet1!$C$2:$C$4</c:f>
              <c:numCache>
                <c:formatCode>0%</c:formatCode>
                <c:ptCount val="3"/>
                <c:pt idx="0">
                  <c:v>7.7202543142597599E-2</c:v>
                </c:pt>
                <c:pt idx="1">
                  <c:v>0.121481481481481</c:v>
                </c:pt>
                <c:pt idx="2">
                  <c:v>0.111888111888112</c:v>
                </c:pt>
              </c:numCache>
            </c:numRef>
          </c:val>
          <c:extLst xmlns:c16r2="http://schemas.microsoft.com/office/drawing/2015/06/chart">
            <c:ext xmlns:c16="http://schemas.microsoft.com/office/drawing/2014/chart" uri="{C3380CC4-5D6E-409C-BE32-E72D297353CC}">
              <c16:uniqueId val="{00000001-541E-A542-A3BF-27428A0AFD71}"/>
            </c:ext>
          </c:extLst>
        </c:ser>
        <c:ser>
          <c:idx val="2"/>
          <c:order val="2"/>
          <c:tx>
            <c:strRef>
              <c:f>Sheet1!$D$1</c:f>
              <c:strCache>
                <c:ptCount val="1"/>
                <c:pt idx="0">
                  <c:v>SOMEWHAT CONFIDENT</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Sheet1!$D$2:$D$4</c:f>
              <c:numCache>
                <c:formatCode>###0%</c:formatCode>
                <c:ptCount val="3"/>
                <c:pt idx="0">
                  <c:v>0.244323342415985</c:v>
                </c:pt>
                <c:pt idx="1">
                  <c:v>0.305185185185185</c:v>
                </c:pt>
                <c:pt idx="2">
                  <c:v>0.447552447552448</c:v>
                </c:pt>
              </c:numCache>
            </c:numRef>
          </c:val>
          <c:extLst xmlns:c16r2="http://schemas.microsoft.com/office/drawing/2015/06/chart">
            <c:ext xmlns:c16="http://schemas.microsoft.com/office/drawing/2014/chart" uri="{C3380CC4-5D6E-409C-BE32-E72D297353CC}">
              <c16:uniqueId val="{00000002-541E-A542-A3BF-27428A0AFD71}"/>
            </c:ext>
          </c:extLst>
        </c:ser>
        <c:ser>
          <c:idx val="3"/>
          <c:order val="3"/>
          <c:tx>
            <c:strRef>
              <c:f>Sheet1!$E$1</c:f>
              <c:strCache>
                <c:ptCount val="1"/>
                <c:pt idx="0">
                  <c:v>VERY CONFIDENT</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Sheet1!$E$2:$E$4</c:f>
              <c:numCache>
                <c:formatCode>###0%</c:formatCode>
                <c:ptCount val="3"/>
                <c:pt idx="0">
                  <c:v>0.66212534059945505</c:v>
                </c:pt>
                <c:pt idx="1">
                  <c:v>0.42962962962963003</c:v>
                </c:pt>
                <c:pt idx="2">
                  <c:v>0.36363636363636398</c:v>
                </c:pt>
              </c:numCache>
            </c:numRef>
          </c:val>
          <c:extLst xmlns:c16r2="http://schemas.microsoft.com/office/drawing/2015/06/chart">
            <c:ext xmlns:c16="http://schemas.microsoft.com/office/drawing/2014/chart" uri="{C3380CC4-5D6E-409C-BE32-E72D297353CC}">
              <c16:uniqueId val="{00000000-C32C-C048-9F56-5589670A3FB7}"/>
            </c:ext>
          </c:extLst>
        </c:ser>
        <c:dLbls>
          <c:showLegendKey val="0"/>
          <c:showVal val="1"/>
          <c:showCatName val="0"/>
          <c:showSerName val="0"/>
          <c:showPercent val="0"/>
          <c:showBubbleSize val="0"/>
        </c:dLbls>
        <c:gapWidth val="75"/>
        <c:overlap val="100"/>
        <c:axId val="201885952"/>
        <c:axId val="201887744"/>
      </c:barChart>
      <c:catAx>
        <c:axId val="201885952"/>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01887744"/>
        <c:crosses val="autoZero"/>
        <c:auto val="1"/>
        <c:lblAlgn val="ctr"/>
        <c:lblOffset val="100"/>
        <c:noMultiLvlLbl val="0"/>
      </c:catAx>
      <c:valAx>
        <c:axId val="201887744"/>
        <c:scaling>
          <c:orientation val="minMax"/>
        </c:scaling>
        <c:delete val="1"/>
        <c:axPos val="l"/>
        <c:numFmt formatCode="0%" sourceLinked="1"/>
        <c:majorTickMark val="none"/>
        <c:minorTickMark val="none"/>
        <c:tickLblPos val="nextTo"/>
        <c:crossAx val="201885952"/>
        <c:crosses val="autoZero"/>
        <c:crossBetween val="between"/>
      </c:valAx>
      <c:spPr>
        <a:noFill/>
        <a:ln>
          <a:noFill/>
        </a:ln>
        <a:effectLst/>
      </c:spPr>
    </c:plotArea>
    <c:legend>
      <c:legendPos val="b"/>
      <c:layout>
        <c:manualLayout>
          <c:xMode val="edge"/>
          <c:yMode val="edge"/>
          <c:x val="7.41828759796124E-2"/>
          <c:y val="0.89991030422088303"/>
          <c:w val="0.90804502198401305"/>
          <c:h val="0.100089695779117"/>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67582832939464"/>
          <c:y val="8.5406749304802798E-2"/>
          <c:w val="0.68306431785590205"/>
          <c:h val="0.84234576047509102"/>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7D82-4CFF-AA67-6F131EC8D27E}"/>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7D82-4CFF-AA67-6F131EC8D27E}"/>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7D82-4CFF-AA67-6F131EC8D27E}"/>
              </c:ext>
            </c:extLst>
          </c:dPt>
          <c:dPt>
            <c:idx val="4"/>
            <c:invertIfNegative val="0"/>
            <c:bubble3D val="0"/>
            <c:extLst xmlns:c16r2="http://schemas.microsoft.com/office/drawing/2015/06/chart">
              <c:ext xmlns:c16="http://schemas.microsoft.com/office/drawing/2014/chart" uri="{C3380CC4-5D6E-409C-BE32-E72D297353CC}">
                <c16:uniqueId val="{00000006-7D82-4CFF-AA67-6F131EC8D27E}"/>
              </c:ext>
            </c:extLst>
          </c:dPt>
          <c:dPt>
            <c:idx val="5"/>
            <c:invertIfNegative val="0"/>
            <c:bubble3D val="0"/>
            <c:extLst xmlns:c16r2="http://schemas.microsoft.com/office/drawing/2015/06/chart">
              <c:ext xmlns:c16="http://schemas.microsoft.com/office/drawing/2014/chart" uri="{C3380CC4-5D6E-409C-BE32-E72D297353CC}">
                <c16:uniqueId val="{00000007-7D82-4CFF-AA67-6F131EC8D27E}"/>
              </c:ext>
            </c:extLst>
          </c:dPt>
          <c:dPt>
            <c:idx val="8"/>
            <c:invertIfNegative val="0"/>
            <c:bubble3D val="0"/>
            <c:extLst xmlns:c16r2="http://schemas.microsoft.com/office/drawing/2015/06/chart">
              <c:ext xmlns:c16="http://schemas.microsoft.com/office/drawing/2014/chart" uri="{C3380CC4-5D6E-409C-BE32-E72D297353CC}">
                <c16:uniqueId val="{00000008-7D82-4CFF-AA67-6F131EC8D27E}"/>
              </c:ext>
            </c:extLst>
          </c:dPt>
          <c:dPt>
            <c:idx val="9"/>
            <c:invertIfNegative val="0"/>
            <c:bubble3D val="0"/>
            <c:extLst xmlns:c16r2="http://schemas.microsoft.com/office/drawing/2015/06/chart">
              <c:ext xmlns:c16="http://schemas.microsoft.com/office/drawing/2014/chart" uri="{C3380CC4-5D6E-409C-BE32-E72D297353CC}">
                <c16:uniqueId val="{00000009-7D82-4CFF-AA67-6F131EC8D27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CHINESE</c:v>
                </c:pt>
                <c:pt idx="1">
                  <c:v>SPANISH</c:v>
                </c:pt>
                <c:pt idx="2">
                  <c:v>ENGLISH</c:v>
                </c:pt>
              </c:strCache>
            </c:strRef>
          </c:cat>
          <c:val>
            <c:numRef>
              <c:f>Sheet1!$B$2:$B$4</c:f>
              <c:numCache>
                <c:formatCode>0%</c:formatCode>
                <c:ptCount val="3"/>
                <c:pt idx="0">
                  <c:v>1</c:v>
                </c:pt>
                <c:pt idx="1">
                  <c:v>0.94</c:v>
                </c:pt>
                <c:pt idx="2">
                  <c:v>0.92</c:v>
                </c:pt>
              </c:numCache>
            </c:numRef>
          </c:val>
          <c:extLst xmlns:c16r2="http://schemas.microsoft.com/office/drawing/2015/06/chart">
            <c:ext xmlns:c16="http://schemas.microsoft.com/office/drawing/2014/chart" uri="{C3380CC4-5D6E-409C-BE32-E72D297353CC}">
              <c16:uniqueId val="{0000000A-7D82-4CFF-AA67-6F131EC8D27E}"/>
            </c:ext>
          </c:extLst>
        </c:ser>
        <c:dLbls>
          <c:showLegendKey val="0"/>
          <c:showVal val="0"/>
          <c:showCatName val="0"/>
          <c:showSerName val="0"/>
          <c:showPercent val="0"/>
          <c:showBubbleSize val="0"/>
        </c:dLbls>
        <c:gapWidth val="50"/>
        <c:axId val="202025984"/>
        <c:axId val="202027776"/>
      </c:barChart>
      <c:catAx>
        <c:axId val="20202598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2027776"/>
        <c:crosses val="autoZero"/>
        <c:auto val="1"/>
        <c:lblAlgn val="ctr"/>
        <c:lblOffset val="100"/>
        <c:noMultiLvlLbl val="0"/>
      </c:catAx>
      <c:valAx>
        <c:axId val="202027776"/>
        <c:scaling>
          <c:orientation val="minMax"/>
          <c:max val="1.1000000000000001"/>
          <c:min val="0"/>
        </c:scaling>
        <c:delete val="0"/>
        <c:axPos val="b"/>
        <c:numFmt formatCode="0%" sourceLinked="1"/>
        <c:majorTickMark val="none"/>
        <c:minorTickMark val="none"/>
        <c:tickLblPos val="none"/>
        <c:spPr>
          <a:ln>
            <a:noFill/>
          </a:ln>
        </c:spPr>
        <c:crossAx val="202025984"/>
        <c:crosses val="autoZero"/>
        <c:crossBetween val="between"/>
      </c:valAx>
    </c:plotArea>
    <c:plotVisOnly val="1"/>
    <c:dispBlanksAs val="gap"/>
    <c:showDLblsOverMax val="0"/>
  </c:chart>
  <c:spPr>
    <a:ln>
      <a:solidFill>
        <a:schemeClr val="bg1"/>
      </a:solidFill>
    </a:ln>
  </c:spPr>
  <c:txPr>
    <a:bodyPr/>
    <a:lstStyle/>
    <a:p>
      <a:pPr>
        <a:defRPr sz="1600" b="1">
          <a:solidFill>
            <a:schemeClr val="bg1"/>
          </a:solidFill>
        </a:defRPr>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059844988200632"/>
          <c:y val="9.4794344473007719E-2"/>
          <c:w val="0.71522229900357104"/>
          <c:h val="0.81894652956298197"/>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80CB-402B-BBB3-14F8D00F7D93}"/>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80CB-402B-BBB3-14F8D00F7D93}"/>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80CB-402B-BBB3-14F8D00F7D93}"/>
              </c:ext>
            </c:extLst>
          </c:dPt>
          <c:dPt>
            <c:idx val="4"/>
            <c:invertIfNegative val="0"/>
            <c:bubble3D val="0"/>
            <c:extLst xmlns:c16r2="http://schemas.microsoft.com/office/drawing/2015/06/chart">
              <c:ext xmlns:c16="http://schemas.microsoft.com/office/drawing/2014/chart" uri="{C3380CC4-5D6E-409C-BE32-E72D297353CC}">
                <c16:uniqueId val="{00000006-80CB-402B-BBB3-14F8D00F7D93}"/>
              </c:ext>
            </c:extLst>
          </c:dPt>
          <c:dPt>
            <c:idx val="5"/>
            <c:invertIfNegative val="0"/>
            <c:bubble3D val="0"/>
            <c:extLst xmlns:c16r2="http://schemas.microsoft.com/office/drawing/2015/06/chart">
              <c:ext xmlns:c16="http://schemas.microsoft.com/office/drawing/2014/chart" uri="{C3380CC4-5D6E-409C-BE32-E72D297353CC}">
                <c16:uniqueId val="{00000007-80CB-402B-BBB3-14F8D00F7D93}"/>
              </c:ext>
            </c:extLst>
          </c:dPt>
          <c:dPt>
            <c:idx val="8"/>
            <c:invertIfNegative val="0"/>
            <c:bubble3D val="0"/>
            <c:extLst xmlns:c16r2="http://schemas.microsoft.com/office/drawing/2015/06/chart">
              <c:ext xmlns:c16="http://schemas.microsoft.com/office/drawing/2014/chart" uri="{C3380CC4-5D6E-409C-BE32-E72D297353CC}">
                <c16:uniqueId val="{00000008-80CB-402B-BBB3-14F8D00F7D93}"/>
              </c:ext>
            </c:extLst>
          </c:dPt>
          <c:dPt>
            <c:idx val="9"/>
            <c:invertIfNegative val="0"/>
            <c:bubble3D val="0"/>
            <c:extLst xmlns:c16r2="http://schemas.microsoft.com/office/drawing/2015/06/chart">
              <c:ext xmlns:c16="http://schemas.microsoft.com/office/drawing/2014/chart" uri="{C3380CC4-5D6E-409C-BE32-E72D297353CC}">
                <c16:uniqueId val="{00000009-80CB-402B-BBB3-14F8D00F7D93}"/>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CHINESE</c:v>
                </c:pt>
                <c:pt idx="1">
                  <c:v>SPANISH</c:v>
                </c:pt>
                <c:pt idx="2">
                  <c:v>ENGLISH</c:v>
                </c:pt>
              </c:strCache>
            </c:strRef>
          </c:cat>
          <c:val>
            <c:numRef>
              <c:f>Sheet1!$B$2:$B$4</c:f>
              <c:numCache>
                <c:formatCode>0%</c:formatCode>
                <c:ptCount val="3"/>
                <c:pt idx="0">
                  <c:v>0.75</c:v>
                </c:pt>
                <c:pt idx="1">
                  <c:v>0.56999999999999995</c:v>
                </c:pt>
                <c:pt idx="2">
                  <c:v>0.75</c:v>
                </c:pt>
              </c:numCache>
            </c:numRef>
          </c:val>
          <c:extLst xmlns:c16r2="http://schemas.microsoft.com/office/drawing/2015/06/chart">
            <c:ext xmlns:c16="http://schemas.microsoft.com/office/drawing/2014/chart" uri="{C3380CC4-5D6E-409C-BE32-E72D297353CC}">
              <c16:uniqueId val="{0000000A-80CB-402B-BBB3-14F8D00F7D93}"/>
            </c:ext>
          </c:extLst>
        </c:ser>
        <c:dLbls>
          <c:showLegendKey val="0"/>
          <c:showVal val="0"/>
          <c:showCatName val="0"/>
          <c:showSerName val="0"/>
          <c:showPercent val="0"/>
          <c:showBubbleSize val="0"/>
        </c:dLbls>
        <c:gapWidth val="50"/>
        <c:axId val="202679424"/>
        <c:axId val="202680960"/>
      </c:barChart>
      <c:catAx>
        <c:axId val="20267942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2680960"/>
        <c:crosses val="autoZero"/>
        <c:auto val="1"/>
        <c:lblAlgn val="ctr"/>
        <c:lblOffset val="100"/>
        <c:noMultiLvlLbl val="0"/>
      </c:catAx>
      <c:valAx>
        <c:axId val="202680960"/>
        <c:scaling>
          <c:orientation val="minMax"/>
          <c:max val="1.1000000000000001"/>
          <c:min val="0"/>
        </c:scaling>
        <c:delete val="0"/>
        <c:axPos val="b"/>
        <c:numFmt formatCode="0%" sourceLinked="1"/>
        <c:majorTickMark val="none"/>
        <c:minorTickMark val="none"/>
        <c:tickLblPos val="none"/>
        <c:spPr>
          <a:ln>
            <a:noFill/>
          </a:ln>
        </c:spPr>
        <c:crossAx val="202679424"/>
        <c:crosses val="autoZero"/>
        <c:crossBetween val="between"/>
      </c:valAx>
    </c:plotArea>
    <c:plotVisOnly val="1"/>
    <c:dispBlanksAs val="gap"/>
    <c:showDLblsOverMax val="0"/>
  </c:chart>
  <c:spPr>
    <a:ln>
      <a:solidFill>
        <a:schemeClr val="bg1"/>
      </a:solidFill>
    </a:ln>
  </c:spPr>
  <c:txPr>
    <a:bodyPr/>
    <a:lstStyle/>
    <a:p>
      <a:pPr>
        <a:defRPr sz="1600" b="1">
          <a:solidFill>
            <a:schemeClr val="bg1"/>
          </a:solidFil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DON'T KNOW/REFUSED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c:v>
                </c:pt>
                <c:pt idx="6">
                  <c:v>ORANGE</c:v>
                </c:pt>
              </c:strCache>
            </c:strRef>
          </c:cat>
          <c:val>
            <c:numRef>
              <c:f>Sheet1!$B$2:$B$8</c:f>
              <c:numCache>
                <c:formatCode>###0%</c:formatCode>
                <c:ptCount val="7"/>
                <c:pt idx="0">
                  <c:v>0.124</c:v>
                </c:pt>
                <c:pt idx="1">
                  <c:v>0.112</c:v>
                </c:pt>
                <c:pt idx="2">
                  <c:v>0.08</c:v>
                </c:pt>
                <c:pt idx="3">
                  <c:v>5.7324840764331197E-2</c:v>
                </c:pt>
                <c:pt idx="4">
                  <c:v>0.109375</c:v>
                </c:pt>
                <c:pt idx="5">
                  <c:v>3.3333333333333298E-2</c:v>
                </c:pt>
                <c:pt idx="6">
                  <c:v>0.13</c:v>
                </c:pt>
              </c:numCache>
            </c:numRef>
          </c:val>
          <c:extLst xmlns:c16r2="http://schemas.microsoft.com/office/drawing/2015/06/chart">
            <c:ext xmlns:c16="http://schemas.microsoft.com/office/drawing/2014/chart" uri="{C3380CC4-5D6E-409C-BE32-E72D297353CC}">
              <c16:uniqueId val="{00000000-2636-1141-A54F-16EC2B4B2CB8}"/>
            </c:ext>
          </c:extLst>
        </c:ser>
        <c:ser>
          <c:idx val="1"/>
          <c:order val="1"/>
          <c:tx>
            <c:strRef>
              <c:f>Sheet1!$C$1</c:f>
              <c:strCache>
                <c:ptCount val="1"/>
                <c:pt idx="0">
                  <c:v>DISSATISFIED/VERY DISSATISFIED</c:v>
                </c:pt>
              </c:strCache>
            </c:strRef>
          </c:tx>
          <c:spPr>
            <a:solidFill>
              <a:srgbClr val="C875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c:v>
                </c:pt>
                <c:pt idx="6">
                  <c:v>ORANGE</c:v>
                </c:pt>
              </c:strCache>
            </c:strRef>
          </c:cat>
          <c:val>
            <c:numRef>
              <c:f>Sheet1!$C$2:$C$8</c:f>
              <c:numCache>
                <c:formatCode>###0%</c:formatCode>
                <c:ptCount val="7"/>
                <c:pt idx="0">
                  <c:v>4.9689440993788803E-2</c:v>
                </c:pt>
                <c:pt idx="1">
                  <c:v>3.1496062992125998E-2</c:v>
                </c:pt>
                <c:pt idx="2">
                  <c:v>6.7415730337078705E-2</c:v>
                </c:pt>
                <c:pt idx="3">
                  <c:v>1.8633540372670801E-2</c:v>
                </c:pt>
                <c:pt idx="4">
                  <c:v>1.5151515151515201E-2</c:v>
                </c:pt>
                <c:pt idx="5">
                  <c:v>3.2258064516128997E-2</c:v>
                </c:pt>
                <c:pt idx="6">
                  <c:v>5.4878048780487798E-2</c:v>
                </c:pt>
              </c:numCache>
            </c:numRef>
          </c:val>
          <c:extLst xmlns:c16r2="http://schemas.microsoft.com/office/drawing/2015/06/chart">
            <c:ext xmlns:c16="http://schemas.microsoft.com/office/drawing/2014/chart" uri="{C3380CC4-5D6E-409C-BE32-E72D297353CC}">
              <c16:uniqueId val="{00000001-2636-1141-A54F-16EC2B4B2CB8}"/>
            </c:ext>
          </c:extLst>
        </c:ser>
        <c:ser>
          <c:idx val="2"/>
          <c:order val="2"/>
          <c:tx>
            <c:strRef>
              <c:f>Sheet1!$D$1</c:f>
              <c:strCache>
                <c:ptCount val="1"/>
                <c:pt idx="0">
                  <c:v>NEITHER</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c:v>
                </c:pt>
                <c:pt idx="6">
                  <c:v>ORANGE</c:v>
                </c:pt>
              </c:strCache>
            </c:strRef>
          </c:cat>
          <c:val>
            <c:numRef>
              <c:f>Sheet1!$D$2:$D$8</c:f>
              <c:numCache>
                <c:formatCode>###0%</c:formatCode>
                <c:ptCount val="7"/>
                <c:pt idx="0">
                  <c:v>5.0724637681159403E-2</c:v>
                </c:pt>
                <c:pt idx="1">
                  <c:v>3.1496062992125998E-2</c:v>
                </c:pt>
                <c:pt idx="2">
                  <c:v>3.9325842696629199E-2</c:v>
                </c:pt>
                <c:pt idx="3">
                  <c:v>5.5900621118012403E-2</c:v>
                </c:pt>
                <c:pt idx="4">
                  <c:v>4.5454545454545497E-2</c:v>
                </c:pt>
                <c:pt idx="5">
                  <c:v>6.4516129032258104E-2</c:v>
                </c:pt>
                <c:pt idx="6">
                  <c:v>4.5731707317073197E-2</c:v>
                </c:pt>
              </c:numCache>
            </c:numRef>
          </c:val>
          <c:extLst xmlns:c16r2="http://schemas.microsoft.com/office/drawing/2015/06/chart">
            <c:ext xmlns:c16="http://schemas.microsoft.com/office/drawing/2014/chart" uri="{C3380CC4-5D6E-409C-BE32-E72D297353CC}">
              <c16:uniqueId val="{00000002-2636-1141-A54F-16EC2B4B2CB8}"/>
            </c:ext>
          </c:extLst>
        </c:ser>
        <c:ser>
          <c:idx val="3"/>
          <c:order val="3"/>
          <c:tx>
            <c:strRef>
              <c:f>Sheet1!$E$1</c:f>
              <c:strCache>
                <c:ptCount val="1"/>
                <c:pt idx="0">
                  <c:v>SATISFIED/VERY SATISFIED</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RIVERSIDE</c:v>
                </c:pt>
                <c:pt idx="2">
                  <c:v>SAN BERNARDINO</c:v>
                </c:pt>
                <c:pt idx="3">
                  <c:v>SAN DIEGO</c:v>
                </c:pt>
                <c:pt idx="4">
                  <c:v>SANTA CLARA</c:v>
                </c:pt>
                <c:pt idx="5">
                  <c:v>SAN MATEO</c:v>
                </c:pt>
                <c:pt idx="6">
                  <c:v>ORANGE</c:v>
                </c:pt>
              </c:strCache>
            </c:strRef>
          </c:cat>
          <c:val>
            <c:numRef>
              <c:f>Sheet1!$E$2:$E$8</c:f>
              <c:numCache>
                <c:formatCode>###0%</c:formatCode>
                <c:ptCount val="7"/>
                <c:pt idx="0">
                  <c:v>0.77536231884057905</c:v>
                </c:pt>
                <c:pt idx="1">
                  <c:v>0.82677165354330695</c:v>
                </c:pt>
                <c:pt idx="2">
                  <c:v>0.80898876404494402</c:v>
                </c:pt>
                <c:pt idx="3">
                  <c:v>0.86335403726708104</c:v>
                </c:pt>
                <c:pt idx="4">
                  <c:v>0.83333333333333304</c:v>
                </c:pt>
                <c:pt idx="5">
                  <c:v>0.87096774193548399</c:v>
                </c:pt>
                <c:pt idx="6">
                  <c:v>0.77134146341463405</c:v>
                </c:pt>
              </c:numCache>
            </c:numRef>
          </c:val>
          <c:extLst xmlns:c16r2="http://schemas.microsoft.com/office/drawing/2015/06/chart">
            <c:ext xmlns:c16="http://schemas.microsoft.com/office/drawing/2014/chart" uri="{C3380CC4-5D6E-409C-BE32-E72D297353CC}">
              <c16:uniqueId val="{00000004-2636-1141-A54F-16EC2B4B2CB8}"/>
            </c:ext>
          </c:extLst>
        </c:ser>
        <c:dLbls>
          <c:showLegendKey val="0"/>
          <c:showVal val="1"/>
          <c:showCatName val="0"/>
          <c:showSerName val="0"/>
          <c:showPercent val="0"/>
          <c:showBubbleSize val="0"/>
        </c:dLbls>
        <c:gapWidth val="75"/>
        <c:overlap val="100"/>
        <c:axId val="216287488"/>
        <c:axId val="216297472"/>
      </c:barChart>
      <c:catAx>
        <c:axId val="216287488"/>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16297472"/>
        <c:crosses val="autoZero"/>
        <c:auto val="1"/>
        <c:lblAlgn val="ctr"/>
        <c:lblOffset val="100"/>
        <c:noMultiLvlLbl val="0"/>
      </c:catAx>
      <c:valAx>
        <c:axId val="216297472"/>
        <c:scaling>
          <c:orientation val="minMax"/>
        </c:scaling>
        <c:delete val="1"/>
        <c:axPos val="l"/>
        <c:numFmt formatCode="0%" sourceLinked="1"/>
        <c:majorTickMark val="none"/>
        <c:minorTickMark val="none"/>
        <c:tickLblPos val="nextTo"/>
        <c:crossAx val="216287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49920789331103E-2"/>
          <c:y val="5.0090720012058498E-2"/>
          <c:w val="0.94576177096726"/>
          <c:h val="0.77508973575898299"/>
        </c:manualLayout>
      </c:layout>
      <c:barChart>
        <c:barDir val="col"/>
        <c:grouping val="stacked"/>
        <c:varyColors val="0"/>
        <c:ser>
          <c:idx val="0"/>
          <c:order val="0"/>
          <c:tx>
            <c:strRef>
              <c:f>Sheet1!$C$1</c:f>
              <c:strCache>
                <c:ptCount val="1"/>
                <c:pt idx="0">
                  <c:v>DISSATISFIED/VERY DISSATISFIED</c:v>
                </c:pt>
              </c:strCache>
            </c:strRef>
          </c:tx>
          <c:spPr>
            <a:solidFill>
              <a:srgbClr val="C4758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Sheet1!$C$2:$C$4</c:f>
              <c:numCache>
                <c:formatCode>###0%</c:formatCode>
                <c:ptCount val="3"/>
                <c:pt idx="0">
                  <c:v>0.08</c:v>
                </c:pt>
                <c:pt idx="1">
                  <c:v>0.02</c:v>
                </c:pt>
                <c:pt idx="2">
                  <c:v>0.02</c:v>
                </c:pt>
              </c:numCache>
            </c:numRef>
          </c:val>
          <c:extLst xmlns:c16r2="http://schemas.microsoft.com/office/drawing/2015/06/chart">
            <c:ext xmlns:c16="http://schemas.microsoft.com/office/drawing/2014/chart" uri="{C3380CC4-5D6E-409C-BE32-E72D297353CC}">
              <c16:uniqueId val="{00000000-F95C-4A70-AAB3-846DB61C8997}"/>
            </c:ext>
          </c:extLst>
        </c:ser>
        <c:ser>
          <c:idx val="1"/>
          <c:order val="1"/>
          <c:tx>
            <c:strRef>
              <c:f>Sheet1!$E$1</c:f>
              <c:strCache>
                <c:ptCount val="1"/>
                <c:pt idx="0">
                  <c:v>SATISFIED</c:v>
                </c:pt>
              </c:strCache>
            </c:strRef>
          </c:tx>
          <c:spPr>
            <a:solidFill>
              <a:srgbClr val="81C44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Sheet1!$E$2:$E$4</c:f>
              <c:numCache>
                <c:formatCode>0%</c:formatCode>
                <c:ptCount val="3"/>
                <c:pt idx="0">
                  <c:v>0.47</c:v>
                </c:pt>
                <c:pt idx="1">
                  <c:v>0.67</c:v>
                </c:pt>
                <c:pt idx="2">
                  <c:v>0.48</c:v>
                </c:pt>
              </c:numCache>
            </c:numRef>
          </c:val>
          <c:extLst xmlns:c16r2="http://schemas.microsoft.com/office/drawing/2015/06/chart">
            <c:ext xmlns:c16="http://schemas.microsoft.com/office/drawing/2014/chart" uri="{C3380CC4-5D6E-409C-BE32-E72D297353CC}">
              <c16:uniqueId val="{00000001-F95C-4A70-AAB3-846DB61C8997}"/>
            </c:ext>
          </c:extLst>
        </c:ser>
        <c:ser>
          <c:idx val="2"/>
          <c:order val="2"/>
          <c:tx>
            <c:strRef>
              <c:f>Sheet1!$F$1</c:f>
              <c:strCache>
                <c:ptCount val="1"/>
                <c:pt idx="0">
                  <c:v>VERY SATISFIED</c:v>
                </c:pt>
              </c:strCache>
            </c:strRef>
          </c:tx>
          <c:spPr>
            <a:solidFill>
              <a:srgbClr val="91C4F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Sheet1!$F$2:$F$4</c:f>
              <c:numCache>
                <c:formatCode>###0%</c:formatCode>
                <c:ptCount val="3"/>
                <c:pt idx="0">
                  <c:v>0.39</c:v>
                </c:pt>
                <c:pt idx="1">
                  <c:v>0.2</c:v>
                </c:pt>
                <c:pt idx="2">
                  <c:v>0.39</c:v>
                </c:pt>
              </c:numCache>
            </c:numRef>
          </c:val>
          <c:extLst xmlns:c16r2="http://schemas.microsoft.com/office/drawing/2015/06/chart">
            <c:ext xmlns:c16="http://schemas.microsoft.com/office/drawing/2014/chart" uri="{C3380CC4-5D6E-409C-BE32-E72D297353CC}">
              <c16:uniqueId val="{00000002-F95C-4A70-AAB3-846DB61C8997}"/>
            </c:ext>
          </c:extLst>
        </c:ser>
        <c:dLbls>
          <c:showLegendKey val="0"/>
          <c:showVal val="1"/>
          <c:showCatName val="0"/>
          <c:showSerName val="0"/>
          <c:showPercent val="0"/>
          <c:showBubbleSize val="0"/>
        </c:dLbls>
        <c:gapWidth val="75"/>
        <c:overlap val="100"/>
        <c:axId val="202753920"/>
        <c:axId val="202755456"/>
      </c:barChart>
      <c:catAx>
        <c:axId val="202753920"/>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ln>
                  <a:noFill/>
                </a:ln>
                <a:solidFill>
                  <a:schemeClr val="bg1"/>
                </a:solidFill>
                <a:latin typeface="+mn-lt"/>
                <a:ea typeface="+mn-ea"/>
                <a:cs typeface="+mn-cs"/>
              </a:defRPr>
            </a:pPr>
            <a:endParaRPr lang="en-US"/>
          </a:p>
        </c:txPr>
        <c:crossAx val="202755456"/>
        <c:crosses val="autoZero"/>
        <c:auto val="1"/>
        <c:lblAlgn val="ctr"/>
        <c:lblOffset val="100"/>
        <c:noMultiLvlLbl val="0"/>
      </c:catAx>
      <c:valAx>
        <c:axId val="202755456"/>
        <c:scaling>
          <c:orientation val="minMax"/>
        </c:scaling>
        <c:delete val="1"/>
        <c:axPos val="l"/>
        <c:numFmt formatCode="###0%" sourceLinked="1"/>
        <c:majorTickMark val="none"/>
        <c:minorTickMark val="none"/>
        <c:tickLblPos val="nextTo"/>
        <c:crossAx val="202753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49920789331103E-2"/>
          <c:y val="5.0090720012058498E-2"/>
          <c:w val="0.94576177096726"/>
          <c:h val="0.77508973575898299"/>
        </c:manualLayout>
      </c:layout>
      <c:barChart>
        <c:barDir val="col"/>
        <c:grouping val="stacked"/>
        <c:varyColors val="0"/>
        <c:ser>
          <c:idx val="0"/>
          <c:order val="0"/>
          <c:tx>
            <c:strRef>
              <c:f>Sheet1!$B$1</c:f>
              <c:strCache>
                <c:ptCount val="1"/>
                <c:pt idx="0">
                  <c:v>DISSATISFIED/VERY DISSATISFIED</c:v>
                </c:pt>
              </c:strCache>
            </c:strRef>
          </c:tx>
          <c:spPr>
            <a:solidFill>
              <a:srgbClr val="C4758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Sheet1!$B$2:$B$4</c:f>
              <c:numCache>
                <c:formatCode>###0%</c:formatCode>
                <c:ptCount val="3"/>
                <c:pt idx="0">
                  <c:v>0.06</c:v>
                </c:pt>
                <c:pt idx="1">
                  <c:v>0.02</c:v>
                </c:pt>
                <c:pt idx="2">
                  <c:v>0.02</c:v>
                </c:pt>
              </c:numCache>
            </c:numRef>
          </c:val>
          <c:extLst xmlns:c16r2="http://schemas.microsoft.com/office/drawing/2015/06/chart">
            <c:ext xmlns:c16="http://schemas.microsoft.com/office/drawing/2014/chart" uri="{C3380CC4-5D6E-409C-BE32-E72D297353CC}">
              <c16:uniqueId val="{00000000-E643-47E0-A78A-E2F2076F7840}"/>
            </c:ext>
          </c:extLst>
        </c:ser>
        <c:ser>
          <c:idx val="1"/>
          <c:order val="1"/>
          <c:tx>
            <c:strRef>
              <c:f>Sheet1!$C$1</c:f>
              <c:strCache>
                <c:ptCount val="1"/>
                <c:pt idx="0">
                  <c:v>SATISFIED</c:v>
                </c:pt>
              </c:strCache>
            </c:strRef>
          </c:tx>
          <c:spPr>
            <a:solidFill>
              <a:srgbClr val="81C44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Sheet1!$C$2:$C$4</c:f>
              <c:numCache>
                <c:formatCode>0%</c:formatCode>
                <c:ptCount val="3"/>
                <c:pt idx="0">
                  <c:v>0.45</c:v>
                </c:pt>
                <c:pt idx="1">
                  <c:v>0.57999999999999996</c:v>
                </c:pt>
                <c:pt idx="2">
                  <c:v>0.41</c:v>
                </c:pt>
              </c:numCache>
            </c:numRef>
          </c:val>
          <c:extLst xmlns:c16r2="http://schemas.microsoft.com/office/drawing/2015/06/chart">
            <c:ext xmlns:c16="http://schemas.microsoft.com/office/drawing/2014/chart" uri="{C3380CC4-5D6E-409C-BE32-E72D297353CC}">
              <c16:uniqueId val="{00000001-E643-47E0-A78A-E2F2076F7840}"/>
            </c:ext>
          </c:extLst>
        </c:ser>
        <c:ser>
          <c:idx val="2"/>
          <c:order val="2"/>
          <c:tx>
            <c:strRef>
              <c:f>Sheet1!$D$1</c:f>
              <c:strCache>
                <c:ptCount val="1"/>
                <c:pt idx="0">
                  <c:v>VERY SATISFIED</c:v>
                </c:pt>
              </c:strCache>
            </c:strRef>
          </c:tx>
          <c:spPr>
            <a:solidFill>
              <a:srgbClr val="91C4F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Sheet1!$D$2:$D$4</c:f>
              <c:numCache>
                <c:formatCode>###0%</c:formatCode>
                <c:ptCount val="3"/>
                <c:pt idx="0">
                  <c:v>0.38</c:v>
                </c:pt>
                <c:pt idx="1">
                  <c:v>0.21</c:v>
                </c:pt>
                <c:pt idx="2">
                  <c:v>0.2</c:v>
                </c:pt>
              </c:numCache>
            </c:numRef>
          </c:val>
          <c:extLst xmlns:c16r2="http://schemas.microsoft.com/office/drawing/2015/06/chart">
            <c:ext xmlns:c16="http://schemas.microsoft.com/office/drawing/2014/chart" uri="{C3380CC4-5D6E-409C-BE32-E72D297353CC}">
              <c16:uniqueId val="{00000002-E643-47E0-A78A-E2F2076F7840}"/>
            </c:ext>
          </c:extLst>
        </c:ser>
        <c:dLbls>
          <c:showLegendKey val="0"/>
          <c:showVal val="1"/>
          <c:showCatName val="0"/>
          <c:showSerName val="0"/>
          <c:showPercent val="0"/>
          <c:showBubbleSize val="0"/>
        </c:dLbls>
        <c:gapWidth val="75"/>
        <c:overlap val="100"/>
        <c:axId val="202862592"/>
        <c:axId val="202864128"/>
      </c:barChart>
      <c:catAx>
        <c:axId val="202862592"/>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202864128"/>
        <c:crosses val="autoZero"/>
        <c:auto val="1"/>
        <c:lblAlgn val="ctr"/>
        <c:lblOffset val="100"/>
        <c:noMultiLvlLbl val="0"/>
      </c:catAx>
      <c:valAx>
        <c:axId val="202864128"/>
        <c:scaling>
          <c:orientation val="minMax"/>
        </c:scaling>
        <c:delete val="1"/>
        <c:axPos val="l"/>
        <c:numFmt formatCode="###0%" sourceLinked="1"/>
        <c:majorTickMark val="none"/>
        <c:minorTickMark val="none"/>
        <c:tickLblPos val="nextTo"/>
        <c:crossAx val="202862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49920789331103E-2"/>
          <c:y val="5.0090720012058498E-2"/>
          <c:w val="0.94576177096726"/>
          <c:h val="0.77508973575898299"/>
        </c:manualLayout>
      </c:layout>
      <c:barChart>
        <c:barDir val="col"/>
        <c:grouping val="stacked"/>
        <c:varyColors val="0"/>
        <c:ser>
          <c:idx val="0"/>
          <c:order val="0"/>
          <c:tx>
            <c:strRef>
              <c:f>Sheet1!$B$1</c:f>
              <c:strCache>
                <c:ptCount val="1"/>
                <c:pt idx="0">
                  <c:v>DISSATISFIED/VERY DISSATISFIED</c:v>
                </c:pt>
              </c:strCache>
            </c:strRef>
          </c:tx>
          <c:spPr>
            <a:solidFill>
              <a:srgbClr val="C4758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Sheet1!$B$2:$B$4</c:f>
              <c:numCache>
                <c:formatCode>###0%</c:formatCode>
                <c:ptCount val="3"/>
                <c:pt idx="0">
                  <c:v>0.06</c:v>
                </c:pt>
                <c:pt idx="1">
                  <c:v>0.03</c:v>
                </c:pt>
                <c:pt idx="2">
                  <c:v>0.02</c:v>
                </c:pt>
              </c:numCache>
            </c:numRef>
          </c:val>
          <c:extLst xmlns:c16r2="http://schemas.microsoft.com/office/drawing/2015/06/chart">
            <c:ext xmlns:c16="http://schemas.microsoft.com/office/drawing/2014/chart" uri="{C3380CC4-5D6E-409C-BE32-E72D297353CC}">
              <c16:uniqueId val="{00000000-FFB2-4A2F-B251-EA85925A8B74}"/>
            </c:ext>
          </c:extLst>
        </c:ser>
        <c:ser>
          <c:idx val="1"/>
          <c:order val="1"/>
          <c:tx>
            <c:strRef>
              <c:f>Sheet1!$C$1</c:f>
              <c:strCache>
                <c:ptCount val="1"/>
                <c:pt idx="0">
                  <c:v>SATISFIED</c:v>
                </c:pt>
              </c:strCache>
            </c:strRef>
          </c:tx>
          <c:spPr>
            <a:solidFill>
              <a:srgbClr val="81C44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Sheet1!$C$2:$C$4</c:f>
              <c:numCache>
                <c:formatCode>0%</c:formatCode>
                <c:ptCount val="3"/>
                <c:pt idx="0">
                  <c:v>0.5</c:v>
                </c:pt>
                <c:pt idx="1">
                  <c:v>0.63</c:v>
                </c:pt>
                <c:pt idx="2">
                  <c:v>0.49</c:v>
                </c:pt>
              </c:numCache>
            </c:numRef>
          </c:val>
          <c:extLst xmlns:c16r2="http://schemas.microsoft.com/office/drawing/2015/06/chart">
            <c:ext xmlns:c16="http://schemas.microsoft.com/office/drawing/2014/chart" uri="{C3380CC4-5D6E-409C-BE32-E72D297353CC}">
              <c16:uniqueId val="{00000001-FFB2-4A2F-B251-EA85925A8B74}"/>
            </c:ext>
          </c:extLst>
        </c:ser>
        <c:ser>
          <c:idx val="2"/>
          <c:order val="2"/>
          <c:tx>
            <c:strRef>
              <c:f>Sheet1!$D$1</c:f>
              <c:strCache>
                <c:ptCount val="1"/>
                <c:pt idx="0">
                  <c:v>VERY SATISFIED</c:v>
                </c:pt>
              </c:strCache>
            </c:strRef>
          </c:tx>
          <c:spPr>
            <a:solidFill>
              <a:srgbClr val="91C4F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Sheet1!$D$2:$D$4</c:f>
              <c:numCache>
                <c:formatCode>###0%</c:formatCode>
                <c:ptCount val="3"/>
                <c:pt idx="0">
                  <c:v>0.36</c:v>
                </c:pt>
                <c:pt idx="1">
                  <c:v>0.25</c:v>
                </c:pt>
                <c:pt idx="2">
                  <c:v>0.21</c:v>
                </c:pt>
              </c:numCache>
            </c:numRef>
          </c:val>
          <c:extLst xmlns:c16r2="http://schemas.microsoft.com/office/drawing/2015/06/chart">
            <c:ext xmlns:c16="http://schemas.microsoft.com/office/drawing/2014/chart" uri="{C3380CC4-5D6E-409C-BE32-E72D297353CC}">
              <c16:uniqueId val="{00000002-FFB2-4A2F-B251-EA85925A8B74}"/>
            </c:ext>
          </c:extLst>
        </c:ser>
        <c:dLbls>
          <c:showLegendKey val="0"/>
          <c:showVal val="1"/>
          <c:showCatName val="0"/>
          <c:showSerName val="0"/>
          <c:showPercent val="0"/>
          <c:showBubbleSize val="0"/>
        </c:dLbls>
        <c:gapWidth val="75"/>
        <c:overlap val="100"/>
        <c:axId val="203036928"/>
        <c:axId val="203059200"/>
      </c:barChart>
      <c:catAx>
        <c:axId val="203036928"/>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203059200"/>
        <c:crosses val="autoZero"/>
        <c:auto val="1"/>
        <c:lblAlgn val="ctr"/>
        <c:lblOffset val="100"/>
        <c:noMultiLvlLbl val="0"/>
      </c:catAx>
      <c:valAx>
        <c:axId val="203059200"/>
        <c:scaling>
          <c:orientation val="minMax"/>
        </c:scaling>
        <c:delete val="1"/>
        <c:axPos val="l"/>
        <c:numFmt formatCode="###0%" sourceLinked="1"/>
        <c:majorTickMark val="none"/>
        <c:minorTickMark val="none"/>
        <c:tickLblPos val="nextTo"/>
        <c:crossAx val="203036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38201842416803E-2"/>
          <c:y val="4.6955245781364598E-2"/>
          <c:w val="0.94576177096726"/>
          <c:h val="0.77508973575898299"/>
        </c:manualLayout>
      </c:layout>
      <c:barChart>
        <c:barDir val="col"/>
        <c:grouping val="stacked"/>
        <c:varyColors val="0"/>
        <c:ser>
          <c:idx val="0"/>
          <c:order val="0"/>
          <c:tx>
            <c:strRef>
              <c:f>Sheet1!$B$1</c:f>
              <c:strCache>
                <c:ptCount val="1"/>
                <c:pt idx="0">
                  <c:v>DISSATISFIED/VERY DISSATISFIED</c:v>
                </c:pt>
              </c:strCache>
            </c:strRef>
          </c:tx>
          <c:spPr>
            <a:solidFill>
              <a:srgbClr val="C4758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Sheet1!$B$2:$B$4</c:f>
              <c:numCache>
                <c:formatCode>###0%</c:formatCode>
                <c:ptCount val="3"/>
                <c:pt idx="0">
                  <c:v>7.0000000000000007E-2</c:v>
                </c:pt>
                <c:pt idx="1">
                  <c:v>0.02</c:v>
                </c:pt>
                <c:pt idx="2">
                  <c:v>0.03</c:v>
                </c:pt>
              </c:numCache>
            </c:numRef>
          </c:val>
          <c:extLst xmlns:c16r2="http://schemas.microsoft.com/office/drawing/2015/06/chart">
            <c:ext xmlns:c16="http://schemas.microsoft.com/office/drawing/2014/chart" uri="{C3380CC4-5D6E-409C-BE32-E72D297353CC}">
              <c16:uniqueId val="{00000000-674B-4B90-8B56-8861C6C35037}"/>
            </c:ext>
          </c:extLst>
        </c:ser>
        <c:ser>
          <c:idx val="1"/>
          <c:order val="1"/>
          <c:tx>
            <c:strRef>
              <c:f>Sheet1!$C$1</c:f>
              <c:strCache>
                <c:ptCount val="1"/>
                <c:pt idx="0">
                  <c:v>SATISFIED</c:v>
                </c:pt>
              </c:strCache>
            </c:strRef>
          </c:tx>
          <c:spPr>
            <a:solidFill>
              <a:srgbClr val="81C44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Sheet1!$C$2:$C$4</c:f>
              <c:numCache>
                <c:formatCode>0%</c:formatCode>
                <c:ptCount val="3"/>
                <c:pt idx="0">
                  <c:v>0.47</c:v>
                </c:pt>
                <c:pt idx="1">
                  <c:v>0.64</c:v>
                </c:pt>
                <c:pt idx="2">
                  <c:v>0.4</c:v>
                </c:pt>
              </c:numCache>
            </c:numRef>
          </c:val>
          <c:extLst xmlns:c16r2="http://schemas.microsoft.com/office/drawing/2015/06/chart">
            <c:ext xmlns:c16="http://schemas.microsoft.com/office/drawing/2014/chart" uri="{C3380CC4-5D6E-409C-BE32-E72D297353CC}">
              <c16:uniqueId val="{00000001-674B-4B90-8B56-8861C6C35037}"/>
            </c:ext>
          </c:extLst>
        </c:ser>
        <c:ser>
          <c:idx val="2"/>
          <c:order val="2"/>
          <c:tx>
            <c:strRef>
              <c:f>Sheet1!$D$1</c:f>
              <c:strCache>
                <c:ptCount val="1"/>
                <c:pt idx="0">
                  <c:v>VERY SATISFIED</c:v>
                </c:pt>
              </c:strCache>
            </c:strRef>
          </c:tx>
          <c:spPr>
            <a:solidFill>
              <a:srgbClr val="91C4F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Sheet1!$D$2:$D$4</c:f>
              <c:numCache>
                <c:formatCode>###0%</c:formatCode>
                <c:ptCount val="3"/>
                <c:pt idx="0">
                  <c:v>0.33</c:v>
                </c:pt>
                <c:pt idx="1">
                  <c:v>0.16</c:v>
                </c:pt>
                <c:pt idx="2">
                  <c:v>0.13</c:v>
                </c:pt>
              </c:numCache>
            </c:numRef>
          </c:val>
          <c:extLst xmlns:c16r2="http://schemas.microsoft.com/office/drawing/2015/06/chart">
            <c:ext xmlns:c16="http://schemas.microsoft.com/office/drawing/2014/chart" uri="{C3380CC4-5D6E-409C-BE32-E72D297353CC}">
              <c16:uniqueId val="{00000002-674B-4B90-8B56-8861C6C35037}"/>
            </c:ext>
          </c:extLst>
        </c:ser>
        <c:dLbls>
          <c:showLegendKey val="0"/>
          <c:showVal val="1"/>
          <c:showCatName val="0"/>
          <c:showSerName val="0"/>
          <c:showPercent val="0"/>
          <c:showBubbleSize val="0"/>
        </c:dLbls>
        <c:gapWidth val="75"/>
        <c:overlap val="100"/>
        <c:axId val="203256192"/>
        <c:axId val="203257728"/>
      </c:barChart>
      <c:catAx>
        <c:axId val="203256192"/>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203257728"/>
        <c:crosses val="autoZero"/>
        <c:auto val="1"/>
        <c:lblAlgn val="ctr"/>
        <c:lblOffset val="100"/>
        <c:noMultiLvlLbl val="0"/>
      </c:catAx>
      <c:valAx>
        <c:axId val="203257728"/>
        <c:scaling>
          <c:orientation val="minMax"/>
        </c:scaling>
        <c:delete val="1"/>
        <c:axPos val="l"/>
        <c:numFmt formatCode="###0%" sourceLinked="1"/>
        <c:majorTickMark val="none"/>
        <c:minorTickMark val="none"/>
        <c:tickLblPos val="nextTo"/>
        <c:crossAx val="203256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38201842416803E-2"/>
          <c:y val="4.6955245781364598E-2"/>
          <c:w val="0.94576177096726"/>
          <c:h val="0.77508973575898299"/>
        </c:manualLayout>
      </c:layout>
      <c:barChart>
        <c:barDir val="col"/>
        <c:grouping val="stacked"/>
        <c:varyColors val="0"/>
        <c:ser>
          <c:idx val="0"/>
          <c:order val="0"/>
          <c:tx>
            <c:strRef>
              <c:f>Sheet1!$B$1</c:f>
              <c:strCache>
                <c:ptCount val="1"/>
                <c:pt idx="0">
                  <c:v>DISSATISFIED/VERY DISSATISFIED</c:v>
                </c:pt>
              </c:strCache>
            </c:strRef>
          </c:tx>
          <c:spPr>
            <a:solidFill>
              <a:srgbClr val="C4758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Sheet1!$B$2:$B$4</c:f>
              <c:numCache>
                <c:formatCode>###0%</c:formatCode>
                <c:ptCount val="3"/>
                <c:pt idx="0">
                  <c:v>7.0000000000000007E-2</c:v>
                </c:pt>
                <c:pt idx="1">
                  <c:v>0.02</c:v>
                </c:pt>
                <c:pt idx="2">
                  <c:v>0.04</c:v>
                </c:pt>
              </c:numCache>
            </c:numRef>
          </c:val>
          <c:extLst xmlns:c16r2="http://schemas.microsoft.com/office/drawing/2015/06/chart">
            <c:ext xmlns:c16="http://schemas.microsoft.com/office/drawing/2014/chart" uri="{C3380CC4-5D6E-409C-BE32-E72D297353CC}">
              <c16:uniqueId val="{00000000-ACCF-4DF4-AC09-3D2A27ECFFD4}"/>
            </c:ext>
          </c:extLst>
        </c:ser>
        <c:ser>
          <c:idx val="1"/>
          <c:order val="1"/>
          <c:tx>
            <c:strRef>
              <c:f>Sheet1!$C$1</c:f>
              <c:strCache>
                <c:ptCount val="1"/>
                <c:pt idx="0">
                  <c:v>SATISFIED</c:v>
                </c:pt>
              </c:strCache>
            </c:strRef>
          </c:tx>
          <c:spPr>
            <a:solidFill>
              <a:srgbClr val="81C44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Sheet1!$C$2:$C$4</c:f>
              <c:numCache>
                <c:formatCode>0%</c:formatCode>
                <c:ptCount val="3"/>
                <c:pt idx="0">
                  <c:v>0.46</c:v>
                </c:pt>
                <c:pt idx="1">
                  <c:v>0.65</c:v>
                </c:pt>
                <c:pt idx="2">
                  <c:v>0.54</c:v>
                </c:pt>
              </c:numCache>
            </c:numRef>
          </c:val>
          <c:extLst xmlns:c16r2="http://schemas.microsoft.com/office/drawing/2015/06/chart">
            <c:ext xmlns:c16="http://schemas.microsoft.com/office/drawing/2014/chart" uri="{C3380CC4-5D6E-409C-BE32-E72D297353CC}">
              <c16:uniqueId val="{00000001-ACCF-4DF4-AC09-3D2A27ECFFD4}"/>
            </c:ext>
          </c:extLst>
        </c:ser>
        <c:ser>
          <c:idx val="2"/>
          <c:order val="2"/>
          <c:tx>
            <c:strRef>
              <c:f>Sheet1!$D$1</c:f>
              <c:strCache>
                <c:ptCount val="1"/>
                <c:pt idx="0">
                  <c:v>VERY SATISFIED</c:v>
                </c:pt>
              </c:strCache>
            </c:strRef>
          </c:tx>
          <c:spPr>
            <a:solidFill>
              <a:srgbClr val="91C4F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Sheet1!$D$2:$D$4</c:f>
              <c:numCache>
                <c:formatCode>###0%</c:formatCode>
                <c:ptCount val="3"/>
                <c:pt idx="0">
                  <c:v>0.43</c:v>
                </c:pt>
                <c:pt idx="1">
                  <c:v>0.25</c:v>
                </c:pt>
                <c:pt idx="2">
                  <c:v>0.28000000000000003</c:v>
                </c:pt>
              </c:numCache>
            </c:numRef>
          </c:val>
          <c:extLst xmlns:c16r2="http://schemas.microsoft.com/office/drawing/2015/06/chart">
            <c:ext xmlns:c16="http://schemas.microsoft.com/office/drawing/2014/chart" uri="{C3380CC4-5D6E-409C-BE32-E72D297353CC}">
              <c16:uniqueId val="{00000002-ACCF-4DF4-AC09-3D2A27ECFFD4}"/>
            </c:ext>
          </c:extLst>
        </c:ser>
        <c:dLbls>
          <c:showLegendKey val="0"/>
          <c:showVal val="0"/>
          <c:showCatName val="0"/>
          <c:showSerName val="0"/>
          <c:showPercent val="0"/>
          <c:showBubbleSize val="0"/>
        </c:dLbls>
        <c:gapWidth val="75"/>
        <c:overlap val="100"/>
        <c:axId val="203299072"/>
        <c:axId val="203313152"/>
      </c:barChart>
      <c:catAx>
        <c:axId val="203299072"/>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203313152"/>
        <c:crosses val="autoZero"/>
        <c:auto val="1"/>
        <c:lblAlgn val="ctr"/>
        <c:lblOffset val="100"/>
        <c:noMultiLvlLbl val="0"/>
      </c:catAx>
      <c:valAx>
        <c:axId val="203313152"/>
        <c:scaling>
          <c:orientation val="minMax"/>
        </c:scaling>
        <c:delete val="1"/>
        <c:axPos val="l"/>
        <c:numFmt formatCode="###0%" sourceLinked="1"/>
        <c:majorTickMark val="none"/>
        <c:minorTickMark val="none"/>
        <c:tickLblPos val="nextTo"/>
        <c:crossAx val="203299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38201842416803E-2"/>
          <c:y val="4.6955245781364598E-2"/>
          <c:w val="0.94576177096726"/>
          <c:h val="0.77508973575898299"/>
        </c:manualLayout>
      </c:layout>
      <c:barChart>
        <c:barDir val="col"/>
        <c:grouping val="stacked"/>
        <c:varyColors val="0"/>
        <c:ser>
          <c:idx val="0"/>
          <c:order val="0"/>
          <c:tx>
            <c:strRef>
              <c:f>Sheet1!$B$1</c:f>
              <c:strCache>
                <c:ptCount val="1"/>
                <c:pt idx="0">
                  <c:v>DISSATISFIED/VERY DISSATISFIED</c:v>
                </c:pt>
              </c:strCache>
            </c:strRef>
          </c:tx>
          <c:spPr>
            <a:solidFill>
              <a:srgbClr val="C4758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Sheet1!$B$2:$B$4</c:f>
              <c:numCache>
                <c:formatCode>###0%</c:formatCode>
                <c:ptCount val="3"/>
                <c:pt idx="0">
                  <c:v>0.12</c:v>
                </c:pt>
                <c:pt idx="1">
                  <c:v>0.08</c:v>
                </c:pt>
                <c:pt idx="2">
                  <c:v>0.09</c:v>
                </c:pt>
              </c:numCache>
            </c:numRef>
          </c:val>
          <c:extLst xmlns:c16r2="http://schemas.microsoft.com/office/drawing/2015/06/chart">
            <c:ext xmlns:c16="http://schemas.microsoft.com/office/drawing/2014/chart" uri="{C3380CC4-5D6E-409C-BE32-E72D297353CC}">
              <c16:uniqueId val="{00000000-B228-4444-B9CD-E7DD9B418968}"/>
            </c:ext>
          </c:extLst>
        </c:ser>
        <c:ser>
          <c:idx val="1"/>
          <c:order val="1"/>
          <c:tx>
            <c:strRef>
              <c:f>Sheet1!$C$1</c:f>
              <c:strCache>
                <c:ptCount val="1"/>
                <c:pt idx="0">
                  <c:v>SATISFIED</c:v>
                </c:pt>
              </c:strCache>
            </c:strRef>
          </c:tx>
          <c:spPr>
            <a:solidFill>
              <a:srgbClr val="81C44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Sheet1!$C$2:$C$4</c:f>
              <c:numCache>
                <c:formatCode>0%</c:formatCode>
                <c:ptCount val="3"/>
                <c:pt idx="0">
                  <c:v>0.47</c:v>
                </c:pt>
                <c:pt idx="1">
                  <c:v>0.62</c:v>
                </c:pt>
                <c:pt idx="2">
                  <c:v>0.47</c:v>
                </c:pt>
              </c:numCache>
            </c:numRef>
          </c:val>
          <c:extLst xmlns:c16r2="http://schemas.microsoft.com/office/drawing/2015/06/chart">
            <c:ext xmlns:c16="http://schemas.microsoft.com/office/drawing/2014/chart" uri="{C3380CC4-5D6E-409C-BE32-E72D297353CC}">
              <c16:uniqueId val="{00000001-B228-4444-B9CD-E7DD9B418968}"/>
            </c:ext>
          </c:extLst>
        </c:ser>
        <c:ser>
          <c:idx val="2"/>
          <c:order val="2"/>
          <c:tx>
            <c:strRef>
              <c:f>Sheet1!$D$1</c:f>
              <c:strCache>
                <c:ptCount val="1"/>
                <c:pt idx="0">
                  <c:v>VERY SATISFIED</c:v>
                </c:pt>
              </c:strCache>
            </c:strRef>
          </c:tx>
          <c:spPr>
            <a:solidFill>
              <a:srgbClr val="91C4F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Sheet1!$D$2:$D$4</c:f>
              <c:numCache>
                <c:formatCode>###0%</c:formatCode>
                <c:ptCount val="3"/>
                <c:pt idx="0">
                  <c:v>0.34</c:v>
                </c:pt>
                <c:pt idx="1">
                  <c:v>0.18</c:v>
                </c:pt>
                <c:pt idx="2">
                  <c:v>0.2</c:v>
                </c:pt>
              </c:numCache>
            </c:numRef>
          </c:val>
          <c:extLst xmlns:c16r2="http://schemas.microsoft.com/office/drawing/2015/06/chart">
            <c:ext xmlns:c16="http://schemas.microsoft.com/office/drawing/2014/chart" uri="{C3380CC4-5D6E-409C-BE32-E72D297353CC}">
              <c16:uniqueId val="{00000002-B228-4444-B9CD-E7DD9B418968}"/>
            </c:ext>
          </c:extLst>
        </c:ser>
        <c:dLbls>
          <c:showLegendKey val="0"/>
          <c:showVal val="1"/>
          <c:showCatName val="0"/>
          <c:showSerName val="0"/>
          <c:showPercent val="0"/>
          <c:showBubbleSize val="0"/>
        </c:dLbls>
        <c:gapWidth val="75"/>
        <c:overlap val="100"/>
        <c:axId val="203460992"/>
        <c:axId val="203462528"/>
      </c:barChart>
      <c:catAx>
        <c:axId val="203460992"/>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203462528"/>
        <c:crosses val="autoZero"/>
        <c:auto val="1"/>
        <c:lblAlgn val="ctr"/>
        <c:lblOffset val="100"/>
        <c:noMultiLvlLbl val="0"/>
      </c:catAx>
      <c:valAx>
        <c:axId val="203462528"/>
        <c:scaling>
          <c:orientation val="minMax"/>
        </c:scaling>
        <c:delete val="1"/>
        <c:axPos val="l"/>
        <c:numFmt formatCode="###0%" sourceLinked="1"/>
        <c:majorTickMark val="none"/>
        <c:minorTickMark val="none"/>
        <c:tickLblPos val="nextTo"/>
        <c:crossAx val="203460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38201842416803E-2"/>
          <c:y val="1.7608217168011701E-2"/>
          <c:w val="0.94576177096726"/>
          <c:h val="0.77508973575898299"/>
        </c:manualLayout>
      </c:layout>
      <c:barChart>
        <c:barDir val="col"/>
        <c:grouping val="stacked"/>
        <c:varyColors val="0"/>
        <c:ser>
          <c:idx val="0"/>
          <c:order val="0"/>
          <c:tx>
            <c:strRef>
              <c:f>Sheet1!$B$1</c:f>
              <c:strCache>
                <c:ptCount val="1"/>
                <c:pt idx="0">
                  <c:v>DISSATISFIED/VERY DISSATISFIED</c:v>
                </c:pt>
              </c:strCache>
            </c:strRef>
          </c:tx>
          <c:spPr>
            <a:solidFill>
              <a:srgbClr val="C4758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Sheet1!$B$2:$B$4</c:f>
              <c:numCache>
                <c:formatCode>###0%</c:formatCode>
                <c:ptCount val="3"/>
                <c:pt idx="0">
                  <c:v>7.0000000000000007E-2</c:v>
                </c:pt>
                <c:pt idx="1">
                  <c:v>0.03</c:v>
                </c:pt>
                <c:pt idx="2">
                  <c:v>0.03</c:v>
                </c:pt>
              </c:numCache>
            </c:numRef>
          </c:val>
          <c:extLst xmlns:c16r2="http://schemas.microsoft.com/office/drawing/2015/06/chart">
            <c:ext xmlns:c16="http://schemas.microsoft.com/office/drawing/2014/chart" uri="{C3380CC4-5D6E-409C-BE32-E72D297353CC}">
              <c16:uniqueId val="{00000000-5ED0-4736-AF3F-8480B09DA610}"/>
            </c:ext>
          </c:extLst>
        </c:ser>
        <c:ser>
          <c:idx val="1"/>
          <c:order val="1"/>
          <c:tx>
            <c:strRef>
              <c:f>Sheet1!$C$1</c:f>
              <c:strCache>
                <c:ptCount val="1"/>
                <c:pt idx="0">
                  <c:v>SATISFIED</c:v>
                </c:pt>
              </c:strCache>
            </c:strRef>
          </c:tx>
          <c:spPr>
            <a:solidFill>
              <a:srgbClr val="81C44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Sheet1!$C$2:$C$4</c:f>
              <c:numCache>
                <c:formatCode>0%</c:formatCode>
                <c:ptCount val="3"/>
                <c:pt idx="0">
                  <c:v>0.49</c:v>
                </c:pt>
                <c:pt idx="1">
                  <c:v>0.65</c:v>
                </c:pt>
                <c:pt idx="2">
                  <c:v>0.56999999999999995</c:v>
                </c:pt>
              </c:numCache>
            </c:numRef>
          </c:val>
          <c:extLst xmlns:c16r2="http://schemas.microsoft.com/office/drawing/2015/06/chart">
            <c:ext xmlns:c16="http://schemas.microsoft.com/office/drawing/2014/chart" uri="{C3380CC4-5D6E-409C-BE32-E72D297353CC}">
              <c16:uniqueId val="{00000001-5ED0-4736-AF3F-8480B09DA610}"/>
            </c:ext>
          </c:extLst>
        </c:ser>
        <c:ser>
          <c:idx val="2"/>
          <c:order val="2"/>
          <c:tx>
            <c:strRef>
              <c:f>Sheet1!$D$1</c:f>
              <c:strCache>
                <c:ptCount val="1"/>
                <c:pt idx="0">
                  <c:v>VERY SATISFIED</c:v>
                </c:pt>
              </c:strCache>
            </c:strRef>
          </c:tx>
          <c:spPr>
            <a:solidFill>
              <a:srgbClr val="91C4F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Sheet1!$D$2:$D$4</c:f>
              <c:numCache>
                <c:formatCode>###0%</c:formatCode>
                <c:ptCount val="3"/>
                <c:pt idx="0">
                  <c:v>0.36</c:v>
                </c:pt>
                <c:pt idx="1">
                  <c:v>0.19</c:v>
                </c:pt>
                <c:pt idx="2">
                  <c:v>0.22</c:v>
                </c:pt>
              </c:numCache>
            </c:numRef>
          </c:val>
          <c:extLst xmlns:c16r2="http://schemas.microsoft.com/office/drawing/2015/06/chart">
            <c:ext xmlns:c16="http://schemas.microsoft.com/office/drawing/2014/chart" uri="{C3380CC4-5D6E-409C-BE32-E72D297353CC}">
              <c16:uniqueId val="{00000002-5ED0-4736-AF3F-8480B09DA610}"/>
            </c:ext>
          </c:extLst>
        </c:ser>
        <c:dLbls>
          <c:showLegendKey val="0"/>
          <c:showVal val="1"/>
          <c:showCatName val="0"/>
          <c:showSerName val="0"/>
          <c:showPercent val="0"/>
          <c:showBubbleSize val="0"/>
        </c:dLbls>
        <c:gapWidth val="75"/>
        <c:overlap val="100"/>
        <c:axId val="203503872"/>
        <c:axId val="203526144"/>
      </c:barChart>
      <c:catAx>
        <c:axId val="203503872"/>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203526144"/>
        <c:crosses val="autoZero"/>
        <c:auto val="1"/>
        <c:lblAlgn val="ctr"/>
        <c:lblOffset val="100"/>
        <c:noMultiLvlLbl val="0"/>
      </c:catAx>
      <c:valAx>
        <c:axId val="203526144"/>
        <c:scaling>
          <c:orientation val="minMax"/>
        </c:scaling>
        <c:delete val="1"/>
        <c:axPos val="l"/>
        <c:numFmt formatCode="###0%" sourceLinked="1"/>
        <c:majorTickMark val="none"/>
        <c:minorTickMark val="none"/>
        <c:tickLblPos val="nextTo"/>
        <c:crossAx val="203503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5831954221970205"/>
          <c:y val="6.7043858863322411E-2"/>
          <c:w val="0.70116072086499082"/>
          <c:h val="0.804577587307722"/>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440C-4799-A71A-645F520063F5}"/>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440C-4799-A71A-645F520063F5}"/>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440C-4799-A71A-645F520063F5}"/>
              </c:ext>
            </c:extLst>
          </c:dPt>
          <c:dPt>
            <c:idx val="4"/>
            <c:invertIfNegative val="0"/>
            <c:bubble3D val="0"/>
            <c:extLst xmlns:c16r2="http://schemas.microsoft.com/office/drawing/2015/06/chart">
              <c:ext xmlns:c16="http://schemas.microsoft.com/office/drawing/2014/chart" uri="{C3380CC4-5D6E-409C-BE32-E72D297353CC}">
                <c16:uniqueId val="{00000006-440C-4799-A71A-645F520063F5}"/>
              </c:ext>
            </c:extLst>
          </c:dPt>
          <c:dPt>
            <c:idx val="5"/>
            <c:invertIfNegative val="0"/>
            <c:bubble3D val="0"/>
            <c:extLst xmlns:c16r2="http://schemas.microsoft.com/office/drawing/2015/06/chart">
              <c:ext xmlns:c16="http://schemas.microsoft.com/office/drawing/2014/chart" uri="{C3380CC4-5D6E-409C-BE32-E72D297353CC}">
                <c16:uniqueId val="{00000007-440C-4799-A71A-645F520063F5}"/>
              </c:ext>
            </c:extLst>
          </c:dPt>
          <c:dPt>
            <c:idx val="8"/>
            <c:invertIfNegative val="0"/>
            <c:bubble3D val="0"/>
            <c:extLst xmlns:c16r2="http://schemas.microsoft.com/office/drawing/2015/06/chart">
              <c:ext xmlns:c16="http://schemas.microsoft.com/office/drawing/2014/chart" uri="{C3380CC4-5D6E-409C-BE32-E72D297353CC}">
                <c16:uniqueId val="{00000008-440C-4799-A71A-645F520063F5}"/>
              </c:ext>
            </c:extLst>
          </c:dPt>
          <c:dPt>
            <c:idx val="9"/>
            <c:invertIfNegative val="0"/>
            <c:bubble3D val="0"/>
            <c:extLst xmlns:c16r2="http://schemas.microsoft.com/office/drawing/2015/06/chart">
              <c:ext xmlns:c16="http://schemas.microsoft.com/office/drawing/2014/chart" uri="{C3380CC4-5D6E-409C-BE32-E72D297353CC}">
                <c16:uniqueId val="{00000009-440C-4799-A71A-645F520063F5}"/>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CHINESE</c:v>
                </c:pt>
                <c:pt idx="1">
                  <c:v>SPANISH</c:v>
                </c:pt>
                <c:pt idx="2">
                  <c:v>ENGLISH</c:v>
                </c:pt>
              </c:strCache>
            </c:strRef>
          </c:cat>
          <c:val>
            <c:numRef>
              <c:f>Sheet1!$B$2:$B$4</c:f>
              <c:numCache>
                <c:formatCode>0%</c:formatCode>
                <c:ptCount val="3"/>
                <c:pt idx="0">
                  <c:v>0.16</c:v>
                </c:pt>
                <c:pt idx="1">
                  <c:v>0.16</c:v>
                </c:pt>
                <c:pt idx="2">
                  <c:v>0.32</c:v>
                </c:pt>
              </c:numCache>
            </c:numRef>
          </c:val>
          <c:extLst xmlns:c16r2="http://schemas.microsoft.com/office/drawing/2015/06/chart">
            <c:ext xmlns:c16="http://schemas.microsoft.com/office/drawing/2014/chart" uri="{C3380CC4-5D6E-409C-BE32-E72D297353CC}">
              <c16:uniqueId val="{0000000A-440C-4799-A71A-645F520063F5}"/>
            </c:ext>
          </c:extLst>
        </c:ser>
        <c:dLbls>
          <c:showLegendKey val="0"/>
          <c:showVal val="0"/>
          <c:showCatName val="0"/>
          <c:showSerName val="0"/>
          <c:showPercent val="0"/>
          <c:showBubbleSize val="0"/>
        </c:dLbls>
        <c:gapWidth val="50"/>
        <c:axId val="4068864"/>
        <c:axId val="4070400"/>
      </c:barChart>
      <c:catAx>
        <c:axId val="406886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4070400"/>
        <c:crosses val="autoZero"/>
        <c:auto val="1"/>
        <c:lblAlgn val="ctr"/>
        <c:lblOffset val="100"/>
        <c:noMultiLvlLbl val="0"/>
      </c:catAx>
      <c:valAx>
        <c:axId val="4070400"/>
        <c:scaling>
          <c:orientation val="minMax"/>
          <c:max val="1.1000000000000001"/>
          <c:min val="0"/>
        </c:scaling>
        <c:delete val="0"/>
        <c:axPos val="b"/>
        <c:numFmt formatCode="0%" sourceLinked="1"/>
        <c:majorTickMark val="none"/>
        <c:minorTickMark val="none"/>
        <c:tickLblPos val="none"/>
        <c:spPr>
          <a:ln>
            <a:noFill/>
          </a:ln>
        </c:spPr>
        <c:crossAx val="4068864"/>
        <c:crosses val="autoZero"/>
        <c:crossBetween val="between"/>
      </c:valAx>
    </c:plotArea>
    <c:plotVisOnly val="1"/>
    <c:dispBlanksAs val="gap"/>
    <c:showDLblsOverMax val="0"/>
  </c:chart>
  <c:spPr>
    <a:ln>
      <a:solidFill>
        <a:schemeClr val="bg1"/>
      </a:solidFill>
    </a:ln>
  </c:spPr>
  <c:txPr>
    <a:bodyPr/>
    <a:lstStyle/>
    <a:p>
      <a:pPr>
        <a:defRPr sz="1600" b="1">
          <a:solidFill>
            <a:schemeClr val="bg1"/>
          </a:solidFill>
        </a:defRPr>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5450590454783983"/>
          <c:y val="6.89556950975906E-2"/>
          <c:w val="0.71587784200851901"/>
          <c:h val="0.85909439792022302"/>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4042-46F2-961B-44D9982F3124}"/>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4042-46F2-961B-44D9982F3124}"/>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4042-46F2-961B-44D9982F3124}"/>
              </c:ext>
            </c:extLst>
          </c:dPt>
          <c:dPt>
            <c:idx val="4"/>
            <c:invertIfNegative val="0"/>
            <c:bubble3D val="0"/>
            <c:extLst xmlns:c16r2="http://schemas.microsoft.com/office/drawing/2015/06/chart">
              <c:ext xmlns:c16="http://schemas.microsoft.com/office/drawing/2014/chart" uri="{C3380CC4-5D6E-409C-BE32-E72D297353CC}">
                <c16:uniqueId val="{00000006-4042-46F2-961B-44D9982F3124}"/>
              </c:ext>
            </c:extLst>
          </c:dPt>
          <c:dPt>
            <c:idx val="5"/>
            <c:invertIfNegative val="0"/>
            <c:bubble3D val="0"/>
            <c:extLst xmlns:c16r2="http://schemas.microsoft.com/office/drawing/2015/06/chart">
              <c:ext xmlns:c16="http://schemas.microsoft.com/office/drawing/2014/chart" uri="{C3380CC4-5D6E-409C-BE32-E72D297353CC}">
                <c16:uniqueId val="{00000007-4042-46F2-961B-44D9982F3124}"/>
              </c:ext>
            </c:extLst>
          </c:dPt>
          <c:dPt>
            <c:idx val="8"/>
            <c:invertIfNegative val="0"/>
            <c:bubble3D val="0"/>
            <c:extLst xmlns:c16r2="http://schemas.microsoft.com/office/drawing/2015/06/chart">
              <c:ext xmlns:c16="http://schemas.microsoft.com/office/drawing/2014/chart" uri="{C3380CC4-5D6E-409C-BE32-E72D297353CC}">
                <c16:uniqueId val="{00000008-4042-46F2-961B-44D9982F3124}"/>
              </c:ext>
            </c:extLst>
          </c:dPt>
          <c:dPt>
            <c:idx val="9"/>
            <c:invertIfNegative val="0"/>
            <c:bubble3D val="0"/>
            <c:extLst xmlns:c16r2="http://schemas.microsoft.com/office/drawing/2015/06/chart">
              <c:ext xmlns:c16="http://schemas.microsoft.com/office/drawing/2014/chart" uri="{C3380CC4-5D6E-409C-BE32-E72D297353CC}">
                <c16:uniqueId val="{00000009-4042-46F2-961B-44D9982F3124}"/>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CHINESE</c:v>
                </c:pt>
                <c:pt idx="1">
                  <c:v>SPANISH</c:v>
                </c:pt>
                <c:pt idx="2">
                  <c:v>ENGLISH</c:v>
                </c:pt>
              </c:strCache>
            </c:strRef>
          </c:cat>
          <c:val>
            <c:numRef>
              <c:f>Sheet1!$B$2:$B$4</c:f>
              <c:numCache>
                <c:formatCode>0%</c:formatCode>
                <c:ptCount val="3"/>
                <c:pt idx="0">
                  <c:v>0.12</c:v>
                </c:pt>
                <c:pt idx="1">
                  <c:v>0.23</c:v>
                </c:pt>
                <c:pt idx="2">
                  <c:v>0.12</c:v>
                </c:pt>
              </c:numCache>
            </c:numRef>
          </c:val>
          <c:extLst xmlns:c16r2="http://schemas.microsoft.com/office/drawing/2015/06/chart">
            <c:ext xmlns:c16="http://schemas.microsoft.com/office/drawing/2014/chart" uri="{C3380CC4-5D6E-409C-BE32-E72D297353CC}">
              <c16:uniqueId val="{0000000A-4042-46F2-961B-44D9982F3124}"/>
            </c:ext>
          </c:extLst>
        </c:ser>
        <c:dLbls>
          <c:showLegendKey val="0"/>
          <c:showVal val="0"/>
          <c:showCatName val="0"/>
          <c:showSerName val="0"/>
          <c:showPercent val="0"/>
          <c:showBubbleSize val="0"/>
        </c:dLbls>
        <c:gapWidth val="50"/>
        <c:axId val="203763072"/>
        <c:axId val="203764864"/>
      </c:barChart>
      <c:catAx>
        <c:axId val="20376307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3764864"/>
        <c:crosses val="autoZero"/>
        <c:auto val="1"/>
        <c:lblAlgn val="ctr"/>
        <c:lblOffset val="100"/>
        <c:noMultiLvlLbl val="0"/>
      </c:catAx>
      <c:valAx>
        <c:axId val="203764864"/>
        <c:scaling>
          <c:orientation val="minMax"/>
          <c:max val="1.1000000000000001"/>
          <c:min val="0"/>
        </c:scaling>
        <c:delete val="0"/>
        <c:axPos val="b"/>
        <c:numFmt formatCode="0%" sourceLinked="1"/>
        <c:majorTickMark val="none"/>
        <c:minorTickMark val="none"/>
        <c:tickLblPos val="none"/>
        <c:spPr>
          <a:ln>
            <a:noFill/>
          </a:ln>
        </c:spPr>
        <c:crossAx val="203763072"/>
        <c:crosses val="autoZero"/>
        <c:crossBetween val="between"/>
      </c:valAx>
    </c:plotArea>
    <c:plotVisOnly val="1"/>
    <c:dispBlanksAs val="gap"/>
    <c:showDLblsOverMax val="0"/>
  </c:chart>
  <c:spPr>
    <a:ln>
      <a:solidFill>
        <a:schemeClr val="bg1"/>
      </a:solidFill>
    </a:ln>
  </c:spPr>
  <c:txPr>
    <a:bodyPr/>
    <a:lstStyle/>
    <a:p>
      <a:pPr>
        <a:defRPr sz="1600" b="1">
          <a:solidFill>
            <a:schemeClr val="bg1"/>
          </a:solidFill>
        </a:defRPr>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2836232009460358E-2"/>
          <c:y val="4.0029632001353219E-2"/>
          <c:w val="0.95560554930633668"/>
          <c:h val="0.87214919103528754"/>
        </c:manualLayout>
      </c:layout>
      <c:barChart>
        <c:barDir val="col"/>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AFA0-4C78-A02B-743429304E3B}"/>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AFA0-4C78-A02B-743429304E3B}"/>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AFA0-4C78-A02B-743429304E3B}"/>
              </c:ext>
            </c:extLst>
          </c:dPt>
          <c:dPt>
            <c:idx val="4"/>
            <c:invertIfNegative val="0"/>
            <c:bubble3D val="0"/>
            <c:extLst xmlns:c16r2="http://schemas.microsoft.com/office/drawing/2015/06/chart">
              <c:ext xmlns:c16="http://schemas.microsoft.com/office/drawing/2014/chart" uri="{C3380CC4-5D6E-409C-BE32-E72D297353CC}">
                <c16:uniqueId val="{00000006-AFA0-4C78-A02B-743429304E3B}"/>
              </c:ext>
            </c:extLst>
          </c:dPt>
          <c:dPt>
            <c:idx val="5"/>
            <c:invertIfNegative val="0"/>
            <c:bubble3D val="0"/>
            <c:extLst xmlns:c16r2="http://schemas.microsoft.com/office/drawing/2015/06/chart">
              <c:ext xmlns:c16="http://schemas.microsoft.com/office/drawing/2014/chart" uri="{C3380CC4-5D6E-409C-BE32-E72D297353CC}">
                <c16:uniqueId val="{00000007-AFA0-4C78-A02B-743429304E3B}"/>
              </c:ext>
            </c:extLst>
          </c:dPt>
          <c:dPt>
            <c:idx val="8"/>
            <c:invertIfNegative val="0"/>
            <c:bubble3D val="0"/>
            <c:extLst xmlns:c16r2="http://schemas.microsoft.com/office/drawing/2015/06/chart">
              <c:ext xmlns:c16="http://schemas.microsoft.com/office/drawing/2014/chart" uri="{C3380CC4-5D6E-409C-BE32-E72D297353CC}">
                <c16:uniqueId val="{00000008-AFA0-4C78-A02B-743429304E3B}"/>
              </c:ext>
            </c:extLst>
          </c:dPt>
          <c:dPt>
            <c:idx val="9"/>
            <c:invertIfNegative val="0"/>
            <c:bubble3D val="0"/>
            <c:extLst xmlns:c16r2="http://schemas.microsoft.com/office/drawing/2015/06/chart">
              <c:ext xmlns:c16="http://schemas.microsoft.com/office/drawing/2014/chart" uri="{C3380CC4-5D6E-409C-BE32-E72D297353CC}">
                <c16:uniqueId val="{00000009-AFA0-4C78-A02B-743429304E3B}"/>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ENGLISH</c:v>
                </c:pt>
                <c:pt idx="1">
                  <c:v>SPANISH</c:v>
                </c:pt>
                <c:pt idx="2">
                  <c:v>CHINESE</c:v>
                </c:pt>
              </c:strCache>
            </c:strRef>
          </c:cat>
          <c:val>
            <c:numRef>
              <c:f>Sheet1!$B$2:$B$4</c:f>
              <c:numCache>
                <c:formatCode>0%</c:formatCode>
                <c:ptCount val="3"/>
                <c:pt idx="0">
                  <c:v>0.13</c:v>
                </c:pt>
                <c:pt idx="1">
                  <c:v>0.08</c:v>
                </c:pt>
                <c:pt idx="2">
                  <c:v>0.26</c:v>
                </c:pt>
              </c:numCache>
            </c:numRef>
          </c:val>
          <c:extLst xmlns:c16r2="http://schemas.microsoft.com/office/drawing/2015/06/chart">
            <c:ext xmlns:c16="http://schemas.microsoft.com/office/drawing/2014/chart" uri="{C3380CC4-5D6E-409C-BE32-E72D297353CC}">
              <c16:uniqueId val="{0000000A-AFA0-4C78-A02B-743429304E3B}"/>
            </c:ext>
          </c:extLst>
        </c:ser>
        <c:dLbls>
          <c:showLegendKey val="0"/>
          <c:showVal val="0"/>
          <c:showCatName val="0"/>
          <c:showSerName val="0"/>
          <c:showPercent val="0"/>
          <c:showBubbleSize val="0"/>
        </c:dLbls>
        <c:gapWidth val="50"/>
        <c:axId val="203816960"/>
        <c:axId val="203818496"/>
      </c:barChart>
      <c:catAx>
        <c:axId val="203816960"/>
        <c:scaling>
          <c:orientation val="minMax"/>
        </c:scaling>
        <c:delete val="0"/>
        <c:axPos val="b"/>
        <c:numFmt formatCode="General" sourceLinked="1"/>
        <c:majorTickMark val="none"/>
        <c:minorTickMark val="none"/>
        <c:tickLblPos val="nextTo"/>
        <c:spPr>
          <a:ln>
            <a:solidFill>
              <a:schemeClr val="accent2">
                <a:lumMod val="50000"/>
              </a:schemeClr>
            </a:solidFill>
          </a:ln>
        </c:spPr>
        <c:txPr>
          <a:bodyPr/>
          <a:lstStyle/>
          <a:p>
            <a:pPr>
              <a:defRPr sz="1400"/>
            </a:pPr>
            <a:endParaRPr lang="en-US"/>
          </a:p>
        </c:txPr>
        <c:crossAx val="203818496"/>
        <c:crosses val="autoZero"/>
        <c:auto val="1"/>
        <c:lblAlgn val="ctr"/>
        <c:lblOffset val="100"/>
        <c:noMultiLvlLbl val="0"/>
      </c:catAx>
      <c:valAx>
        <c:axId val="203818496"/>
        <c:scaling>
          <c:orientation val="minMax"/>
          <c:max val="1.1000000000000001"/>
          <c:min val="0"/>
        </c:scaling>
        <c:delete val="0"/>
        <c:axPos val="l"/>
        <c:numFmt formatCode="0%" sourceLinked="1"/>
        <c:majorTickMark val="none"/>
        <c:minorTickMark val="none"/>
        <c:tickLblPos val="none"/>
        <c:spPr>
          <a:ln>
            <a:noFill/>
          </a:ln>
        </c:spPr>
        <c:crossAx val="203816960"/>
        <c:crosses val="autoZero"/>
        <c:crossBetween val="between"/>
      </c:valAx>
    </c:plotArea>
    <c:plotVisOnly val="1"/>
    <c:dispBlanksAs val="gap"/>
    <c:showDLblsOverMax val="0"/>
  </c:chart>
  <c:spPr>
    <a:ln>
      <a:solidFill>
        <a:schemeClr val="bg1"/>
      </a:solidFill>
    </a:ln>
  </c:spPr>
  <c:txPr>
    <a:bodyPr/>
    <a:lstStyle/>
    <a:p>
      <a:pPr>
        <a:defRPr sz="1600" b="1">
          <a:solidFill>
            <a:schemeClr val="bg1"/>
          </a:solidFil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tx1">
                  <a:lumMod val="50000"/>
                  <a:alpha val="85000"/>
                </a:scheme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5-9D7B-274F-A19F-4C8DB4AC0E77}"/>
              </c:ext>
            </c:extLst>
          </c:dPt>
          <c:dPt>
            <c:idx val="1"/>
            <c:invertIfNegative val="0"/>
            <c:bubble3D val="0"/>
            <c:spPr>
              <a:solidFill>
                <a:srgbClr val="BA9C6C"/>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4-9D7B-274F-A19F-4C8DB4AC0E77}"/>
              </c:ext>
            </c:extLst>
          </c:dPt>
          <c:dPt>
            <c:idx val="2"/>
            <c:invertIfNegative val="0"/>
            <c:bubble3D val="0"/>
            <c:spPr>
              <a:solidFill>
                <a:srgbClr val="7030A0">
                  <a:alpha val="50196"/>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9D7B-274F-A19F-4C8DB4AC0E77}"/>
              </c:ext>
            </c:extLst>
          </c:dPt>
          <c:dPt>
            <c:idx val="3"/>
            <c:invertIfNegative val="0"/>
            <c:bubble3D val="0"/>
            <c:spPr>
              <a:solidFill>
                <a:srgbClr val="EBE472"/>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2-9D7B-274F-A19F-4C8DB4AC0E77}"/>
              </c:ext>
            </c:extLst>
          </c:dPt>
          <c:dPt>
            <c:idx val="4"/>
            <c:invertIfNegative val="0"/>
            <c:bubble3D val="0"/>
            <c:spPr>
              <a:solidFill>
                <a:srgbClr val="7BC342">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9D7B-274F-A19F-4C8DB4AC0E77}"/>
              </c:ext>
            </c:extLst>
          </c:dPt>
          <c:dPt>
            <c:idx val="5"/>
            <c:invertIfNegative val="0"/>
            <c:bubble3D val="0"/>
            <c:spPr>
              <a:solidFill>
                <a:srgbClr val="BC7583"/>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0-9D7B-274F-A19F-4C8DB4AC0E77}"/>
              </c:ext>
            </c:extLst>
          </c:dPt>
          <c:dPt>
            <c:idx val="6"/>
            <c:invertIfNegative val="0"/>
            <c:bubble3D val="0"/>
            <c:spPr>
              <a:solidFill>
                <a:srgbClr val="629CD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C-2D3A-CD4A-95CE-D65709CD91F5}"/>
              </c:ext>
            </c:extLst>
          </c:dPt>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ORANGE</c:v>
                </c:pt>
                <c:pt idx="1">
                  <c:v>SAN MATEO </c:v>
                </c:pt>
                <c:pt idx="2">
                  <c:v>SANTA CLARA</c:v>
                </c:pt>
                <c:pt idx="3">
                  <c:v>SAN DIEGO</c:v>
                </c:pt>
                <c:pt idx="4">
                  <c:v>SAN BERNARDINO</c:v>
                </c:pt>
                <c:pt idx="5">
                  <c:v>RIVERSIDE</c:v>
                </c:pt>
                <c:pt idx="6">
                  <c:v>LOS ANGELES</c:v>
                </c:pt>
              </c:strCache>
            </c:strRef>
          </c:cat>
          <c:val>
            <c:numRef>
              <c:f>Sheet1!$B$2:$B$8</c:f>
              <c:numCache>
                <c:formatCode>0%</c:formatCode>
                <c:ptCount val="7"/>
                <c:pt idx="0">
                  <c:v>0.15</c:v>
                </c:pt>
                <c:pt idx="1">
                  <c:v>0.12</c:v>
                </c:pt>
                <c:pt idx="2">
                  <c:v>0.17</c:v>
                </c:pt>
                <c:pt idx="3">
                  <c:v>0.15</c:v>
                </c:pt>
                <c:pt idx="4">
                  <c:v>0.17</c:v>
                </c:pt>
                <c:pt idx="5">
                  <c:v>0.16</c:v>
                </c:pt>
                <c:pt idx="6">
                  <c:v>0.13</c:v>
                </c:pt>
              </c:numCache>
            </c:numRef>
          </c:val>
          <c:extLst xmlns:c16r2="http://schemas.microsoft.com/office/drawing/2015/06/chart">
            <c:ext xmlns:c16="http://schemas.microsoft.com/office/drawing/2014/chart" uri="{C3380CC4-5D6E-409C-BE32-E72D297353CC}">
              <c16:uniqueId val="{00000000-C218-4CF8-B3FF-ECBCDF7E1A36}"/>
            </c:ext>
          </c:extLst>
        </c:ser>
        <c:dLbls>
          <c:dLblPos val="outEnd"/>
          <c:showLegendKey val="0"/>
          <c:showVal val="1"/>
          <c:showCatName val="0"/>
          <c:showSerName val="0"/>
          <c:showPercent val="0"/>
          <c:showBubbleSize val="0"/>
        </c:dLbls>
        <c:gapWidth val="0"/>
        <c:overlap val="91"/>
        <c:axId val="216494848"/>
        <c:axId val="216500480"/>
      </c:barChart>
      <c:catAx>
        <c:axId val="2164948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rgbClr val="002060"/>
                </a:solidFill>
                <a:latin typeface="+mn-lt"/>
                <a:ea typeface="+mn-ea"/>
                <a:cs typeface="+mn-cs"/>
              </a:defRPr>
            </a:pPr>
            <a:endParaRPr lang="en-US"/>
          </a:p>
        </c:txPr>
        <c:crossAx val="216500480"/>
        <c:crosses val="autoZero"/>
        <c:auto val="1"/>
        <c:lblAlgn val="ctr"/>
        <c:lblOffset val="100"/>
        <c:noMultiLvlLbl val="0"/>
      </c:catAx>
      <c:valAx>
        <c:axId val="216500480"/>
        <c:scaling>
          <c:orientation val="minMax"/>
          <c:max val="1"/>
        </c:scaling>
        <c:delete val="1"/>
        <c:axPos val="b"/>
        <c:numFmt formatCode="0%" sourceLinked="1"/>
        <c:majorTickMark val="none"/>
        <c:minorTickMark val="none"/>
        <c:tickLblPos val="nextTo"/>
        <c:crossAx val="2164948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rot="0" vert="horz" anchor="t" anchorCtr="0"/>
    <a:lstStyle/>
    <a:p>
      <a:pPr>
        <a:defRPr sz="1600" b="1">
          <a:solidFill>
            <a:srgbClr val="002060"/>
          </a:solidFil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36891221930599E-2"/>
          <c:y val="3.77358490566038E-2"/>
          <c:w val="0.94576177096726"/>
          <c:h val="0.77508973575898299"/>
        </c:manualLayout>
      </c:layout>
      <c:barChart>
        <c:barDir val="col"/>
        <c:grouping val="percentStacked"/>
        <c:varyColors val="0"/>
        <c:ser>
          <c:idx val="0"/>
          <c:order val="0"/>
          <c:tx>
            <c:strRef>
              <c:f>Sheet1!$B$1</c:f>
              <c:strCache>
                <c:ptCount val="1"/>
                <c:pt idx="0">
                  <c:v>POOR</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Sheet1!$B$2:$B$4</c:f>
              <c:numCache>
                <c:formatCode>0%</c:formatCode>
                <c:ptCount val="3"/>
                <c:pt idx="0">
                  <c:v>0.15</c:v>
                </c:pt>
                <c:pt idx="1">
                  <c:v>7.0000000000000007E-2</c:v>
                </c:pt>
                <c:pt idx="2">
                  <c:v>0.21</c:v>
                </c:pt>
              </c:numCache>
            </c:numRef>
          </c:val>
          <c:extLst xmlns:c16r2="http://schemas.microsoft.com/office/drawing/2015/06/chart">
            <c:ext xmlns:c16="http://schemas.microsoft.com/office/drawing/2014/chart" uri="{C3380CC4-5D6E-409C-BE32-E72D297353CC}">
              <c16:uniqueId val="{00000000-D966-4D26-88DD-78A3EF24923A}"/>
            </c:ext>
          </c:extLst>
        </c:ser>
        <c:ser>
          <c:idx val="1"/>
          <c:order val="1"/>
          <c:tx>
            <c:strRef>
              <c:f>Sheet1!$C$1</c:f>
              <c:strCache>
                <c:ptCount val="1"/>
                <c:pt idx="0">
                  <c:v>FAIR</c:v>
                </c:pt>
              </c:strCache>
            </c:strRef>
          </c:tx>
          <c:spPr>
            <a:solidFill>
              <a:srgbClr val="A4041E">
                <a:alpha val="5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Sheet1!$C$2:$C$4</c:f>
              <c:numCache>
                <c:formatCode>0%</c:formatCode>
                <c:ptCount val="3"/>
                <c:pt idx="0">
                  <c:v>0.26</c:v>
                </c:pt>
                <c:pt idx="1">
                  <c:v>0.41</c:v>
                </c:pt>
                <c:pt idx="2">
                  <c:v>0.17</c:v>
                </c:pt>
              </c:numCache>
            </c:numRef>
          </c:val>
          <c:extLst xmlns:c16r2="http://schemas.microsoft.com/office/drawing/2015/06/chart">
            <c:ext xmlns:c16="http://schemas.microsoft.com/office/drawing/2014/chart" uri="{C3380CC4-5D6E-409C-BE32-E72D297353CC}">
              <c16:uniqueId val="{00000001-D966-4D26-88DD-78A3EF24923A}"/>
            </c:ext>
          </c:extLst>
        </c:ser>
        <c:ser>
          <c:idx val="2"/>
          <c:order val="2"/>
          <c:tx>
            <c:strRef>
              <c:f>Sheet1!$D$1</c:f>
              <c:strCache>
                <c:ptCount val="1"/>
                <c:pt idx="0">
                  <c:v>GOOD</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Sheet1!$D$2:$D$4</c:f>
              <c:numCache>
                <c:formatCode>###0%</c:formatCode>
                <c:ptCount val="3"/>
                <c:pt idx="0">
                  <c:v>0.32</c:v>
                </c:pt>
                <c:pt idx="1">
                  <c:v>0.34</c:v>
                </c:pt>
                <c:pt idx="2">
                  <c:v>0.34</c:v>
                </c:pt>
              </c:numCache>
            </c:numRef>
          </c:val>
          <c:extLst xmlns:c16r2="http://schemas.microsoft.com/office/drawing/2015/06/chart">
            <c:ext xmlns:c16="http://schemas.microsoft.com/office/drawing/2014/chart" uri="{C3380CC4-5D6E-409C-BE32-E72D297353CC}">
              <c16:uniqueId val="{00000002-D966-4D26-88DD-78A3EF24923A}"/>
            </c:ext>
          </c:extLst>
        </c:ser>
        <c:ser>
          <c:idx val="3"/>
          <c:order val="3"/>
          <c:tx>
            <c:strRef>
              <c:f>Sheet1!$E$1</c:f>
              <c:strCache>
                <c:ptCount val="1"/>
                <c:pt idx="0">
                  <c:v>VERY GOOD</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Sheet1!$E$2:$E$4</c:f>
              <c:numCache>
                <c:formatCode>0%</c:formatCode>
                <c:ptCount val="3"/>
                <c:pt idx="0">
                  <c:v>0.18</c:v>
                </c:pt>
                <c:pt idx="1">
                  <c:v>0.09</c:v>
                </c:pt>
                <c:pt idx="2">
                  <c:v>0.09</c:v>
                </c:pt>
              </c:numCache>
            </c:numRef>
          </c:val>
          <c:extLst xmlns:c16r2="http://schemas.microsoft.com/office/drawing/2015/06/chart">
            <c:ext xmlns:c16="http://schemas.microsoft.com/office/drawing/2014/chart" uri="{C3380CC4-5D6E-409C-BE32-E72D297353CC}">
              <c16:uniqueId val="{00000003-D966-4D26-88DD-78A3EF24923A}"/>
            </c:ext>
          </c:extLst>
        </c:ser>
        <c:ser>
          <c:idx val="4"/>
          <c:order val="4"/>
          <c:tx>
            <c:strRef>
              <c:f>Sheet1!$F$1</c:f>
              <c:strCache>
                <c:ptCount val="1"/>
                <c:pt idx="0">
                  <c:v>EXCELLENT</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CHINESE</c:v>
                </c:pt>
              </c:strCache>
            </c:strRef>
          </c:cat>
          <c:val>
            <c:numRef>
              <c:f>Sheet1!$F$2:$F$4</c:f>
              <c:numCache>
                <c:formatCode>###0%</c:formatCode>
                <c:ptCount val="3"/>
                <c:pt idx="0">
                  <c:v>7.0000000000000007E-2</c:v>
                </c:pt>
                <c:pt idx="1">
                  <c:v>7.0000000000000007E-2</c:v>
                </c:pt>
                <c:pt idx="2">
                  <c:v>0.17</c:v>
                </c:pt>
              </c:numCache>
            </c:numRef>
          </c:val>
          <c:extLst xmlns:c16r2="http://schemas.microsoft.com/office/drawing/2015/06/chart">
            <c:ext xmlns:c16="http://schemas.microsoft.com/office/drawing/2014/chart" uri="{C3380CC4-5D6E-409C-BE32-E72D297353CC}">
              <c16:uniqueId val="{00000004-D966-4D26-88DD-78A3EF24923A}"/>
            </c:ext>
          </c:extLst>
        </c:ser>
        <c:dLbls>
          <c:showLegendKey val="0"/>
          <c:showVal val="1"/>
          <c:showCatName val="0"/>
          <c:showSerName val="0"/>
          <c:showPercent val="0"/>
          <c:showBubbleSize val="0"/>
        </c:dLbls>
        <c:gapWidth val="75"/>
        <c:overlap val="100"/>
        <c:axId val="202476160"/>
        <c:axId val="202494336"/>
      </c:barChart>
      <c:catAx>
        <c:axId val="20247616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202494336"/>
        <c:crosses val="autoZero"/>
        <c:auto val="1"/>
        <c:lblAlgn val="ctr"/>
        <c:lblOffset val="100"/>
        <c:noMultiLvlLbl val="0"/>
      </c:catAx>
      <c:valAx>
        <c:axId val="202494336"/>
        <c:scaling>
          <c:orientation val="minMax"/>
        </c:scaling>
        <c:delete val="1"/>
        <c:axPos val="l"/>
        <c:numFmt formatCode="0%" sourceLinked="1"/>
        <c:majorTickMark val="none"/>
        <c:minorTickMark val="none"/>
        <c:tickLblPos val="nextTo"/>
        <c:crossAx val="202476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3221845346254799"/>
          <c:y val="9.4926307053848705E-2"/>
          <c:w val="0.75548314153038498"/>
          <c:h val="0.876595407785978"/>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98DE-418A-BD59-A2580B1B34A7}"/>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98DE-418A-BD59-A2580B1B34A7}"/>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98DE-418A-BD59-A2580B1B34A7}"/>
              </c:ext>
            </c:extLst>
          </c:dPt>
          <c:dPt>
            <c:idx val="4"/>
            <c:invertIfNegative val="0"/>
            <c:bubble3D val="0"/>
            <c:extLst xmlns:c16r2="http://schemas.microsoft.com/office/drawing/2015/06/chart">
              <c:ext xmlns:c16="http://schemas.microsoft.com/office/drawing/2014/chart" uri="{C3380CC4-5D6E-409C-BE32-E72D297353CC}">
                <c16:uniqueId val="{00000006-98DE-418A-BD59-A2580B1B34A7}"/>
              </c:ext>
            </c:extLst>
          </c:dPt>
          <c:dPt>
            <c:idx val="5"/>
            <c:invertIfNegative val="0"/>
            <c:bubble3D val="0"/>
            <c:extLst xmlns:c16r2="http://schemas.microsoft.com/office/drawing/2015/06/chart">
              <c:ext xmlns:c16="http://schemas.microsoft.com/office/drawing/2014/chart" uri="{C3380CC4-5D6E-409C-BE32-E72D297353CC}">
                <c16:uniqueId val="{00000007-98DE-418A-BD59-A2580B1B34A7}"/>
              </c:ext>
            </c:extLst>
          </c:dPt>
          <c:dPt>
            <c:idx val="8"/>
            <c:invertIfNegative val="0"/>
            <c:bubble3D val="0"/>
            <c:extLst xmlns:c16r2="http://schemas.microsoft.com/office/drawing/2015/06/chart">
              <c:ext xmlns:c16="http://schemas.microsoft.com/office/drawing/2014/chart" uri="{C3380CC4-5D6E-409C-BE32-E72D297353CC}">
                <c16:uniqueId val="{00000008-98DE-418A-BD59-A2580B1B34A7}"/>
              </c:ext>
            </c:extLst>
          </c:dPt>
          <c:dPt>
            <c:idx val="9"/>
            <c:invertIfNegative val="0"/>
            <c:bubble3D val="0"/>
            <c:extLst xmlns:c16r2="http://schemas.microsoft.com/office/drawing/2015/06/chart">
              <c:ext xmlns:c16="http://schemas.microsoft.com/office/drawing/2014/chart" uri="{C3380CC4-5D6E-409C-BE32-E72D297353CC}">
                <c16:uniqueId val="{00000009-98DE-418A-BD59-A2580B1B34A7}"/>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CHINESE</c:v>
                </c:pt>
                <c:pt idx="1">
                  <c:v>SPANISH</c:v>
                </c:pt>
                <c:pt idx="2">
                  <c:v>ENGLISH</c:v>
                </c:pt>
              </c:strCache>
            </c:strRef>
          </c:cat>
          <c:val>
            <c:numRef>
              <c:f>Sheet1!$B$2:$B$4</c:f>
              <c:numCache>
                <c:formatCode>0%</c:formatCode>
                <c:ptCount val="3"/>
                <c:pt idx="0">
                  <c:v>0.76</c:v>
                </c:pt>
                <c:pt idx="1">
                  <c:v>0.43</c:v>
                </c:pt>
                <c:pt idx="2">
                  <c:v>0.54</c:v>
                </c:pt>
              </c:numCache>
            </c:numRef>
          </c:val>
          <c:extLst xmlns:c16r2="http://schemas.microsoft.com/office/drawing/2015/06/chart">
            <c:ext xmlns:c16="http://schemas.microsoft.com/office/drawing/2014/chart" uri="{C3380CC4-5D6E-409C-BE32-E72D297353CC}">
              <c16:uniqueId val="{0000000A-98DE-418A-BD59-A2580B1B34A7}"/>
            </c:ext>
          </c:extLst>
        </c:ser>
        <c:dLbls>
          <c:showLegendKey val="0"/>
          <c:showVal val="0"/>
          <c:showCatName val="0"/>
          <c:showSerName val="0"/>
          <c:showPercent val="0"/>
          <c:showBubbleSize val="0"/>
        </c:dLbls>
        <c:gapWidth val="50"/>
        <c:axId val="204054528"/>
        <c:axId val="204056064"/>
      </c:barChart>
      <c:catAx>
        <c:axId val="20405452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4056064"/>
        <c:crosses val="autoZero"/>
        <c:auto val="1"/>
        <c:lblAlgn val="ctr"/>
        <c:lblOffset val="100"/>
        <c:noMultiLvlLbl val="0"/>
      </c:catAx>
      <c:valAx>
        <c:axId val="204056064"/>
        <c:scaling>
          <c:orientation val="minMax"/>
          <c:max val="1.1000000000000001"/>
          <c:min val="0"/>
        </c:scaling>
        <c:delete val="0"/>
        <c:axPos val="b"/>
        <c:numFmt formatCode="0%" sourceLinked="1"/>
        <c:majorTickMark val="none"/>
        <c:minorTickMark val="none"/>
        <c:tickLblPos val="none"/>
        <c:spPr>
          <a:ln>
            <a:noFill/>
          </a:ln>
        </c:spPr>
        <c:crossAx val="204054528"/>
        <c:crosses val="autoZero"/>
        <c:crossBetween val="between"/>
      </c:valAx>
    </c:plotArea>
    <c:plotVisOnly val="1"/>
    <c:dispBlanksAs val="gap"/>
    <c:showDLblsOverMax val="0"/>
  </c:chart>
  <c:spPr>
    <a:ln>
      <a:solidFill>
        <a:schemeClr val="bg1"/>
      </a:solidFill>
    </a:ln>
  </c:spPr>
  <c:txPr>
    <a:bodyPr/>
    <a:lstStyle/>
    <a:p>
      <a:pPr>
        <a:defRPr sz="1600" b="1">
          <a:solidFill>
            <a:schemeClr val="bg1"/>
          </a:solidFill>
        </a:defRPr>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965435089844499"/>
          <c:y val="3.7878775117618398E-2"/>
          <c:w val="0.74009852614576999"/>
          <c:h val="0.85520258330989096"/>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093B-487C-8836-DDB749C1C648}"/>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093B-487C-8836-DDB749C1C648}"/>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093B-487C-8836-DDB749C1C648}"/>
              </c:ext>
            </c:extLst>
          </c:dPt>
          <c:dPt>
            <c:idx val="4"/>
            <c:invertIfNegative val="0"/>
            <c:bubble3D val="0"/>
            <c:extLst xmlns:c16r2="http://schemas.microsoft.com/office/drawing/2015/06/chart">
              <c:ext xmlns:c16="http://schemas.microsoft.com/office/drawing/2014/chart" uri="{C3380CC4-5D6E-409C-BE32-E72D297353CC}">
                <c16:uniqueId val="{00000006-093B-487C-8836-DDB749C1C648}"/>
              </c:ext>
            </c:extLst>
          </c:dPt>
          <c:dPt>
            <c:idx val="5"/>
            <c:invertIfNegative val="0"/>
            <c:bubble3D val="0"/>
            <c:extLst xmlns:c16r2="http://schemas.microsoft.com/office/drawing/2015/06/chart">
              <c:ext xmlns:c16="http://schemas.microsoft.com/office/drawing/2014/chart" uri="{C3380CC4-5D6E-409C-BE32-E72D297353CC}">
                <c16:uniqueId val="{00000007-093B-487C-8836-DDB749C1C648}"/>
              </c:ext>
            </c:extLst>
          </c:dPt>
          <c:dPt>
            <c:idx val="8"/>
            <c:invertIfNegative val="0"/>
            <c:bubble3D val="0"/>
            <c:extLst xmlns:c16r2="http://schemas.microsoft.com/office/drawing/2015/06/chart">
              <c:ext xmlns:c16="http://schemas.microsoft.com/office/drawing/2014/chart" uri="{C3380CC4-5D6E-409C-BE32-E72D297353CC}">
                <c16:uniqueId val="{00000008-093B-487C-8836-DDB749C1C648}"/>
              </c:ext>
            </c:extLst>
          </c:dPt>
          <c:dPt>
            <c:idx val="9"/>
            <c:invertIfNegative val="0"/>
            <c:bubble3D val="0"/>
            <c:extLst xmlns:c16r2="http://schemas.microsoft.com/office/drawing/2015/06/chart">
              <c:ext xmlns:c16="http://schemas.microsoft.com/office/drawing/2014/chart" uri="{C3380CC4-5D6E-409C-BE32-E72D297353CC}">
                <c16:uniqueId val="{00000009-093B-487C-8836-DDB749C1C648}"/>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CHINESE</c:v>
                </c:pt>
                <c:pt idx="1">
                  <c:v>SPANISH</c:v>
                </c:pt>
                <c:pt idx="2">
                  <c:v>ENGLISH</c:v>
                </c:pt>
              </c:strCache>
            </c:strRef>
          </c:cat>
          <c:val>
            <c:numRef>
              <c:f>Sheet1!$B$2:$B$4</c:f>
              <c:numCache>
                <c:formatCode>0%</c:formatCode>
                <c:ptCount val="3"/>
                <c:pt idx="0">
                  <c:v>0.79</c:v>
                </c:pt>
                <c:pt idx="1">
                  <c:v>0.75</c:v>
                </c:pt>
                <c:pt idx="2">
                  <c:v>0.8</c:v>
                </c:pt>
              </c:numCache>
            </c:numRef>
          </c:val>
          <c:extLst xmlns:c16r2="http://schemas.microsoft.com/office/drawing/2015/06/chart">
            <c:ext xmlns:c16="http://schemas.microsoft.com/office/drawing/2014/chart" uri="{C3380CC4-5D6E-409C-BE32-E72D297353CC}">
              <c16:uniqueId val="{0000000A-093B-487C-8836-DDB749C1C648}"/>
            </c:ext>
          </c:extLst>
        </c:ser>
        <c:dLbls>
          <c:showLegendKey val="0"/>
          <c:showVal val="0"/>
          <c:showCatName val="0"/>
          <c:showSerName val="0"/>
          <c:showPercent val="0"/>
          <c:showBubbleSize val="0"/>
        </c:dLbls>
        <c:gapWidth val="50"/>
        <c:axId val="204011392"/>
        <c:axId val="204012928"/>
      </c:barChart>
      <c:catAx>
        <c:axId val="20401139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4012928"/>
        <c:crosses val="autoZero"/>
        <c:auto val="1"/>
        <c:lblAlgn val="ctr"/>
        <c:lblOffset val="100"/>
        <c:noMultiLvlLbl val="0"/>
      </c:catAx>
      <c:valAx>
        <c:axId val="204012928"/>
        <c:scaling>
          <c:orientation val="minMax"/>
          <c:max val="1.1000000000000001"/>
          <c:min val="0"/>
        </c:scaling>
        <c:delete val="0"/>
        <c:axPos val="b"/>
        <c:numFmt formatCode="0%" sourceLinked="1"/>
        <c:majorTickMark val="none"/>
        <c:minorTickMark val="none"/>
        <c:tickLblPos val="none"/>
        <c:spPr>
          <a:ln>
            <a:noFill/>
          </a:ln>
        </c:spPr>
        <c:crossAx val="204011392"/>
        <c:crosses val="autoZero"/>
        <c:crossBetween val="between"/>
      </c:valAx>
    </c:plotArea>
    <c:plotVisOnly val="1"/>
    <c:dispBlanksAs val="gap"/>
    <c:showDLblsOverMax val="0"/>
  </c:chart>
  <c:spPr>
    <a:ln>
      <a:solidFill>
        <a:schemeClr val="bg1"/>
      </a:solidFill>
    </a:ln>
  </c:spPr>
  <c:txPr>
    <a:bodyPr/>
    <a:lstStyle/>
    <a:p>
      <a:pPr>
        <a:defRPr sz="1600" b="1">
          <a:solidFill>
            <a:schemeClr val="bg1"/>
          </a:solidFill>
        </a:defRPr>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36200282656999E-2"/>
          <c:y val="4.5166885389326297E-2"/>
          <c:w val="0.92343657593020601"/>
          <c:h val="0.72507504440163295"/>
        </c:manualLayout>
      </c:layout>
      <c:barChart>
        <c:barDir val="col"/>
        <c:grouping val="stacked"/>
        <c:varyColors val="0"/>
        <c:ser>
          <c:idx val="0"/>
          <c:order val="0"/>
          <c:tx>
            <c:strRef>
              <c:f>Sheet1!$B$1</c:f>
              <c:strCache>
                <c:ptCount val="1"/>
                <c:pt idx="0">
                  <c:v>NOT AT ALL CONFIDENT</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LTSS</c:v>
                </c:pt>
                <c:pt idx="1">
                  <c:v>ROUTINE NEEDS</c:v>
                </c:pt>
                <c:pt idx="2">
                  <c:v>PERSONAL CARE NEEDS</c:v>
                </c:pt>
              </c:strCache>
            </c:strRef>
          </c:cat>
          <c:val>
            <c:numRef>
              <c:f>Sheet1!$B$2:$B$4</c:f>
              <c:numCache>
                <c:formatCode>0%</c:formatCode>
                <c:ptCount val="3"/>
                <c:pt idx="0">
                  <c:v>0.01</c:v>
                </c:pt>
                <c:pt idx="1">
                  <c:v>0.03</c:v>
                </c:pt>
                <c:pt idx="2">
                  <c:v>0.08</c:v>
                </c:pt>
              </c:numCache>
            </c:numRef>
          </c:val>
          <c:extLst xmlns:c16r2="http://schemas.microsoft.com/office/drawing/2015/06/chart">
            <c:ext xmlns:c16="http://schemas.microsoft.com/office/drawing/2014/chart" uri="{C3380CC4-5D6E-409C-BE32-E72D297353CC}">
              <c16:uniqueId val="{00000000-7FB1-49CA-BF1B-E6524A029F70}"/>
            </c:ext>
          </c:extLst>
        </c:ser>
        <c:ser>
          <c:idx val="1"/>
          <c:order val="1"/>
          <c:tx>
            <c:strRef>
              <c:f>Sheet1!$C$1</c:f>
              <c:strCache>
                <c:ptCount val="1"/>
                <c:pt idx="0">
                  <c:v>NOT TOO CONFIDENT</c:v>
                </c:pt>
              </c:strCache>
            </c:strRef>
          </c:tx>
          <c:spPr>
            <a:solidFill>
              <a:srgbClr val="A4041E">
                <a:alpha val="5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LTSS</c:v>
                </c:pt>
                <c:pt idx="1">
                  <c:v>ROUTINE NEEDS</c:v>
                </c:pt>
                <c:pt idx="2">
                  <c:v>PERSONAL CARE NEEDS</c:v>
                </c:pt>
              </c:strCache>
            </c:strRef>
          </c:cat>
          <c:val>
            <c:numRef>
              <c:f>Sheet1!$C$2:$C$4</c:f>
              <c:numCache>
                <c:formatCode>###0%</c:formatCode>
                <c:ptCount val="3"/>
                <c:pt idx="0">
                  <c:v>0.05</c:v>
                </c:pt>
                <c:pt idx="1">
                  <c:v>0.12</c:v>
                </c:pt>
                <c:pt idx="2">
                  <c:v>0.12</c:v>
                </c:pt>
              </c:numCache>
            </c:numRef>
          </c:val>
          <c:extLst xmlns:c16r2="http://schemas.microsoft.com/office/drawing/2015/06/chart">
            <c:ext xmlns:c16="http://schemas.microsoft.com/office/drawing/2014/chart" uri="{C3380CC4-5D6E-409C-BE32-E72D297353CC}">
              <c16:uniqueId val="{00000001-7FB1-49CA-BF1B-E6524A029F70}"/>
            </c:ext>
          </c:extLst>
        </c:ser>
        <c:ser>
          <c:idx val="2"/>
          <c:order val="2"/>
          <c:tx>
            <c:strRef>
              <c:f>Sheet1!$D$1</c:f>
              <c:strCache>
                <c:ptCount val="1"/>
                <c:pt idx="0">
                  <c:v>SOMEWHAT CONFIDENT</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LTSS</c:v>
                </c:pt>
                <c:pt idx="1">
                  <c:v>ROUTINE NEEDS</c:v>
                </c:pt>
                <c:pt idx="2">
                  <c:v>PERSONAL CARE NEEDS</c:v>
                </c:pt>
              </c:strCache>
            </c:strRef>
          </c:cat>
          <c:val>
            <c:numRef>
              <c:f>Sheet1!$D$2:$D$4</c:f>
              <c:numCache>
                <c:formatCode>0%</c:formatCode>
                <c:ptCount val="3"/>
                <c:pt idx="0">
                  <c:v>0.25</c:v>
                </c:pt>
                <c:pt idx="1">
                  <c:v>0.27</c:v>
                </c:pt>
                <c:pt idx="2">
                  <c:v>0.31</c:v>
                </c:pt>
              </c:numCache>
            </c:numRef>
          </c:val>
          <c:extLst xmlns:c16r2="http://schemas.microsoft.com/office/drawing/2015/06/chart">
            <c:ext xmlns:c16="http://schemas.microsoft.com/office/drawing/2014/chart" uri="{C3380CC4-5D6E-409C-BE32-E72D297353CC}">
              <c16:uniqueId val="{00000002-7FB1-49CA-BF1B-E6524A029F70}"/>
            </c:ext>
          </c:extLst>
        </c:ser>
        <c:ser>
          <c:idx val="3"/>
          <c:order val="3"/>
          <c:tx>
            <c:strRef>
              <c:f>Sheet1!$E$1</c:f>
              <c:strCache>
                <c:ptCount val="1"/>
                <c:pt idx="0">
                  <c:v>VERY CONFIDENT</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LTSS</c:v>
                </c:pt>
                <c:pt idx="1">
                  <c:v>ROUTINE NEEDS</c:v>
                </c:pt>
                <c:pt idx="2">
                  <c:v>PERSONAL CARE NEEDS</c:v>
                </c:pt>
              </c:strCache>
            </c:strRef>
          </c:cat>
          <c:val>
            <c:numRef>
              <c:f>Sheet1!$E$2:$E$4</c:f>
              <c:numCache>
                <c:formatCode>###0%</c:formatCode>
                <c:ptCount val="3"/>
                <c:pt idx="0">
                  <c:v>0.61</c:v>
                </c:pt>
                <c:pt idx="1">
                  <c:v>0.51</c:v>
                </c:pt>
                <c:pt idx="2">
                  <c:v>0.44</c:v>
                </c:pt>
              </c:numCache>
            </c:numRef>
          </c:val>
          <c:extLst xmlns:c16r2="http://schemas.microsoft.com/office/drawing/2015/06/chart">
            <c:ext xmlns:c16="http://schemas.microsoft.com/office/drawing/2014/chart" uri="{C3380CC4-5D6E-409C-BE32-E72D297353CC}">
              <c16:uniqueId val="{00000003-7FB1-49CA-BF1B-E6524A029F70}"/>
            </c:ext>
          </c:extLst>
        </c:ser>
        <c:dLbls>
          <c:showLegendKey val="0"/>
          <c:showVal val="1"/>
          <c:showCatName val="0"/>
          <c:showSerName val="0"/>
          <c:showPercent val="0"/>
          <c:showBubbleSize val="0"/>
        </c:dLbls>
        <c:gapWidth val="75"/>
        <c:overlap val="100"/>
        <c:axId val="204547200"/>
        <c:axId val="204548736"/>
      </c:barChart>
      <c:catAx>
        <c:axId val="204547200"/>
        <c:scaling>
          <c:orientation val="minMax"/>
        </c:scaling>
        <c:delete val="0"/>
        <c:axPos val="b"/>
        <c:numFmt formatCode="General" sourceLinked="1"/>
        <c:majorTickMark val="none"/>
        <c:minorTickMark val="none"/>
        <c:tickLblPos val="nextTo"/>
        <c:spPr>
          <a:noFill/>
          <a:ln w="9525" cap="flat" cmpd="sng" algn="ctr">
            <a:solidFill>
              <a:schemeClr val="accent2">
                <a:lumMod val="50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204548736"/>
        <c:crosses val="autoZero"/>
        <c:auto val="1"/>
        <c:lblAlgn val="ctr"/>
        <c:lblOffset val="100"/>
        <c:noMultiLvlLbl val="0"/>
      </c:catAx>
      <c:valAx>
        <c:axId val="204548736"/>
        <c:scaling>
          <c:orientation val="minMax"/>
        </c:scaling>
        <c:delete val="1"/>
        <c:axPos val="l"/>
        <c:numFmt formatCode="0%" sourceLinked="1"/>
        <c:majorTickMark val="none"/>
        <c:minorTickMark val="none"/>
        <c:tickLblPos val="nextTo"/>
        <c:crossAx val="204547200"/>
        <c:crosses val="autoZero"/>
        <c:crossBetween val="between"/>
      </c:valAx>
      <c:spPr>
        <a:noFill/>
        <a:ln>
          <a:noFill/>
        </a:ln>
        <a:effectLst/>
      </c:spPr>
    </c:plotArea>
    <c:legend>
      <c:legendPos val="b"/>
      <c:layout>
        <c:manualLayout>
          <c:xMode val="edge"/>
          <c:yMode val="edge"/>
          <c:x val="6.9395499046344303E-2"/>
          <c:y val="0.886793772238333"/>
          <c:w val="0.51858422109001079"/>
          <c:h val="0.1132062277616667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3807700637020802"/>
          <c:y val="0.13058101451399301"/>
          <c:w val="0.52630315486673196"/>
          <c:h val="0.80528599286569003"/>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56AA-471D-BF1D-2C2A958E04F2}"/>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56AA-471D-BF1D-2C2A958E04F2}"/>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56AA-471D-BF1D-2C2A958E04F2}"/>
              </c:ext>
            </c:extLst>
          </c:dPt>
          <c:dPt>
            <c:idx val="4"/>
            <c:invertIfNegative val="0"/>
            <c:bubble3D val="0"/>
            <c:extLst xmlns:c16r2="http://schemas.microsoft.com/office/drawing/2015/06/chart">
              <c:ext xmlns:c16="http://schemas.microsoft.com/office/drawing/2014/chart" uri="{C3380CC4-5D6E-409C-BE32-E72D297353CC}">
                <c16:uniqueId val="{00000006-56AA-471D-BF1D-2C2A958E04F2}"/>
              </c:ext>
            </c:extLst>
          </c:dPt>
          <c:dPt>
            <c:idx val="5"/>
            <c:invertIfNegative val="0"/>
            <c:bubble3D val="0"/>
            <c:extLst xmlns:c16r2="http://schemas.microsoft.com/office/drawing/2015/06/chart">
              <c:ext xmlns:c16="http://schemas.microsoft.com/office/drawing/2014/chart" uri="{C3380CC4-5D6E-409C-BE32-E72D297353CC}">
                <c16:uniqueId val="{00000007-56AA-471D-BF1D-2C2A958E04F2}"/>
              </c:ext>
            </c:extLst>
          </c:dPt>
          <c:dPt>
            <c:idx val="8"/>
            <c:invertIfNegative val="0"/>
            <c:bubble3D val="0"/>
            <c:extLst xmlns:c16r2="http://schemas.microsoft.com/office/drawing/2015/06/chart">
              <c:ext xmlns:c16="http://schemas.microsoft.com/office/drawing/2014/chart" uri="{C3380CC4-5D6E-409C-BE32-E72D297353CC}">
                <c16:uniqueId val="{00000008-56AA-471D-BF1D-2C2A958E04F2}"/>
              </c:ext>
            </c:extLst>
          </c:dPt>
          <c:dPt>
            <c:idx val="9"/>
            <c:invertIfNegative val="0"/>
            <c:bubble3D val="0"/>
            <c:extLst xmlns:c16r2="http://schemas.microsoft.com/office/drawing/2015/06/chart">
              <c:ext xmlns:c16="http://schemas.microsoft.com/office/drawing/2014/chart" uri="{C3380CC4-5D6E-409C-BE32-E72D297353CC}">
                <c16:uniqueId val="{00000009-56AA-471D-BF1D-2C2A958E04F2}"/>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LTSS</c:v>
                </c:pt>
                <c:pt idx="1">
                  <c:v>ROUTINE CARE NEEDS</c:v>
                </c:pt>
                <c:pt idx="2">
                  <c:v>PERSONAL CARE NEEDS</c:v>
                </c:pt>
              </c:strCache>
            </c:strRef>
          </c:cat>
          <c:val>
            <c:numRef>
              <c:f>Sheet1!$B$2:$B$4</c:f>
              <c:numCache>
                <c:formatCode>0%</c:formatCode>
                <c:ptCount val="3"/>
                <c:pt idx="0">
                  <c:v>0.93</c:v>
                </c:pt>
                <c:pt idx="1">
                  <c:v>0.94</c:v>
                </c:pt>
                <c:pt idx="2">
                  <c:v>0.95</c:v>
                </c:pt>
              </c:numCache>
            </c:numRef>
          </c:val>
          <c:extLst xmlns:c16r2="http://schemas.microsoft.com/office/drawing/2015/06/chart">
            <c:ext xmlns:c16="http://schemas.microsoft.com/office/drawing/2014/chart" uri="{C3380CC4-5D6E-409C-BE32-E72D297353CC}">
              <c16:uniqueId val="{0000000A-56AA-471D-BF1D-2C2A958E04F2}"/>
            </c:ext>
          </c:extLst>
        </c:ser>
        <c:dLbls>
          <c:showLegendKey val="0"/>
          <c:showVal val="0"/>
          <c:showCatName val="0"/>
          <c:showSerName val="0"/>
          <c:showPercent val="0"/>
          <c:showBubbleSize val="0"/>
        </c:dLbls>
        <c:gapWidth val="50"/>
        <c:axId val="204879744"/>
        <c:axId val="204881280"/>
      </c:barChart>
      <c:catAx>
        <c:axId val="20487974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4881280"/>
        <c:crosses val="autoZero"/>
        <c:auto val="1"/>
        <c:lblAlgn val="ctr"/>
        <c:lblOffset val="100"/>
        <c:noMultiLvlLbl val="0"/>
      </c:catAx>
      <c:valAx>
        <c:axId val="204881280"/>
        <c:scaling>
          <c:orientation val="minMax"/>
          <c:max val="1.1000000000000001"/>
          <c:min val="0"/>
        </c:scaling>
        <c:delete val="0"/>
        <c:axPos val="b"/>
        <c:numFmt formatCode="0%" sourceLinked="1"/>
        <c:majorTickMark val="none"/>
        <c:minorTickMark val="none"/>
        <c:tickLblPos val="none"/>
        <c:spPr>
          <a:ln>
            <a:noFill/>
          </a:ln>
        </c:spPr>
        <c:crossAx val="204879744"/>
        <c:crosses val="autoZero"/>
        <c:crossBetween val="between"/>
      </c:valAx>
    </c:plotArea>
    <c:plotVisOnly val="1"/>
    <c:dispBlanksAs val="gap"/>
    <c:showDLblsOverMax val="0"/>
  </c:chart>
  <c:spPr>
    <a:ln>
      <a:solidFill>
        <a:schemeClr val="bg1"/>
      </a:solidFill>
    </a:ln>
  </c:spPr>
  <c:txPr>
    <a:bodyPr/>
    <a:lstStyle/>
    <a:p>
      <a:pPr>
        <a:defRPr sz="1400" b="1">
          <a:solidFill>
            <a:schemeClr val="bg1"/>
          </a:solidFill>
        </a:defRPr>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3807700637020802"/>
          <c:y val="8.7795365561819994E-2"/>
          <c:w val="0.52630315486673196"/>
          <c:h val="0.84807164181786199"/>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620F-4B45-A0A4-D86A2FAF253E}"/>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620F-4B45-A0A4-D86A2FAF253E}"/>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620F-4B45-A0A4-D86A2FAF253E}"/>
              </c:ext>
            </c:extLst>
          </c:dPt>
          <c:dPt>
            <c:idx val="4"/>
            <c:invertIfNegative val="0"/>
            <c:bubble3D val="0"/>
            <c:extLst xmlns:c16r2="http://schemas.microsoft.com/office/drawing/2015/06/chart">
              <c:ext xmlns:c16="http://schemas.microsoft.com/office/drawing/2014/chart" uri="{C3380CC4-5D6E-409C-BE32-E72D297353CC}">
                <c16:uniqueId val="{00000006-620F-4B45-A0A4-D86A2FAF253E}"/>
              </c:ext>
            </c:extLst>
          </c:dPt>
          <c:dPt>
            <c:idx val="5"/>
            <c:invertIfNegative val="0"/>
            <c:bubble3D val="0"/>
            <c:extLst xmlns:c16r2="http://schemas.microsoft.com/office/drawing/2015/06/chart">
              <c:ext xmlns:c16="http://schemas.microsoft.com/office/drawing/2014/chart" uri="{C3380CC4-5D6E-409C-BE32-E72D297353CC}">
                <c16:uniqueId val="{00000007-620F-4B45-A0A4-D86A2FAF253E}"/>
              </c:ext>
            </c:extLst>
          </c:dPt>
          <c:dPt>
            <c:idx val="8"/>
            <c:invertIfNegative val="0"/>
            <c:bubble3D val="0"/>
            <c:extLst xmlns:c16r2="http://schemas.microsoft.com/office/drawing/2015/06/chart">
              <c:ext xmlns:c16="http://schemas.microsoft.com/office/drawing/2014/chart" uri="{C3380CC4-5D6E-409C-BE32-E72D297353CC}">
                <c16:uniqueId val="{00000008-620F-4B45-A0A4-D86A2FAF253E}"/>
              </c:ext>
            </c:extLst>
          </c:dPt>
          <c:dPt>
            <c:idx val="9"/>
            <c:invertIfNegative val="0"/>
            <c:bubble3D val="0"/>
            <c:extLst xmlns:c16r2="http://schemas.microsoft.com/office/drawing/2015/06/chart">
              <c:ext xmlns:c16="http://schemas.microsoft.com/office/drawing/2014/chart" uri="{C3380CC4-5D6E-409C-BE32-E72D297353CC}">
                <c16:uniqueId val="{00000009-620F-4B45-A0A4-D86A2FAF253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LTSS</c:v>
                </c:pt>
                <c:pt idx="1">
                  <c:v>ROUTINE CARE NEEDS</c:v>
                </c:pt>
                <c:pt idx="2">
                  <c:v>PERSONAL CARE NEEDS</c:v>
                </c:pt>
              </c:strCache>
            </c:strRef>
          </c:cat>
          <c:val>
            <c:numRef>
              <c:f>Sheet1!$B$2:$B$4</c:f>
              <c:numCache>
                <c:formatCode>0%</c:formatCode>
                <c:ptCount val="3"/>
                <c:pt idx="0">
                  <c:v>0.63</c:v>
                </c:pt>
                <c:pt idx="1">
                  <c:v>0.55000000000000004</c:v>
                </c:pt>
                <c:pt idx="2">
                  <c:v>0.64</c:v>
                </c:pt>
              </c:numCache>
            </c:numRef>
          </c:val>
          <c:extLst xmlns:c16r2="http://schemas.microsoft.com/office/drawing/2015/06/chart">
            <c:ext xmlns:c16="http://schemas.microsoft.com/office/drawing/2014/chart" uri="{C3380CC4-5D6E-409C-BE32-E72D297353CC}">
              <c16:uniqueId val="{0000000A-620F-4B45-A0A4-D86A2FAF253E}"/>
            </c:ext>
          </c:extLst>
        </c:ser>
        <c:dLbls>
          <c:showLegendKey val="0"/>
          <c:showVal val="0"/>
          <c:showCatName val="0"/>
          <c:showSerName val="0"/>
          <c:showPercent val="0"/>
          <c:showBubbleSize val="0"/>
        </c:dLbls>
        <c:gapWidth val="50"/>
        <c:axId val="204812288"/>
        <c:axId val="204813824"/>
      </c:barChart>
      <c:catAx>
        <c:axId val="20481228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4813824"/>
        <c:crosses val="autoZero"/>
        <c:auto val="1"/>
        <c:lblAlgn val="ctr"/>
        <c:lblOffset val="100"/>
        <c:noMultiLvlLbl val="0"/>
      </c:catAx>
      <c:valAx>
        <c:axId val="204813824"/>
        <c:scaling>
          <c:orientation val="minMax"/>
          <c:max val="1.1000000000000001"/>
          <c:min val="0"/>
        </c:scaling>
        <c:delete val="0"/>
        <c:axPos val="b"/>
        <c:numFmt formatCode="0%" sourceLinked="1"/>
        <c:majorTickMark val="none"/>
        <c:minorTickMark val="none"/>
        <c:tickLblPos val="none"/>
        <c:spPr>
          <a:ln>
            <a:noFill/>
          </a:ln>
        </c:spPr>
        <c:crossAx val="204812288"/>
        <c:crosses val="autoZero"/>
        <c:crossBetween val="between"/>
      </c:valAx>
    </c:plotArea>
    <c:plotVisOnly val="1"/>
    <c:dispBlanksAs val="gap"/>
    <c:showDLblsOverMax val="0"/>
  </c:chart>
  <c:spPr>
    <a:ln>
      <a:solidFill>
        <a:schemeClr val="bg1"/>
      </a:solidFill>
    </a:ln>
  </c:spPr>
  <c:txPr>
    <a:bodyPr/>
    <a:lstStyle/>
    <a:p>
      <a:pPr>
        <a:defRPr sz="1400" b="1">
          <a:solidFill>
            <a:schemeClr val="bg1"/>
          </a:solidFill>
        </a:defRPr>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02429108126188E-2"/>
          <c:y val="3.2132212287023502E-2"/>
          <c:w val="0.93790643816581765"/>
          <c:h val="0.80559504930749692"/>
        </c:manualLayout>
      </c:layout>
      <c:barChart>
        <c:barDir val="col"/>
        <c:grouping val="stacked"/>
        <c:varyColors val="0"/>
        <c:ser>
          <c:idx val="0"/>
          <c:order val="0"/>
          <c:tx>
            <c:strRef>
              <c:f>Sheet1!$B$1</c:f>
              <c:strCache>
                <c:ptCount val="1"/>
                <c:pt idx="0">
                  <c:v>VERY DISSATISFIED</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LTSS</c:v>
                </c:pt>
                <c:pt idx="1">
                  <c:v>ROUTINE NEEDS</c:v>
                </c:pt>
                <c:pt idx="2">
                  <c:v>PERSONAL CARE NEEDS</c:v>
                </c:pt>
              </c:strCache>
            </c:strRef>
          </c:cat>
          <c:val>
            <c:numRef>
              <c:f>Sheet1!$B$2:$B$4</c:f>
              <c:numCache>
                <c:formatCode>0%</c:formatCode>
                <c:ptCount val="3"/>
                <c:pt idx="0">
                  <c:v>0.01</c:v>
                </c:pt>
                <c:pt idx="1">
                  <c:v>0.01</c:v>
                </c:pt>
                <c:pt idx="2">
                  <c:v>0.01</c:v>
                </c:pt>
              </c:numCache>
            </c:numRef>
          </c:val>
          <c:extLst xmlns:c16r2="http://schemas.microsoft.com/office/drawing/2015/06/chart">
            <c:ext xmlns:c16="http://schemas.microsoft.com/office/drawing/2014/chart" uri="{C3380CC4-5D6E-409C-BE32-E72D297353CC}">
              <c16:uniqueId val="{00000000-445B-4D7C-8612-66A8BB3D6D33}"/>
            </c:ext>
          </c:extLst>
        </c:ser>
        <c:ser>
          <c:idx val="1"/>
          <c:order val="1"/>
          <c:tx>
            <c:strRef>
              <c:f>Sheet1!$C$1</c:f>
              <c:strCache>
                <c:ptCount val="1"/>
                <c:pt idx="0">
                  <c:v>DISSATISFIED</c:v>
                </c:pt>
              </c:strCache>
            </c:strRef>
          </c:tx>
          <c:spPr>
            <a:solidFill>
              <a:srgbClr val="A4041E">
                <a:alpha val="5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LTSS</c:v>
                </c:pt>
                <c:pt idx="1">
                  <c:v>ROUTINE NEEDS</c:v>
                </c:pt>
                <c:pt idx="2">
                  <c:v>PERSONAL CARE NEEDS</c:v>
                </c:pt>
              </c:strCache>
            </c:strRef>
          </c:cat>
          <c:val>
            <c:numRef>
              <c:f>Sheet1!$C$2:$C$4</c:f>
              <c:numCache>
                <c:formatCode>###0%</c:formatCode>
                <c:ptCount val="3"/>
                <c:pt idx="0">
                  <c:v>0.03</c:v>
                </c:pt>
                <c:pt idx="1">
                  <c:v>0.05</c:v>
                </c:pt>
                <c:pt idx="2">
                  <c:v>0.05</c:v>
                </c:pt>
              </c:numCache>
            </c:numRef>
          </c:val>
          <c:extLst xmlns:c16r2="http://schemas.microsoft.com/office/drawing/2015/06/chart">
            <c:ext xmlns:c16="http://schemas.microsoft.com/office/drawing/2014/chart" uri="{C3380CC4-5D6E-409C-BE32-E72D297353CC}">
              <c16:uniqueId val="{00000001-445B-4D7C-8612-66A8BB3D6D33}"/>
            </c:ext>
          </c:extLst>
        </c:ser>
        <c:ser>
          <c:idx val="2"/>
          <c:order val="2"/>
          <c:tx>
            <c:strRef>
              <c:f>Sheet1!$D$1</c:f>
              <c:strCache>
                <c:ptCount val="1"/>
                <c:pt idx="0">
                  <c:v>SATISFIED</c:v>
                </c:pt>
              </c:strCache>
            </c:strRef>
          </c:tx>
          <c:spPr>
            <a:solidFill>
              <a:srgbClr val="7BC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LTSS</c:v>
                </c:pt>
                <c:pt idx="1">
                  <c:v>ROUTINE NEEDS</c:v>
                </c:pt>
                <c:pt idx="2">
                  <c:v>PERSONAL CARE NEEDS</c:v>
                </c:pt>
              </c:strCache>
            </c:strRef>
          </c:cat>
          <c:val>
            <c:numRef>
              <c:f>Sheet1!$D$2:$D$4</c:f>
              <c:numCache>
                <c:formatCode>0%</c:formatCode>
                <c:ptCount val="3"/>
                <c:pt idx="0">
                  <c:v>0.5</c:v>
                </c:pt>
                <c:pt idx="1">
                  <c:v>0.51</c:v>
                </c:pt>
                <c:pt idx="2">
                  <c:v>0.48</c:v>
                </c:pt>
              </c:numCache>
            </c:numRef>
          </c:val>
          <c:extLst xmlns:c16r2="http://schemas.microsoft.com/office/drawing/2015/06/chart">
            <c:ext xmlns:c16="http://schemas.microsoft.com/office/drawing/2014/chart" uri="{C3380CC4-5D6E-409C-BE32-E72D297353CC}">
              <c16:uniqueId val="{00000002-445B-4D7C-8612-66A8BB3D6D33}"/>
            </c:ext>
          </c:extLst>
        </c:ser>
        <c:ser>
          <c:idx val="3"/>
          <c:order val="3"/>
          <c:tx>
            <c:strRef>
              <c:f>Sheet1!$E$1</c:f>
              <c:strCache>
                <c:ptCount val="1"/>
                <c:pt idx="0">
                  <c:v>VERY SATISFIED</c:v>
                </c:pt>
              </c:strCache>
            </c:strRef>
          </c:tx>
          <c:spPr>
            <a:solidFill>
              <a:srgbClr val="91C4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LTSS</c:v>
                </c:pt>
                <c:pt idx="1">
                  <c:v>ROUTINE NEEDS</c:v>
                </c:pt>
                <c:pt idx="2">
                  <c:v>PERSONAL CARE NEEDS</c:v>
                </c:pt>
              </c:strCache>
            </c:strRef>
          </c:cat>
          <c:val>
            <c:numRef>
              <c:f>Sheet1!$E$2:$E$4</c:f>
              <c:numCache>
                <c:formatCode>###0%</c:formatCode>
                <c:ptCount val="3"/>
                <c:pt idx="0">
                  <c:v>0.28999999999999998</c:v>
                </c:pt>
                <c:pt idx="1">
                  <c:v>0.28000000000000003</c:v>
                </c:pt>
                <c:pt idx="2">
                  <c:v>0.34</c:v>
                </c:pt>
              </c:numCache>
            </c:numRef>
          </c:val>
          <c:extLst xmlns:c16r2="http://schemas.microsoft.com/office/drawing/2015/06/chart">
            <c:ext xmlns:c16="http://schemas.microsoft.com/office/drawing/2014/chart" uri="{C3380CC4-5D6E-409C-BE32-E72D297353CC}">
              <c16:uniqueId val="{00000003-445B-4D7C-8612-66A8BB3D6D33}"/>
            </c:ext>
          </c:extLst>
        </c:ser>
        <c:dLbls>
          <c:showLegendKey val="0"/>
          <c:showVal val="1"/>
          <c:showCatName val="0"/>
          <c:showSerName val="0"/>
          <c:showPercent val="0"/>
          <c:showBubbleSize val="0"/>
        </c:dLbls>
        <c:gapWidth val="75"/>
        <c:overlap val="100"/>
        <c:axId val="205362688"/>
        <c:axId val="205364224"/>
      </c:barChart>
      <c:catAx>
        <c:axId val="20536268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205364224"/>
        <c:crosses val="autoZero"/>
        <c:auto val="1"/>
        <c:lblAlgn val="ctr"/>
        <c:lblOffset val="100"/>
        <c:noMultiLvlLbl val="0"/>
      </c:catAx>
      <c:valAx>
        <c:axId val="205364224"/>
        <c:scaling>
          <c:orientation val="minMax"/>
        </c:scaling>
        <c:delete val="1"/>
        <c:axPos val="l"/>
        <c:numFmt formatCode="0%" sourceLinked="1"/>
        <c:majorTickMark val="none"/>
        <c:minorTickMark val="none"/>
        <c:tickLblPos val="nextTo"/>
        <c:crossAx val="205362688"/>
        <c:crosses val="autoZero"/>
        <c:crossBetween val="between"/>
      </c:valAx>
      <c:spPr>
        <a:noFill/>
        <a:ln>
          <a:noFill/>
        </a:ln>
        <a:effectLst/>
      </c:spPr>
    </c:plotArea>
    <c:legend>
      <c:legendPos val="b"/>
      <c:layout>
        <c:manualLayout>
          <c:xMode val="edge"/>
          <c:yMode val="edge"/>
          <c:x val="0.10697725284339457"/>
          <c:y val="0.91539301757756431"/>
          <c:w val="0.78322989038134938"/>
          <c:h val="6.819692815032617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87649799680505"/>
          <c:y val="0.102057248545877"/>
          <c:w val="0.58010531193724302"/>
          <c:h val="0.80528599286569003"/>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E430-4DDB-8FEC-EFEA8476D6E2}"/>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E430-4DDB-8FEC-EFEA8476D6E2}"/>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E430-4DDB-8FEC-EFEA8476D6E2}"/>
              </c:ext>
            </c:extLst>
          </c:dPt>
          <c:dPt>
            <c:idx val="4"/>
            <c:invertIfNegative val="0"/>
            <c:bubble3D val="0"/>
            <c:extLst xmlns:c16r2="http://schemas.microsoft.com/office/drawing/2015/06/chart">
              <c:ext xmlns:c16="http://schemas.microsoft.com/office/drawing/2014/chart" uri="{C3380CC4-5D6E-409C-BE32-E72D297353CC}">
                <c16:uniqueId val="{00000006-E430-4DDB-8FEC-EFEA8476D6E2}"/>
              </c:ext>
            </c:extLst>
          </c:dPt>
          <c:dPt>
            <c:idx val="5"/>
            <c:invertIfNegative val="0"/>
            <c:bubble3D val="0"/>
            <c:extLst xmlns:c16r2="http://schemas.microsoft.com/office/drawing/2015/06/chart">
              <c:ext xmlns:c16="http://schemas.microsoft.com/office/drawing/2014/chart" uri="{C3380CC4-5D6E-409C-BE32-E72D297353CC}">
                <c16:uniqueId val="{00000007-E430-4DDB-8FEC-EFEA8476D6E2}"/>
              </c:ext>
            </c:extLst>
          </c:dPt>
          <c:dPt>
            <c:idx val="8"/>
            <c:invertIfNegative val="0"/>
            <c:bubble3D val="0"/>
            <c:extLst xmlns:c16r2="http://schemas.microsoft.com/office/drawing/2015/06/chart">
              <c:ext xmlns:c16="http://schemas.microsoft.com/office/drawing/2014/chart" uri="{C3380CC4-5D6E-409C-BE32-E72D297353CC}">
                <c16:uniqueId val="{00000008-E430-4DDB-8FEC-EFEA8476D6E2}"/>
              </c:ext>
            </c:extLst>
          </c:dPt>
          <c:dPt>
            <c:idx val="9"/>
            <c:invertIfNegative val="0"/>
            <c:bubble3D val="0"/>
            <c:extLst xmlns:c16r2="http://schemas.microsoft.com/office/drawing/2015/06/chart">
              <c:ext xmlns:c16="http://schemas.microsoft.com/office/drawing/2014/chart" uri="{C3380CC4-5D6E-409C-BE32-E72D297353CC}">
                <c16:uniqueId val="{00000009-E430-4DDB-8FEC-EFEA8476D6E2}"/>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LTSS</c:v>
                </c:pt>
                <c:pt idx="1">
                  <c:v>ROUTINE CARE NEEDS</c:v>
                </c:pt>
                <c:pt idx="2">
                  <c:v>PERSONAL CARE NEEDS</c:v>
                </c:pt>
              </c:strCache>
            </c:strRef>
          </c:cat>
          <c:val>
            <c:numRef>
              <c:f>Sheet1!$B$2:$B$4</c:f>
              <c:numCache>
                <c:formatCode>0%</c:formatCode>
                <c:ptCount val="3"/>
                <c:pt idx="0">
                  <c:v>0.21</c:v>
                </c:pt>
                <c:pt idx="1">
                  <c:v>0.28000000000000003</c:v>
                </c:pt>
                <c:pt idx="2">
                  <c:v>0.34</c:v>
                </c:pt>
              </c:numCache>
            </c:numRef>
          </c:val>
          <c:extLst xmlns:c16r2="http://schemas.microsoft.com/office/drawing/2015/06/chart">
            <c:ext xmlns:c16="http://schemas.microsoft.com/office/drawing/2014/chart" uri="{C3380CC4-5D6E-409C-BE32-E72D297353CC}">
              <c16:uniqueId val="{0000000A-E430-4DDB-8FEC-EFEA8476D6E2}"/>
            </c:ext>
          </c:extLst>
        </c:ser>
        <c:dLbls>
          <c:showLegendKey val="0"/>
          <c:showVal val="0"/>
          <c:showCatName val="0"/>
          <c:showSerName val="0"/>
          <c:showPercent val="0"/>
          <c:showBubbleSize val="0"/>
        </c:dLbls>
        <c:gapWidth val="50"/>
        <c:axId val="204232192"/>
        <c:axId val="204233728"/>
      </c:barChart>
      <c:catAx>
        <c:axId val="20423219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4233728"/>
        <c:crosses val="autoZero"/>
        <c:auto val="1"/>
        <c:lblAlgn val="ctr"/>
        <c:lblOffset val="100"/>
        <c:noMultiLvlLbl val="0"/>
      </c:catAx>
      <c:valAx>
        <c:axId val="204233728"/>
        <c:scaling>
          <c:orientation val="minMax"/>
          <c:max val="1.1000000000000001"/>
          <c:min val="0"/>
        </c:scaling>
        <c:delete val="0"/>
        <c:axPos val="b"/>
        <c:numFmt formatCode="0%" sourceLinked="1"/>
        <c:majorTickMark val="none"/>
        <c:minorTickMark val="none"/>
        <c:tickLblPos val="none"/>
        <c:spPr>
          <a:ln>
            <a:noFill/>
          </a:ln>
        </c:spPr>
        <c:crossAx val="204232192"/>
        <c:crosses val="autoZero"/>
        <c:crossBetween val="between"/>
      </c:valAx>
    </c:plotArea>
    <c:plotVisOnly val="1"/>
    <c:dispBlanksAs val="gap"/>
    <c:showDLblsOverMax val="0"/>
  </c:chart>
  <c:spPr>
    <a:ln>
      <a:solidFill>
        <a:schemeClr val="bg1"/>
      </a:solidFill>
    </a:ln>
  </c:spPr>
  <c:txPr>
    <a:bodyPr/>
    <a:lstStyle/>
    <a:p>
      <a:pPr>
        <a:defRPr sz="1400" b="1">
          <a:solidFill>
            <a:schemeClr val="bg1"/>
          </a:solidFill>
        </a:defRPr>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87649799680505"/>
          <c:y val="8.7795365561819994E-2"/>
          <c:w val="0.59500462426163403"/>
          <c:h val="0.84807164181786199"/>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7380-43B3-BC77-71DC707552F3}"/>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7380-43B3-BC77-71DC707552F3}"/>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7380-43B3-BC77-71DC707552F3}"/>
              </c:ext>
            </c:extLst>
          </c:dPt>
          <c:dPt>
            <c:idx val="4"/>
            <c:invertIfNegative val="0"/>
            <c:bubble3D val="0"/>
            <c:extLst xmlns:c16r2="http://schemas.microsoft.com/office/drawing/2015/06/chart">
              <c:ext xmlns:c16="http://schemas.microsoft.com/office/drawing/2014/chart" uri="{C3380CC4-5D6E-409C-BE32-E72D297353CC}">
                <c16:uniqueId val="{00000006-7380-43B3-BC77-71DC707552F3}"/>
              </c:ext>
            </c:extLst>
          </c:dPt>
          <c:dPt>
            <c:idx val="5"/>
            <c:invertIfNegative val="0"/>
            <c:bubble3D val="0"/>
            <c:extLst xmlns:c16r2="http://schemas.microsoft.com/office/drawing/2015/06/chart">
              <c:ext xmlns:c16="http://schemas.microsoft.com/office/drawing/2014/chart" uri="{C3380CC4-5D6E-409C-BE32-E72D297353CC}">
                <c16:uniqueId val="{00000007-7380-43B3-BC77-71DC707552F3}"/>
              </c:ext>
            </c:extLst>
          </c:dPt>
          <c:dPt>
            <c:idx val="8"/>
            <c:invertIfNegative val="0"/>
            <c:bubble3D val="0"/>
            <c:extLst xmlns:c16r2="http://schemas.microsoft.com/office/drawing/2015/06/chart">
              <c:ext xmlns:c16="http://schemas.microsoft.com/office/drawing/2014/chart" uri="{C3380CC4-5D6E-409C-BE32-E72D297353CC}">
                <c16:uniqueId val="{00000008-7380-43B3-BC77-71DC707552F3}"/>
              </c:ext>
            </c:extLst>
          </c:dPt>
          <c:dPt>
            <c:idx val="9"/>
            <c:invertIfNegative val="0"/>
            <c:bubble3D val="0"/>
            <c:extLst xmlns:c16r2="http://schemas.microsoft.com/office/drawing/2015/06/chart">
              <c:ext xmlns:c16="http://schemas.microsoft.com/office/drawing/2014/chart" uri="{C3380CC4-5D6E-409C-BE32-E72D297353CC}">
                <c16:uniqueId val="{00000009-7380-43B3-BC77-71DC707552F3}"/>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LTSS</c:v>
                </c:pt>
                <c:pt idx="1">
                  <c:v>ROUTINE CARE NEEDS</c:v>
                </c:pt>
                <c:pt idx="2">
                  <c:v>PERSONAL CARE NEEDS</c:v>
                </c:pt>
              </c:strCache>
            </c:strRef>
          </c:cat>
          <c:val>
            <c:numRef>
              <c:f>Sheet1!$B$2:$B$4</c:f>
              <c:numCache>
                <c:formatCode>0%</c:formatCode>
                <c:ptCount val="3"/>
                <c:pt idx="0">
                  <c:v>0.24</c:v>
                </c:pt>
                <c:pt idx="1">
                  <c:v>0.28999999999999998</c:v>
                </c:pt>
                <c:pt idx="2">
                  <c:v>0.32</c:v>
                </c:pt>
              </c:numCache>
            </c:numRef>
          </c:val>
          <c:extLst xmlns:c16r2="http://schemas.microsoft.com/office/drawing/2015/06/chart">
            <c:ext xmlns:c16="http://schemas.microsoft.com/office/drawing/2014/chart" uri="{C3380CC4-5D6E-409C-BE32-E72D297353CC}">
              <c16:uniqueId val="{0000000A-7380-43B3-BC77-71DC707552F3}"/>
            </c:ext>
          </c:extLst>
        </c:ser>
        <c:dLbls>
          <c:showLegendKey val="0"/>
          <c:showVal val="0"/>
          <c:showCatName val="0"/>
          <c:showSerName val="0"/>
          <c:showPercent val="0"/>
          <c:showBubbleSize val="0"/>
        </c:dLbls>
        <c:gapWidth val="50"/>
        <c:axId val="204303744"/>
        <c:axId val="204309632"/>
      </c:barChart>
      <c:catAx>
        <c:axId val="20430374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4309632"/>
        <c:crosses val="autoZero"/>
        <c:auto val="1"/>
        <c:lblAlgn val="ctr"/>
        <c:lblOffset val="100"/>
        <c:noMultiLvlLbl val="0"/>
      </c:catAx>
      <c:valAx>
        <c:axId val="204309632"/>
        <c:scaling>
          <c:orientation val="minMax"/>
          <c:max val="1.1000000000000001"/>
          <c:min val="0"/>
        </c:scaling>
        <c:delete val="0"/>
        <c:axPos val="b"/>
        <c:numFmt formatCode="0%" sourceLinked="1"/>
        <c:majorTickMark val="none"/>
        <c:minorTickMark val="none"/>
        <c:tickLblPos val="none"/>
        <c:spPr>
          <a:ln>
            <a:noFill/>
          </a:ln>
        </c:spPr>
        <c:crossAx val="204303744"/>
        <c:crosses val="autoZero"/>
        <c:crossBetween val="between"/>
      </c:valAx>
    </c:plotArea>
    <c:plotVisOnly val="1"/>
    <c:dispBlanksAs val="gap"/>
    <c:showDLblsOverMax val="0"/>
  </c:chart>
  <c:spPr>
    <a:ln>
      <a:solidFill>
        <a:schemeClr val="bg1"/>
      </a:solidFill>
    </a:ln>
  </c:spPr>
  <c:txPr>
    <a:bodyPr/>
    <a:lstStyle/>
    <a:p>
      <a:pPr>
        <a:defRPr sz="1400" b="1">
          <a:solidFill>
            <a:schemeClr val="bg1"/>
          </a:solidFill>
        </a:defRPr>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2264744227332346"/>
          <c:y val="0.11685605028076543"/>
          <c:w val="0.55242497612471397"/>
          <c:h val="0.81901105148793996"/>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3F61-4977-A946-D2B895A465EE}"/>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3F61-4977-A946-D2B895A465EE}"/>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3F61-4977-A946-D2B895A465EE}"/>
              </c:ext>
            </c:extLst>
          </c:dPt>
          <c:dPt>
            <c:idx val="4"/>
            <c:invertIfNegative val="0"/>
            <c:bubble3D val="0"/>
            <c:extLst xmlns:c16r2="http://schemas.microsoft.com/office/drawing/2015/06/chart">
              <c:ext xmlns:c16="http://schemas.microsoft.com/office/drawing/2014/chart" uri="{C3380CC4-5D6E-409C-BE32-E72D297353CC}">
                <c16:uniqueId val="{00000006-3F61-4977-A946-D2B895A465EE}"/>
              </c:ext>
            </c:extLst>
          </c:dPt>
          <c:dPt>
            <c:idx val="5"/>
            <c:invertIfNegative val="0"/>
            <c:bubble3D val="0"/>
            <c:extLst xmlns:c16r2="http://schemas.microsoft.com/office/drawing/2015/06/chart">
              <c:ext xmlns:c16="http://schemas.microsoft.com/office/drawing/2014/chart" uri="{C3380CC4-5D6E-409C-BE32-E72D297353CC}">
                <c16:uniqueId val="{00000007-3F61-4977-A946-D2B895A465EE}"/>
              </c:ext>
            </c:extLst>
          </c:dPt>
          <c:dPt>
            <c:idx val="8"/>
            <c:invertIfNegative val="0"/>
            <c:bubble3D val="0"/>
            <c:extLst xmlns:c16r2="http://schemas.microsoft.com/office/drawing/2015/06/chart">
              <c:ext xmlns:c16="http://schemas.microsoft.com/office/drawing/2014/chart" uri="{C3380CC4-5D6E-409C-BE32-E72D297353CC}">
                <c16:uniqueId val="{00000008-3F61-4977-A946-D2B895A465EE}"/>
              </c:ext>
            </c:extLst>
          </c:dPt>
          <c:dPt>
            <c:idx val="9"/>
            <c:invertIfNegative val="0"/>
            <c:bubble3D val="0"/>
            <c:extLst xmlns:c16r2="http://schemas.microsoft.com/office/drawing/2015/06/chart">
              <c:ext xmlns:c16="http://schemas.microsoft.com/office/drawing/2014/chart" uri="{C3380CC4-5D6E-409C-BE32-E72D297353CC}">
                <c16:uniqueId val="{00000009-3F61-4977-A946-D2B895A465E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LTSS</c:v>
                </c:pt>
                <c:pt idx="1">
                  <c:v>ROUTINE CARE NEEDS</c:v>
                </c:pt>
                <c:pt idx="2">
                  <c:v>PERSONAL CARE NEEDS</c:v>
                </c:pt>
              </c:strCache>
            </c:strRef>
          </c:cat>
          <c:val>
            <c:numRef>
              <c:f>Sheet1!$B$2:$B$4</c:f>
              <c:numCache>
                <c:formatCode>0%</c:formatCode>
                <c:ptCount val="3"/>
                <c:pt idx="0">
                  <c:v>0.14000000000000001</c:v>
                </c:pt>
                <c:pt idx="1">
                  <c:v>0.27</c:v>
                </c:pt>
                <c:pt idx="2">
                  <c:v>0.33</c:v>
                </c:pt>
              </c:numCache>
            </c:numRef>
          </c:val>
          <c:extLst xmlns:c16r2="http://schemas.microsoft.com/office/drawing/2015/06/chart">
            <c:ext xmlns:c16="http://schemas.microsoft.com/office/drawing/2014/chart" uri="{C3380CC4-5D6E-409C-BE32-E72D297353CC}">
              <c16:uniqueId val="{0000000A-3F61-4977-A946-D2B895A465EE}"/>
            </c:ext>
          </c:extLst>
        </c:ser>
        <c:dLbls>
          <c:showLegendKey val="0"/>
          <c:showVal val="0"/>
          <c:showCatName val="0"/>
          <c:showSerName val="0"/>
          <c:showPercent val="0"/>
          <c:showBubbleSize val="0"/>
        </c:dLbls>
        <c:gapWidth val="50"/>
        <c:axId val="205611392"/>
        <c:axId val="205612928"/>
      </c:barChart>
      <c:catAx>
        <c:axId val="20561139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5612928"/>
        <c:crosses val="autoZero"/>
        <c:auto val="1"/>
        <c:lblAlgn val="ctr"/>
        <c:lblOffset val="100"/>
        <c:noMultiLvlLbl val="0"/>
      </c:catAx>
      <c:valAx>
        <c:axId val="205612928"/>
        <c:scaling>
          <c:orientation val="minMax"/>
          <c:max val="1.1000000000000001"/>
          <c:min val="0"/>
        </c:scaling>
        <c:delete val="0"/>
        <c:axPos val="b"/>
        <c:numFmt formatCode="0%" sourceLinked="1"/>
        <c:majorTickMark val="none"/>
        <c:minorTickMark val="none"/>
        <c:tickLblPos val="none"/>
        <c:spPr>
          <a:ln>
            <a:noFill/>
          </a:ln>
        </c:spPr>
        <c:crossAx val="205611392"/>
        <c:crosses val="autoZero"/>
        <c:crossBetween val="between"/>
      </c:valAx>
    </c:plotArea>
    <c:plotVisOnly val="1"/>
    <c:dispBlanksAs val="gap"/>
    <c:showDLblsOverMax val="0"/>
  </c:chart>
  <c:spPr>
    <a:ln>
      <a:solidFill>
        <a:schemeClr val="bg1"/>
      </a:solidFill>
    </a:ln>
  </c:spPr>
  <c:txPr>
    <a:bodyPr/>
    <a:lstStyle/>
    <a:p>
      <a:pPr>
        <a:defRPr sz="1400" b="1">
          <a:solidFill>
            <a:schemeClr val="bg1"/>
          </a:solidFil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22196382235091"/>
          <c:y val="0.140249631033116"/>
          <c:w val="0.58740354808029738"/>
          <c:h val="0.80048803785769895"/>
        </c:manualLayout>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tx1">
                  <a:lumMod val="50000"/>
                  <a:alpha val="85000"/>
                </a:scheme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5-A68E-7046-8983-537DEDCD2B33}"/>
              </c:ext>
            </c:extLst>
          </c:dPt>
          <c:dPt>
            <c:idx val="1"/>
            <c:invertIfNegative val="0"/>
            <c:bubble3D val="0"/>
            <c:spPr>
              <a:solidFill>
                <a:srgbClr val="BA9C6C"/>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4-A68E-7046-8983-537DEDCD2B33}"/>
              </c:ext>
            </c:extLst>
          </c:dPt>
          <c:dPt>
            <c:idx val="2"/>
            <c:invertIfNegative val="0"/>
            <c:bubble3D val="0"/>
            <c:spPr>
              <a:solidFill>
                <a:srgbClr val="B594CD"/>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A68E-7046-8983-537DEDCD2B33}"/>
              </c:ext>
            </c:extLst>
          </c:dPt>
          <c:dPt>
            <c:idx val="3"/>
            <c:invertIfNegative val="0"/>
            <c:bubble3D val="0"/>
            <c:spPr>
              <a:solidFill>
                <a:srgbClr val="EBE472"/>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2-A68E-7046-8983-537DEDCD2B33}"/>
              </c:ext>
            </c:extLst>
          </c:dPt>
          <c:dPt>
            <c:idx val="4"/>
            <c:invertIfNegative val="0"/>
            <c:bubble3D val="0"/>
            <c:spPr>
              <a:solidFill>
                <a:srgbClr val="7BC342">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A68E-7046-8983-537DEDCD2B33}"/>
              </c:ext>
            </c:extLst>
          </c:dPt>
          <c:dPt>
            <c:idx val="5"/>
            <c:invertIfNegative val="0"/>
            <c:bubble3D val="0"/>
            <c:spPr>
              <a:solidFill>
                <a:srgbClr val="BC7583"/>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0-A68E-7046-8983-537DEDCD2B33}"/>
              </c:ext>
            </c:extLst>
          </c:dPt>
          <c:dPt>
            <c:idx val="6"/>
            <c:invertIfNegative val="0"/>
            <c:bubble3D val="0"/>
            <c:spPr>
              <a:solidFill>
                <a:srgbClr val="629CD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C-0825-4A4A-9839-E7D142BD6B4C}"/>
              </c:ext>
            </c:extLst>
          </c:dPt>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ORANGE</c:v>
                </c:pt>
                <c:pt idx="1">
                  <c:v>SAN MATEO</c:v>
                </c:pt>
                <c:pt idx="2">
                  <c:v>SANTA CLARA</c:v>
                </c:pt>
                <c:pt idx="3">
                  <c:v>SAN DIEGO</c:v>
                </c:pt>
                <c:pt idx="4">
                  <c:v>SAN BERNARDINO</c:v>
                </c:pt>
                <c:pt idx="5">
                  <c:v>RIVERSIDE</c:v>
                </c:pt>
                <c:pt idx="6">
                  <c:v>LOS ANGELES</c:v>
                </c:pt>
              </c:strCache>
            </c:strRef>
          </c:cat>
          <c:val>
            <c:numRef>
              <c:f>Sheet1!$B$2:$B$8</c:f>
              <c:numCache>
                <c:formatCode>0%</c:formatCode>
                <c:ptCount val="7"/>
                <c:pt idx="0">
                  <c:v>0.16</c:v>
                </c:pt>
                <c:pt idx="1">
                  <c:v>0.13</c:v>
                </c:pt>
                <c:pt idx="2">
                  <c:v>0.17</c:v>
                </c:pt>
                <c:pt idx="3">
                  <c:v>0.13</c:v>
                </c:pt>
                <c:pt idx="4">
                  <c:v>0.11</c:v>
                </c:pt>
                <c:pt idx="5">
                  <c:v>0.15</c:v>
                </c:pt>
                <c:pt idx="6">
                  <c:v>0.12</c:v>
                </c:pt>
              </c:numCache>
            </c:numRef>
          </c:val>
          <c:extLst xmlns:c16r2="http://schemas.microsoft.com/office/drawing/2015/06/chart">
            <c:ext xmlns:c16="http://schemas.microsoft.com/office/drawing/2014/chart" uri="{C3380CC4-5D6E-409C-BE32-E72D297353CC}">
              <c16:uniqueId val="{00000000-36AC-49EE-AB3E-029F0B52B741}"/>
            </c:ext>
          </c:extLst>
        </c:ser>
        <c:dLbls>
          <c:dLblPos val="outEnd"/>
          <c:showLegendKey val="0"/>
          <c:showVal val="1"/>
          <c:showCatName val="0"/>
          <c:showSerName val="0"/>
          <c:showPercent val="0"/>
          <c:showBubbleSize val="0"/>
        </c:dLbls>
        <c:gapWidth val="0"/>
        <c:overlap val="91"/>
        <c:axId val="216412544"/>
        <c:axId val="216422272"/>
      </c:barChart>
      <c:catAx>
        <c:axId val="2164125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rgbClr val="002060"/>
                </a:solidFill>
                <a:latin typeface="+mn-lt"/>
                <a:ea typeface="+mn-ea"/>
                <a:cs typeface="+mn-cs"/>
              </a:defRPr>
            </a:pPr>
            <a:endParaRPr lang="en-US"/>
          </a:p>
        </c:txPr>
        <c:crossAx val="216422272"/>
        <c:crosses val="autoZero"/>
        <c:auto val="1"/>
        <c:lblAlgn val="ctr"/>
        <c:lblOffset val="100"/>
        <c:noMultiLvlLbl val="0"/>
      </c:catAx>
      <c:valAx>
        <c:axId val="216422272"/>
        <c:scaling>
          <c:orientation val="minMax"/>
          <c:max val="1"/>
        </c:scaling>
        <c:delete val="1"/>
        <c:axPos val="b"/>
        <c:numFmt formatCode="0%" sourceLinked="1"/>
        <c:majorTickMark val="none"/>
        <c:minorTickMark val="none"/>
        <c:tickLblPos val="nextTo"/>
        <c:crossAx val="2164125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sz="1600" b="1">
          <a:solidFill>
            <a:srgbClr val="002060"/>
          </a:solidFil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2295809311516802"/>
          <c:y val="0.102057248545878"/>
          <c:w val="0.544339080573641"/>
          <c:h val="0.79763550481783396"/>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D46A-4928-97BD-AA6342E29E19}"/>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D46A-4928-97BD-AA6342E29E19}"/>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D46A-4928-97BD-AA6342E29E19}"/>
              </c:ext>
            </c:extLst>
          </c:dPt>
          <c:dPt>
            <c:idx val="4"/>
            <c:invertIfNegative val="0"/>
            <c:bubble3D val="0"/>
            <c:extLst xmlns:c16r2="http://schemas.microsoft.com/office/drawing/2015/06/chart">
              <c:ext xmlns:c16="http://schemas.microsoft.com/office/drawing/2014/chart" uri="{C3380CC4-5D6E-409C-BE32-E72D297353CC}">
                <c16:uniqueId val="{00000006-D46A-4928-97BD-AA6342E29E19}"/>
              </c:ext>
            </c:extLst>
          </c:dPt>
          <c:dPt>
            <c:idx val="5"/>
            <c:invertIfNegative val="0"/>
            <c:bubble3D val="0"/>
            <c:extLst xmlns:c16r2="http://schemas.microsoft.com/office/drawing/2015/06/chart">
              <c:ext xmlns:c16="http://schemas.microsoft.com/office/drawing/2014/chart" uri="{C3380CC4-5D6E-409C-BE32-E72D297353CC}">
                <c16:uniqueId val="{00000007-D46A-4928-97BD-AA6342E29E19}"/>
              </c:ext>
            </c:extLst>
          </c:dPt>
          <c:dPt>
            <c:idx val="8"/>
            <c:invertIfNegative val="0"/>
            <c:bubble3D val="0"/>
            <c:extLst xmlns:c16r2="http://schemas.microsoft.com/office/drawing/2015/06/chart">
              <c:ext xmlns:c16="http://schemas.microsoft.com/office/drawing/2014/chart" uri="{C3380CC4-5D6E-409C-BE32-E72D297353CC}">
                <c16:uniqueId val="{00000008-D46A-4928-97BD-AA6342E29E19}"/>
              </c:ext>
            </c:extLst>
          </c:dPt>
          <c:dPt>
            <c:idx val="9"/>
            <c:invertIfNegative val="0"/>
            <c:bubble3D val="0"/>
            <c:extLst xmlns:c16r2="http://schemas.microsoft.com/office/drawing/2015/06/chart">
              <c:ext xmlns:c16="http://schemas.microsoft.com/office/drawing/2014/chart" uri="{C3380CC4-5D6E-409C-BE32-E72D297353CC}">
                <c16:uniqueId val="{00000009-D46A-4928-97BD-AA6342E29E19}"/>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LTSS</c:v>
                </c:pt>
                <c:pt idx="1">
                  <c:v>ROUTINE CARE NEEDS</c:v>
                </c:pt>
                <c:pt idx="2">
                  <c:v>PERSONAL CARE NEEDS</c:v>
                </c:pt>
              </c:strCache>
            </c:strRef>
          </c:cat>
          <c:val>
            <c:numRef>
              <c:f>Sheet1!$B$2:$B$4</c:f>
              <c:numCache>
                <c:formatCode>0%</c:formatCode>
                <c:ptCount val="3"/>
                <c:pt idx="0">
                  <c:v>0.32</c:v>
                </c:pt>
                <c:pt idx="1">
                  <c:v>0.6</c:v>
                </c:pt>
                <c:pt idx="2">
                  <c:v>0.65</c:v>
                </c:pt>
              </c:numCache>
            </c:numRef>
          </c:val>
          <c:extLst xmlns:c16r2="http://schemas.microsoft.com/office/drawing/2015/06/chart">
            <c:ext xmlns:c16="http://schemas.microsoft.com/office/drawing/2014/chart" uri="{C3380CC4-5D6E-409C-BE32-E72D297353CC}">
              <c16:uniqueId val="{0000000A-D46A-4928-97BD-AA6342E29E19}"/>
            </c:ext>
          </c:extLst>
        </c:ser>
        <c:dLbls>
          <c:showLegendKey val="0"/>
          <c:showVal val="0"/>
          <c:showCatName val="0"/>
          <c:showSerName val="0"/>
          <c:showPercent val="0"/>
          <c:showBubbleSize val="0"/>
        </c:dLbls>
        <c:gapWidth val="50"/>
        <c:axId val="205547776"/>
        <c:axId val="205561856"/>
      </c:barChart>
      <c:catAx>
        <c:axId val="205547776"/>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5561856"/>
        <c:crosses val="autoZero"/>
        <c:auto val="1"/>
        <c:lblAlgn val="ctr"/>
        <c:lblOffset val="100"/>
        <c:noMultiLvlLbl val="0"/>
      </c:catAx>
      <c:valAx>
        <c:axId val="205561856"/>
        <c:scaling>
          <c:orientation val="minMax"/>
          <c:max val="1.1000000000000001"/>
          <c:min val="0"/>
        </c:scaling>
        <c:delete val="0"/>
        <c:axPos val="b"/>
        <c:numFmt formatCode="0%" sourceLinked="1"/>
        <c:majorTickMark val="none"/>
        <c:minorTickMark val="none"/>
        <c:tickLblPos val="none"/>
        <c:spPr>
          <a:ln>
            <a:noFill/>
          </a:ln>
        </c:spPr>
        <c:crossAx val="205547776"/>
        <c:crosses val="autoZero"/>
        <c:crossBetween val="between"/>
      </c:valAx>
    </c:plotArea>
    <c:plotVisOnly val="1"/>
    <c:dispBlanksAs val="gap"/>
    <c:showDLblsOverMax val="0"/>
  </c:chart>
  <c:spPr>
    <a:ln>
      <a:solidFill>
        <a:schemeClr val="bg1"/>
      </a:solidFill>
    </a:ln>
  </c:spPr>
  <c:txPr>
    <a:bodyPr/>
    <a:lstStyle/>
    <a:p>
      <a:pPr>
        <a:defRPr sz="1400" b="1">
          <a:solidFill>
            <a:schemeClr val="bg1"/>
          </a:solidFill>
        </a:defRPr>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3575203294463699"/>
          <c:y val="0.109128532443222"/>
          <c:w val="0.52796104135181199"/>
          <c:h val="0.81957757279144805"/>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060B-4A80-88B4-FD9D71B96506}"/>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060B-4A80-88B4-FD9D71B96506}"/>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060B-4A80-88B4-FD9D71B96506}"/>
              </c:ext>
            </c:extLst>
          </c:dPt>
          <c:dPt>
            <c:idx val="4"/>
            <c:invertIfNegative val="0"/>
            <c:bubble3D val="0"/>
            <c:extLst xmlns:c16r2="http://schemas.microsoft.com/office/drawing/2015/06/chart">
              <c:ext xmlns:c16="http://schemas.microsoft.com/office/drawing/2014/chart" uri="{C3380CC4-5D6E-409C-BE32-E72D297353CC}">
                <c16:uniqueId val="{00000006-060B-4A80-88B4-FD9D71B96506}"/>
              </c:ext>
            </c:extLst>
          </c:dPt>
          <c:dPt>
            <c:idx val="5"/>
            <c:invertIfNegative val="0"/>
            <c:bubble3D val="0"/>
            <c:extLst xmlns:c16r2="http://schemas.microsoft.com/office/drawing/2015/06/chart">
              <c:ext xmlns:c16="http://schemas.microsoft.com/office/drawing/2014/chart" uri="{C3380CC4-5D6E-409C-BE32-E72D297353CC}">
                <c16:uniqueId val="{00000007-060B-4A80-88B4-FD9D71B96506}"/>
              </c:ext>
            </c:extLst>
          </c:dPt>
          <c:dPt>
            <c:idx val="8"/>
            <c:invertIfNegative val="0"/>
            <c:bubble3D val="0"/>
            <c:extLst xmlns:c16r2="http://schemas.microsoft.com/office/drawing/2015/06/chart">
              <c:ext xmlns:c16="http://schemas.microsoft.com/office/drawing/2014/chart" uri="{C3380CC4-5D6E-409C-BE32-E72D297353CC}">
                <c16:uniqueId val="{00000008-060B-4A80-88B4-FD9D71B96506}"/>
              </c:ext>
            </c:extLst>
          </c:dPt>
          <c:dPt>
            <c:idx val="9"/>
            <c:invertIfNegative val="0"/>
            <c:bubble3D val="0"/>
            <c:extLst xmlns:c16r2="http://schemas.microsoft.com/office/drawing/2015/06/chart">
              <c:ext xmlns:c16="http://schemas.microsoft.com/office/drawing/2014/chart" uri="{C3380CC4-5D6E-409C-BE32-E72D297353CC}">
                <c16:uniqueId val="{00000009-060B-4A80-88B4-FD9D71B96506}"/>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LTSS</c:v>
                </c:pt>
                <c:pt idx="1">
                  <c:v>ROUTINE CARE NEEDS</c:v>
                </c:pt>
                <c:pt idx="2">
                  <c:v>PERSONAL CARE NEEDS</c:v>
                </c:pt>
              </c:strCache>
            </c:strRef>
          </c:cat>
          <c:val>
            <c:numRef>
              <c:f>Sheet1!$B$2:$B$4</c:f>
              <c:numCache>
                <c:formatCode>0%</c:formatCode>
                <c:ptCount val="3"/>
                <c:pt idx="0">
                  <c:v>0.1</c:v>
                </c:pt>
                <c:pt idx="1">
                  <c:v>0.47</c:v>
                </c:pt>
                <c:pt idx="2">
                  <c:v>0.77</c:v>
                </c:pt>
              </c:numCache>
            </c:numRef>
          </c:val>
          <c:extLst xmlns:c16r2="http://schemas.microsoft.com/office/drawing/2015/06/chart">
            <c:ext xmlns:c16="http://schemas.microsoft.com/office/drawing/2014/chart" uri="{C3380CC4-5D6E-409C-BE32-E72D297353CC}">
              <c16:uniqueId val="{0000000A-060B-4A80-88B4-FD9D71B96506}"/>
            </c:ext>
          </c:extLst>
        </c:ser>
        <c:dLbls>
          <c:showLegendKey val="0"/>
          <c:showVal val="0"/>
          <c:showCatName val="0"/>
          <c:showSerName val="0"/>
          <c:showPercent val="0"/>
          <c:showBubbleSize val="0"/>
        </c:dLbls>
        <c:gapWidth val="50"/>
        <c:axId val="205754368"/>
        <c:axId val="205755904"/>
      </c:barChart>
      <c:catAx>
        <c:axId val="20575436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5755904"/>
        <c:crosses val="autoZero"/>
        <c:auto val="1"/>
        <c:lblAlgn val="ctr"/>
        <c:lblOffset val="100"/>
        <c:noMultiLvlLbl val="0"/>
      </c:catAx>
      <c:valAx>
        <c:axId val="205755904"/>
        <c:scaling>
          <c:orientation val="minMax"/>
          <c:max val="1.1000000000000001"/>
          <c:min val="0"/>
        </c:scaling>
        <c:delete val="0"/>
        <c:axPos val="b"/>
        <c:numFmt formatCode="0%" sourceLinked="1"/>
        <c:majorTickMark val="none"/>
        <c:minorTickMark val="none"/>
        <c:tickLblPos val="none"/>
        <c:spPr>
          <a:ln>
            <a:noFill/>
          </a:ln>
        </c:spPr>
        <c:crossAx val="205754368"/>
        <c:crosses val="autoZero"/>
        <c:crossBetween val="between"/>
      </c:valAx>
    </c:plotArea>
    <c:plotVisOnly val="1"/>
    <c:dispBlanksAs val="gap"/>
    <c:showDLblsOverMax val="0"/>
  </c:chart>
  <c:spPr>
    <a:ln>
      <a:solidFill>
        <a:schemeClr val="bg1"/>
      </a:solidFill>
    </a:ln>
  </c:spPr>
  <c:txPr>
    <a:bodyPr/>
    <a:lstStyle/>
    <a:p>
      <a:pPr>
        <a:defRPr sz="1400" b="1">
          <a:solidFill>
            <a:schemeClr val="bg1"/>
          </a:solidFill>
        </a:defRPr>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35752151927562"/>
          <c:y val="4.4084516988199603E-2"/>
          <c:w val="0.54402942900642304"/>
          <c:h val="0.88384569669147495"/>
        </c:manualLayout>
      </c:layout>
      <c:barChart>
        <c:barDir val="bar"/>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75B9-4275-AEA2-AFB0528158A7}"/>
              </c:ext>
            </c:extLst>
          </c:dPt>
          <c:dPt>
            <c:idx val="1"/>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75B9-4275-AEA2-AFB0528158A7}"/>
              </c:ext>
            </c:extLst>
          </c:dPt>
          <c:dPt>
            <c:idx val="3"/>
            <c:invertIfNegative val="0"/>
            <c:bubble3D val="0"/>
            <c:extLst xmlns:c16r2="http://schemas.microsoft.com/office/drawing/2015/06/chart">
              <c:ext xmlns:c16="http://schemas.microsoft.com/office/drawing/2014/chart" uri="{C3380CC4-5D6E-409C-BE32-E72D297353CC}">
                <c16:uniqueId val="{00000006-75B9-4275-AEA2-AFB0528158A7}"/>
              </c:ext>
            </c:extLst>
          </c:dPt>
          <c:dPt>
            <c:idx val="4"/>
            <c:invertIfNegative val="0"/>
            <c:bubble3D val="0"/>
            <c:extLst xmlns:c16r2="http://schemas.microsoft.com/office/drawing/2015/06/chart">
              <c:ext xmlns:c16="http://schemas.microsoft.com/office/drawing/2014/chart" uri="{C3380CC4-5D6E-409C-BE32-E72D297353CC}">
                <c16:uniqueId val="{00000007-75B9-4275-AEA2-AFB0528158A7}"/>
              </c:ext>
            </c:extLst>
          </c:dPt>
          <c:dPt>
            <c:idx val="7"/>
            <c:invertIfNegative val="0"/>
            <c:bubble3D val="0"/>
            <c:extLst xmlns:c16r2="http://schemas.microsoft.com/office/drawing/2015/06/chart">
              <c:ext xmlns:c16="http://schemas.microsoft.com/office/drawing/2014/chart" uri="{C3380CC4-5D6E-409C-BE32-E72D297353CC}">
                <c16:uniqueId val="{00000008-75B9-4275-AEA2-AFB0528158A7}"/>
              </c:ext>
            </c:extLst>
          </c:dPt>
          <c:dPt>
            <c:idx val="8"/>
            <c:invertIfNegative val="0"/>
            <c:bubble3D val="0"/>
            <c:extLst xmlns:c16r2="http://schemas.microsoft.com/office/drawing/2015/06/chart">
              <c:ext xmlns:c16="http://schemas.microsoft.com/office/drawing/2014/chart" uri="{C3380CC4-5D6E-409C-BE32-E72D297353CC}">
                <c16:uniqueId val="{00000009-75B9-4275-AEA2-AFB0528158A7}"/>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2"/>
                <c:pt idx="0">
                  <c:v>ROUTINE CARE NEEDS</c:v>
                </c:pt>
                <c:pt idx="1">
                  <c:v>PERSONAL CARE NEEDS</c:v>
                </c:pt>
              </c:strCache>
            </c:strRef>
          </c:cat>
          <c:val>
            <c:numRef>
              <c:f>Sheet1!$B$2:$B$4</c:f>
              <c:numCache>
                <c:formatCode>0%</c:formatCode>
                <c:ptCount val="2"/>
                <c:pt idx="0">
                  <c:v>0.33</c:v>
                </c:pt>
                <c:pt idx="1">
                  <c:v>0.44</c:v>
                </c:pt>
              </c:numCache>
            </c:numRef>
          </c:val>
          <c:extLst xmlns:c16r2="http://schemas.microsoft.com/office/drawing/2015/06/chart">
            <c:ext xmlns:c16="http://schemas.microsoft.com/office/drawing/2014/chart" uri="{C3380CC4-5D6E-409C-BE32-E72D297353CC}">
              <c16:uniqueId val="{0000000A-75B9-4275-AEA2-AFB0528158A7}"/>
            </c:ext>
          </c:extLst>
        </c:ser>
        <c:dLbls>
          <c:showLegendKey val="0"/>
          <c:showVal val="0"/>
          <c:showCatName val="0"/>
          <c:showSerName val="0"/>
          <c:showPercent val="0"/>
          <c:showBubbleSize val="0"/>
        </c:dLbls>
        <c:gapWidth val="50"/>
        <c:axId val="205681792"/>
        <c:axId val="205683328"/>
      </c:barChart>
      <c:catAx>
        <c:axId val="20568179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5683328"/>
        <c:crosses val="autoZero"/>
        <c:auto val="1"/>
        <c:lblAlgn val="ctr"/>
        <c:lblOffset val="100"/>
        <c:noMultiLvlLbl val="0"/>
      </c:catAx>
      <c:valAx>
        <c:axId val="205683328"/>
        <c:scaling>
          <c:orientation val="minMax"/>
          <c:max val="1.1000000000000001"/>
          <c:min val="0"/>
        </c:scaling>
        <c:delete val="0"/>
        <c:axPos val="b"/>
        <c:numFmt formatCode="0%" sourceLinked="1"/>
        <c:majorTickMark val="none"/>
        <c:minorTickMark val="none"/>
        <c:tickLblPos val="none"/>
        <c:spPr>
          <a:ln>
            <a:noFill/>
          </a:ln>
        </c:spPr>
        <c:crossAx val="205681792"/>
        <c:crosses val="autoZero"/>
        <c:crossBetween val="between"/>
      </c:valAx>
    </c:plotArea>
    <c:plotVisOnly val="1"/>
    <c:dispBlanksAs val="gap"/>
    <c:showDLblsOverMax val="0"/>
  </c:chart>
  <c:spPr>
    <a:ln>
      <a:solidFill>
        <a:schemeClr val="bg1"/>
      </a:solidFill>
    </a:ln>
  </c:spPr>
  <c:txPr>
    <a:bodyPr/>
    <a:lstStyle/>
    <a:p>
      <a:pPr>
        <a:defRPr sz="1400" b="1">
          <a:solidFill>
            <a:schemeClr val="bg1"/>
          </a:solidFill>
        </a:defRPr>
      </a:pPr>
      <a:endParaRPr lang="en-US"/>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06580830135182E-2"/>
          <c:y val="3.8559371888858697E-2"/>
          <c:w val="0.92691763448766495"/>
          <c:h val="0.84061702416508299"/>
        </c:manualLayout>
      </c:layout>
      <c:barChart>
        <c:barDir val="col"/>
        <c:grouping val="clustered"/>
        <c:varyColors val="0"/>
        <c:ser>
          <c:idx val="0"/>
          <c:order val="0"/>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BA9C6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FD7D-4284-B0C2-954F894029AE}"/>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FD7D-4284-B0C2-954F894029AE}"/>
              </c:ext>
            </c:extLst>
          </c:dPt>
          <c:dPt>
            <c:idx val="2"/>
            <c:invertIfNegative val="0"/>
            <c:bubble3D val="0"/>
            <c:spPr>
              <a:solidFill>
                <a:srgbClr val="BC758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FD7D-4284-B0C2-954F894029AE}"/>
              </c:ext>
            </c:extLst>
          </c:dPt>
          <c:dPt>
            <c:idx val="4"/>
            <c:invertIfNegative val="0"/>
            <c:bubble3D val="0"/>
            <c:extLst xmlns:c16r2="http://schemas.microsoft.com/office/drawing/2015/06/chart">
              <c:ext xmlns:c16="http://schemas.microsoft.com/office/drawing/2014/chart" uri="{C3380CC4-5D6E-409C-BE32-E72D297353CC}">
                <c16:uniqueId val="{00000006-FD7D-4284-B0C2-954F894029AE}"/>
              </c:ext>
            </c:extLst>
          </c:dPt>
          <c:dPt>
            <c:idx val="5"/>
            <c:invertIfNegative val="0"/>
            <c:bubble3D val="0"/>
            <c:extLst xmlns:c16r2="http://schemas.microsoft.com/office/drawing/2015/06/chart">
              <c:ext xmlns:c16="http://schemas.microsoft.com/office/drawing/2014/chart" uri="{C3380CC4-5D6E-409C-BE32-E72D297353CC}">
                <c16:uniqueId val="{00000007-FD7D-4284-B0C2-954F894029AE}"/>
              </c:ext>
            </c:extLst>
          </c:dPt>
          <c:dPt>
            <c:idx val="8"/>
            <c:invertIfNegative val="0"/>
            <c:bubble3D val="0"/>
            <c:extLst xmlns:c16r2="http://schemas.microsoft.com/office/drawing/2015/06/chart">
              <c:ext xmlns:c16="http://schemas.microsoft.com/office/drawing/2014/chart" uri="{C3380CC4-5D6E-409C-BE32-E72D297353CC}">
                <c16:uniqueId val="{00000008-FD7D-4284-B0C2-954F894029AE}"/>
              </c:ext>
            </c:extLst>
          </c:dPt>
          <c:dPt>
            <c:idx val="9"/>
            <c:invertIfNegative val="0"/>
            <c:bubble3D val="0"/>
            <c:extLst xmlns:c16r2="http://schemas.microsoft.com/office/drawing/2015/06/chart">
              <c:ext xmlns:c16="http://schemas.microsoft.com/office/drawing/2014/chart" uri="{C3380CC4-5D6E-409C-BE32-E72D297353CC}">
                <c16:uniqueId val="{00000009-FD7D-4284-B0C2-954F894029A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LTSS</c:v>
                </c:pt>
                <c:pt idx="1">
                  <c:v>ROUTINE CARE NEEDS</c:v>
                </c:pt>
                <c:pt idx="2">
                  <c:v>PERSONAL CARE NEEDS</c:v>
                </c:pt>
              </c:strCache>
            </c:strRef>
          </c:cat>
          <c:val>
            <c:numRef>
              <c:f>Sheet1!$B$2:$B$4</c:f>
              <c:numCache>
                <c:formatCode>0%</c:formatCode>
                <c:ptCount val="3"/>
                <c:pt idx="0">
                  <c:v>0.09</c:v>
                </c:pt>
                <c:pt idx="1">
                  <c:v>0.41</c:v>
                </c:pt>
                <c:pt idx="2">
                  <c:v>0.7</c:v>
                </c:pt>
              </c:numCache>
            </c:numRef>
          </c:val>
          <c:extLst xmlns:c16r2="http://schemas.microsoft.com/office/drawing/2015/06/chart">
            <c:ext xmlns:c16="http://schemas.microsoft.com/office/drawing/2014/chart" uri="{C3380CC4-5D6E-409C-BE32-E72D297353CC}">
              <c16:uniqueId val="{0000000A-FD7D-4284-B0C2-954F894029AE}"/>
            </c:ext>
          </c:extLst>
        </c:ser>
        <c:dLbls>
          <c:showLegendKey val="0"/>
          <c:showVal val="0"/>
          <c:showCatName val="0"/>
          <c:showSerName val="0"/>
          <c:showPercent val="0"/>
          <c:showBubbleSize val="0"/>
        </c:dLbls>
        <c:gapWidth val="50"/>
        <c:axId val="205895168"/>
        <c:axId val="205896704"/>
      </c:barChart>
      <c:catAx>
        <c:axId val="205895168"/>
        <c:scaling>
          <c:orientation val="minMax"/>
        </c:scaling>
        <c:delete val="0"/>
        <c:axPos val="b"/>
        <c:numFmt formatCode="General" sourceLinked="1"/>
        <c:majorTickMark val="none"/>
        <c:minorTickMark val="none"/>
        <c:tickLblPos val="nextTo"/>
        <c:spPr>
          <a:ln>
            <a:solidFill>
              <a:schemeClr val="accent2">
                <a:lumMod val="50000"/>
              </a:schemeClr>
            </a:solidFill>
          </a:ln>
        </c:spPr>
        <c:txPr>
          <a:bodyPr/>
          <a:lstStyle/>
          <a:p>
            <a:pPr>
              <a:defRPr sz="1400"/>
            </a:pPr>
            <a:endParaRPr lang="en-US"/>
          </a:p>
        </c:txPr>
        <c:crossAx val="205896704"/>
        <c:crosses val="autoZero"/>
        <c:auto val="1"/>
        <c:lblAlgn val="ctr"/>
        <c:lblOffset val="100"/>
        <c:noMultiLvlLbl val="0"/>
      </c:catAx>
      <c:valAx>
        <c:axId val="205896704"/>
        <c:scaling>
          <c:orientation val="minMax"/>
          <c:max val="1.1000000000000001"/>
          <c:min val="0"/>
        </c:scaling>
        <c:delete val="0"/>
        <c:axPos val="l"/>
        <c:numFmt formatCode="0%" sourceLinked="1"/>
        <c:majorTickMark val="none"/>
        <c:minorTickMark val="none"/>
        <c:tickLblPos val="none"/>
        <c:spPr>
          <a:ln>
            <a:noFill/>
          </a:ln>
        </c:spPr>
        <c:crossAx val="205895168"/>
        <c:crosses val="autoZero"/>
        <c:crossBetween val="between"/>
      </c:valAx>
    </c:plotArea>
    <c:plotVisOnly val="1"/>
    <c:dispBlanksAs val="gap"/>
    <c:showDLblsOverMax val="0"/>
  </c:chart>
  <c:spPr>
    <a:ln>
      <a:solidFill>
        <a:schemeClr val="bg1"/>
      </a:solidFill>
    </a:ln>
  </c:spPr>
  <c:txPr>
    <a:bodyPr/>
    <a:lstStyle/>
    <a:p>
      <a:pPr>
        <a:defRPr sz="1600" b="1">
          <a:solidFill>
            <a:schemeClr val="bg1"/>
          </a:solidFil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tx1">
                  <a:lumMod val="50000"/>
                  <a:alpha val="85000"/>
                </a:scheme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5-17FF-5040-964D-372EB1DF6595}"/>
              </c:ext>
            </c:extLst>
          </c:dPt>
          <c:dPt>
            <c:idx val="1"/>
            <c:invertIfNegative val="0"/>
            <c:bubble3D val="0"/>
            <c:spPr>
              <a:solidFill>
                <a:srgbClr val="BA9C6C"/>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4-17FF-5040-964D-372EB1DF6595}"/>
              </c:ext>
            </c:extLst>
          </c:dPt>
          <c:dPt>
            <c:idx val="2"/>
            <c:invertIfNegative val="0"/>
            <c:bubble3D val="0"/>
            <c:spPr>
              <a:solidFill>
                <a:srgbClr val="B596CD"/>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17FF-5040-964D-372EB1DF6595}"/>
              </c:ext>
            </c:extLst>
          </c:dPt>
          <c:dPt>
            <c:idx val="3"/>
            <c:invertIfNegative val="0"/>
            <c:bubble3D val="0"/>
            <c:spPr>
              <a:solidFill>
                <a:srgbClr val="EBE472"/>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2-17FF-5040-964D-372EB1DF6595}"/>
              </c:ext>
            </c:extLst>
          </c:dPt>
          <c:dPt>
            <c:idx val="4"/>
            <c:invertIfNegative val="0"/>
            <c:bubble3D val="0"/>
            <c:spPr>
              <a:solidFill>
                <a:srgbClr val="7BC342">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17FF-5040-964D-372EB1DF6595}"/>
              </c:ext>
            </c:extLst>
          </c:dPt>
          <c:dPt>
            <c:idx val="5"/>
            <c:invertIfNegative val="0"/>
            <c:bubble3D val="0"/>
            <c:spPr>
              <a:solidFill>
                <a:srgbClr val="BC7583"/>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0-17FF-5040-964D-372EB1DF6595}"/>
              </c:ext>
            </c:extLst>
          </c:dPt>
          <c:dPt>
            <c:idx val="6"/>
            <c:invertIfNegative val="0"/>
            <c:bubble3D val="0"/>
            <c:spPr>
              <a:solidFill>
                <a:srgbClr val="629CD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C-EC70-E549-8E87-68F1775441D1}"/>
              </c:ext>
            </c:extLst>
          </c:dPt>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ORANGE</c:v>
                </c:pt>
                <c:pt idx="1">
                  <c:v>SAN MATEO</c:v>
                </c:pt>
                <c:pt idx="2">
                  <c:v>SANTA CLARA</c:v>
                </c:pt>
                <c:pt idx="3">
                  <c:v>SAN DIEGO</c:v>
                </c:pt>
                <c:pt idx="4">
                  <c:v>SAN BERNARDINO</c:v>
                </c:pt>
                <c:pt idx="5">
                  <c:v>RIVERSIDE</c:v>
                </c:pt>
                <c:pt idx="6">
                  <c:v>LOS ANGELES</c:v>
                </c:pt>
              </c:strCache>
            </c:strRef>
          </c:cat>
          <c:val>
            <c:numRef>
              <c:f>Sheet1!$B$2:$B$8</c:f>
              <c:numCache>
                <c:formatCode>0%</c:formatCode>
                <c:ptCount val="7"/>
                <c:pt idx="0">
                  <c:v>0.13</c:v>
                </c:pt>
                <c:pt idx="1">
                  <c:v>0.14000000000000001</c:v>
                </c:pt>
                <c:pt idx="2">
                  <c:v>0.15</c:v>
                </c:pt>
                <c:pt idx="3">
                  <c:v>0.14000000000000001</c:v>
                </c:pt>
                <c:pt idx="4">
                  <c:v>0.11</c:v>
                </c:pt>
                <c:pt idx="5">
                  <c:v>0.09</c:v>
                </c:pt>
                <c:pt idx="6">
                  <c:v>0.11</c:v>
                </c:pt>
              </c:numCache>
            </c:numRef>
          </c:val>
          <c:extLst xmlns:c16r2="http://schemas.microsoft.com/office/drawing/2015/06/chart">
            <c:ext xmlns:c16="http://schemas.microsoft.com/office/drawing/2014/chart" uri="{C3380CC4-5D6E-409C-BE32-E72D297353CC}">
              <c16:uniqueId val="{00000000-2D0A-4EFD-89B0-A8D9A326EF9D}"/>
            </c:ext>
          </c:extLst>
        </c:ser>
        <c:dLbls>
          <c:dLblPos val="outEnd"/>
          <c:showLegendKey val="0"/>
          <c:showVal val="1"/>
          <c:showCatName val="0"/>
          <c:showSerName val="0"/>
          <c:showPercent val="0"/>
          <c:showBubbleSize val="0"/>
        </c:dLbls>
        <c:gapWidth val="0"/>
        <c:overlap val="91"/>
        <c:axId val="216568960"/>
        <c:axId val="216582784"/>
      </c:barChart>
      <c:catAx>
        <c:axId val="21656896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rgbClr val="002060"/>
                </a:solidFill>
                <a:latin typeface="+mn-lt"/>
                <a:ea typeface="+mn-ea"/>
                <a:cs typeface="+mn-cs"/>
              </a:defRPr>
            </a:pPr>
            <a:endParaRPr lang="en-US"/>
          </a:p>
        </c:txPr>
        <c:crossAx val="216582784"/>
        <c:crosses val="autoZero"/>
        <c:auto val="1"/>
        <c:lblAlgn val="ctr"/>
        <c:lblOffset val="100"/>
        <c:noMultiLvlLbl val="0"/>
      </c:catAx>
      <c:valAx>
        <c:axId val="216582784"/>
        <c:scaling>
          <c:orientation val="minMax"/>
          <c:max val="1"/>
        </c:scaling>
        <c:delete val="1"/>
        <c:axPos val="b"/>
        <c:numFmt formatCode="0%" sourceLinked="1"/>
        <c:majorTickMark val="none"/>
        <c:minorTickMark val="none"/>
        <c:tickLblPos val="nextTo"/>
        <c:crossAx val="2165689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sz="1600" b="1">
          <a:solidFill>
            <a:srgbClr val="002060"/>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tx1">
                  <a:lumMod val="50000"/>
                  <a:alpha val="85000"/>
                </a:scheme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5-02E9-DD4C-B022-B3F8C42D06E3}"/>
              </c:ext>
            </c:extLst>
          </c:dPt>
          <c:dPt>
            <c:idx val="1"/>
            <c:invertIfNegative val="0"/>
            <c:bubble3D val="0"/>
            <c:spPr>
              <a:solidFill>
                <a:srgbClr val="BA9C6C"/>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4-02E9-DD4C-B022-B3F8C42D06E3}"/>
              </c:ext>
            </c:extLst>
          </c:dPt>
          <c:dPt>
            <c:idx val="2"/>
            <c:invertIfNegative val="0"/>
            <c:bubble3D val="0"/>
            <c:spPr>
              <a:solidFill>
                <a:srgbClr val="B395CB"/>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02E9-DD4C-B022-B3F8C42D06E3}"/>
              </c:ext>
            </c:extLst>
          </c:dPt>
          <c:dPt>
            <c:idx val="3"/>
            <c:invertIfNegative val="0"/>
            <c:bubble3D val="0"/>
            <c:spPr>
              <a:solidFill>
                <a:srgbClr val="EBE472"/>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2-02E9-DD4C-B022-B3F8C42D06E3}"/>
              </c:ext>
            </c:extLst>
          </c:dPt>
          <c:dPt>
            <c:idx val="4"/>
            <c:invertIfNegative val="0"/>
            <c:bubble3D val="0"/>
            <c:spPr>
              <a:solidFill>
                <a:srgbClr val="7BC342">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02E9-DD4C-B022-B3F8C42D06E3}"/>
              </c:ext>
            </c:extLst>
          </c:dPt>
          <c:dPt>
            <c:idx val="5"/>
            <c:invertIfNegative val="0"/>
            <c:bubble3D val="0"/>
            <c:spPr>
              <a:solidFill>
                <a:srgbClr val="BC7583"/>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0-02E9-DD4C-B022-B3F8C42D06E3}"/>
              </c:ext>
            </c:extLst>
          </c:dPt>
          <c:dPt>
            <c:idx val="6"/>
            <c:invertIfNegative val="0"/>
            <c:bubble3D val="0"/>
            <c:spPr>
              <a:solidFill>
                <a:srgbClr val="629CD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C-06F4-E346-A5CF-029047E5B9FB}"/>
              </c:ext>
            </c:extLst>
          </c:dPt>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ORANGE</c:v>
                </c:pt>
                <c:pt idx="1">
                  <c:v>SAN MATEO</c:v>
                </c:pt>
                <c:pt idx="2">
                  <c:v>SANTA CLARA</c:v>
                </c:pt>
                <c:pt idx="3">
                  <c:v>SAN DIEGO</c:v>
                </c:pt>
                <c:pt idx="4">
                  <c:v>SAN BERNARDINO</c:v>
                </c:pt>
                <c:pt idx="5">
                  <c:v>RIVERSIDE</c:v>
                </c:pt>
                <c:pt idx="6">
                  <c:v>LOS ANGELES</c:v>
                </c:pt>
              </c:strCache>
            </c:strRef>
          </c:cat>
          <c:val>
            <c:numRef>
              <c:f>Sheet1!$B$2:$B$8</c:f>
              <c:numCache>
                <c:formatCode>0%</c:formatCode>
                <c:ptCount val="7"/>
                <c:pt idx="0">
                  <c:v>0.16</c:v>
                </c:pt>
                <c:pt idx="1">
                  <c:v>0.15</c:v>
                </c:pt>
                <c:pt idx="2">
                  <c:v>0.2</c:v>
                </c:pt>
                <c:pt idx="3">
                  <c:v>0.17</c:v>
                </c:pt>
                <c:pt idx="4">
                  <c:v>0.19</c:v>
                </c:pt>
                <c:pt idx="5">
                  <c:v>0.2</c:v>
                </c:pt>
                <c:pt idx="6">
                  <c:v>0.15</c:v>
                </c:pt>
              </c:numCache>
            </c:numRef>
          </c:val>
          <c:extLst xmlns:c16r2="http://schemas.microsoft.com/office/drawing/2015/06/chart">
            <c:ext xmlns:c16="http://schemas.microsoft.com/office/drawing/2014/chart" uri="{C3380CC4-5D6E-409C-BE32-E72D297353CC}">
              <c16:uniqueId val="{00000000-ED9D-43CC-97B6-EE779B2B018C}"/>
            </c:ext>
          </c:extLst>
        </c:ser>
        <c:dLbls>
          <c:dLblPos val="outEnd"/>
          <c:showLegendKey val="0"/>
          <c:showVal val="1"/>
          <c:showCatName val="0"/>
          <c:showSerName val="0"/>
          <c:showPercent val="0"/>
          <c:showBubbleSize val="0"/>
        </c:dLbls>
        <c:gapWidth val="0"/>
        <c:overlap val="91"/>
        <c:axId val="217178880"/>
        <c:axId val="217450752"/>
      </c:barChart>
      <c:catAx>
        <c:axId val="21717888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rgbClr val="002060"/>
                </a:solidFill>
                <a:latin typeface="+mn-lt"/>
                <a:ea typeface="+mn-ea"/>
                <a:cs typeface="+mn-cs"/>
              </a:defRPr>
            </a:pPr>
            <a:endParaRPr lang="en-US"/>
          </a:p>
        </c:txPr>
        <c:crossAx val="217450752"/>
        <c:crosses val="autoZero"/>
        <c:auto val="1"/>
        <c:lblAlgn val="ctr"/>
        <c:lblOffset val="100"/>
        <c:noMultiLvlLbl val="0"/>
      </c:catAx>
      <c:valAx>
        <c:axId val="217450752"/>
        <c:scaling>
          <c:orientation val="minMax"/>
          <c:max val="1"/>
        </c:scaling>
        <c:delete val="1"/>
        <c:axPos val="b"/>
        <c:numFmt formatCode="0%" sourceLinked="1"/>
        <c:majorTickMark val="none"/>
        <c:minorTickMark val="none"/>
        <c:tickLblPos val="nextTo"/>
        <c:crossAx val="2171788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sz="1600" b="1">
          <a:solidFill>
            <a:srgbClr val="00206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tx1">
                  <a:lumMod val="50000"/>
                  <a:alpha val="85000"/>
                </a:scheme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5-17FF-5040-964D-372EB1DF6595}"/>
              </c:ext>
            </c:extLst>
          </c:dPt>
          <c:dPt>
            <c:idx val="1"/>
            <c:invertIfNegative val="0"/>
            <c:bubble3D val="0"/>
            <c:spPr>
              <a:solidFill>
                <a:srgbClr val="BA9C6C"/>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4-17FF-5040-964D-372EB1DF6595}"/>
              </c:ext>
            </c:extLst>
          </c:dPt>
          <c:dPt>
            <c:idx val="2"/>
            <c:invertIfNegative val="0"/>
            <c:bubble3D val="0"/>
            <c:spPr>
              <a:solidFill>
                <a:srgbClr val="B395CB"/>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17FF-5040-964D-372EB1DF6595}"/>
              </c:ext>
            </c:extLst>
          </c:dPt>
          <c:dPt>
            <c:idx val="3"/>
            <c:invertIfNegative val="0"/>
            <c:bubble3D val="0"/>
            <c:spPr>
              <a:solidFill>
                <a:srgbClr val="ECE368"/>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2-17FF-5040-964D-372EB1DF6595}"/>
              </c:ext>
            </c:extLst>
          </c:dPt>
          <c:dPt>
            <c:idx val="4"/>
            <c:invertIfNegative val="0"/>
            <c:bubble3D val="0"/>
            <c:spPr>
              <a:solidFill>
                <a:srgbClr val="7BC342">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17FF-5040-964D-372EB1DF6595}"/>
              </c:ext>
            </c:extLst>
          </c:dPt>
          <c:dPt>
            <c:idx val="5"/>
            <c:invertIfNegative val="0"/>
            <c:bubble3D val="0"/>
            <c:spPr>
              <a:solidFill>
                <a:srgbClr val="BC7583"/>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0-17FF-5040-964D-372EB1DF6595}"/>
              </c:ext>
            </c:extLst>
          </c:dPt>
          <c:dPt>
            <c:idx val="6"/>
            <c:invertIfNegative val="0"/>
            <c:bubble3D val="0"/>
            <c:spPr>
              <a:solidFill>
                <a:srgbClr val="629CD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0-1221-D540-BC37-4731452ABA3E}"/>
              </c:ext>
            </c:extLst>
          </c:dPt>
          <c:dLbls>
            <c:dLbl>
              <c:idx val="6"/>
              <c:layout>
                <c:manualLayout>
                  <c:x val="0"/>
                  <c:y val="-5.747126436781620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221-D540-BC37-4731452ABA3E}"/>
                </c:ext>
              </c:extLst>
            </c:dLbl>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ORANGE</c:v>
                </c:pt>
                <c:pt idx="1">
                  <c:v>SAN MATEO</c:v>
                </c:pt>
                <c:pt idx="2">
                  <c:v>SANTA CLARA</c:v>
                </c:pt>
                <c:pt idx="3">
                  <c:v>SAN DIEGO</c:v>
                </c:pt>
                <c:pt idx="4">
                  <c:v>SAN BERNARDINO</c:v>
                </c:pt>
                <c:pt idx="5">
                  <c:v>RIVERSIDE</c:v>
                </c:pt>
                <c:pt idx="6">
                  <c:v>LOS ANGELES</c:v>
                </c:pt>
              </c:strCache>
            </c:strRef>
          </c:cat>
          <c:val>
            <c:numRef>
              <c:f>Sheet1!$B$2:$B$8</c:f>
              <c:numCache>
                <c:formatCode>0%</c:formatCode>
                <c:ptCount val="7"/>
                <c:pt idx="0">
                  <c:v>7.0000000000000007E-2</c:v>
                </c:pt>
                <c:pt idx="1">
                  <c:v>0.18</c:v>
                </c:pt>
                <c:pt idx="2">
                  <c:v>0.14000000000000001</c:v>
                </c:pt>
                <c:pt idx="3">
                  <c:v>0.14000000000000001</c:v>
                </c:pt>
                <c:pt idx="4">
                  <c:v>0.12</c:v>
                </c:pt>
                <c:pt idx="5">
                  <c:v>0.1</c:v>
                </c:pt>
                <c:pt idx="6">
                  <c:v>0.1</c:v>
                </c:pt>
              </c:numCache>
            </c:numRef>
          </c:val>
          <c:extLst xmlns:c16r2="http://schemas.microsoft.com/office/drawing/2015/06/chart">
            <c:ext xmlns:c16="http://schemas.microsoft.com/office/drawing/2014/chart" uri="{C3380CC4-5D6E-409C-BE32-E72D297353CC}">
              <c16:uniqueId val="{00000000-2D0A-4EFD-89B0-A8D9A326EF9D}"/>
            </c:ext>
          </c:extLst>
        </c:ser>
        <c:dLbls>
          <c:dLblPos val="outEnd"/>
          <c:showLegendKey val="0"/>
          <c:showVal val="1"/>
          <c:showCatName val="0"/>
          <c:showSerName val="0"/>
          <c:showPercent val="0"/>
          <c:showBubbleSize val="0"/>
        </c:dLbls>
        <c:gapWidth val="0"/>
        <c:overlap val="91"/>
        <c:axId val="217266432"/>
        <c:axId val="217267584"/>
      </c:barChart>
      <c:catAx>
        <c:axId val="2172664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217267584"/>
        <c:crosses val="autoZero"/>
        <c:auto val="1"/>
        <c:lblAlgn val="ctr"/>
        <c:lblOffset val="100"/>
        <c:noMultiLvlLbl val="0"/>
      </c:catAx>
      <c:valAx>
        <c:axId val="217267584"/>
        <c:scaling>
          <c:orientation val="minMax"/>
          <c:max val="1"/>
        </c:scaling>
        <c:delete val="1"/>
        <c:axPos val="b"/>
        <c:numFmt formatCode="0%" sourceLinked="1"/>
        <c:majorTickMark val="none"/>
        <c:minorTickMark val="none"/>
        <c:tickLblPos val="nextTo"/>
        <c:crossAx val="2172664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drawing8.x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0.12248</cdr:y>
    </cdr:from>
    <cdr:to>
      <cdr:x>0.31373</cdr:x>
      <cdr:y>0.26703</cdr:y>
    </cdr:to>
    <cdr:sp macro="" textlink="">
      <cdr:nvSpPr>
        <cdr:cNvPr id="30" name="TextBox 29"/>
        <cdr:cNvSpPr txBox="1"/>
      </cdr:nvSpPr>
      <cdr:spPr>
        <a:xfrm xmlns:a="http://schemas.openxmlformats.org/drawingml/2006/main">
          <a:off x="-2362200" y="218127"/>
          <a:ext cx="2175466" cy="25743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0.12248</cdr:y>
    </cdr:from>
    <cdr:to>
      <cdr:x>0.31373</cdr:x>
      <cdr:y>0.26703</cdr:y>
    </cdr:to>
    <cdr:sp macro="" textlink="">
      <cdr:nvSpPr>
        <cdr:cNvPr id="30" name="TextBox 29"/>
        <cdr:cNvSpPr txBox="1"/>
      </cdr:nvSpPr>
      <cdr:spPr>
        <a:xfrm xmlns:a="http://schemas.openxmlformats.org/drawingml/2006/main">
          <a:off x="-2362200" y="218127"/>
          <a:ext cx="2175466" cy="25743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0.12248</cdr:y>
    </cdr:from>
    <cdr:to>
      <cdr:x>0.31373</cdr:x>
      <cdr:y>0.26703</cdr:y>
    </cdr:to>
    <cdr:sp macro="" textlink="">
      <cdr:nvSpPr>
        <cdr:cNvPr id="30" name="TextBox 29"/>
        <cdr:cNvSpPr txBox="1"/>
      </cdr:nvSpPr>
      <cdr:spPr>
        <a:xfrm xmlns:a="http://schemas.openxmlformats.org/drawingml/2006/main">
          <a:off x="-2362200" y="218127"/>
          <a:ext cx="2175466" cy="25743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0.12248</cdr:y>
    </cdr:from>
    <cdr:to>
      <cdr:x>0.31373</cdr:x>
      <cdr:y>0.26703</cdr:y>
    </cdr:to>
    <cdr:sp macro="" textlink="">
      <cdr:nvSpPr>
        <cdr:cNvPr id="30" name="TextBox 29"/>
        <cdr:cNvSpPr txBox="1"/>
      </cdr:nvSpPr>
      <cdr:spPr>
        <a:xfrm xmlns:a="http://schemas.openxmlformats.org/drawingml/2006/main">
          <a:off x="-2362200" y="218127"/>
          <a:ext cx="2175466" cy="25743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0.12248</cdr:y>
    </cdr:from>
    <cdr:to>
      <cdr:x>0.31373</cdr:x>
      <cdr:y>0.26703</cdr:y>
    </cdr:to>
    <cdr:sp macro="" textlink="">
      <cdr:nvSpPr>
        <cdr:cNvPr id="30" name="TextBox 29"/>
        <cdr:cNvSpPr txBox="1"/>
      </cdr:nvSpPr>
      <cdr:spPr>
        <a:xfrm xmlns:a="http://schemas.openxmlformats.org/drawingml/2006/main">
          <a:off x="-2362200" y="218127"/>
          <a:ext cx="2175466" cy="25743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0.12248</cdr:y>
    </cdr:from>
    <cdr:to>
      <cdr:x>0.31373</cdr:x>
      <cdr:y>0.26703</cdr:y>
    </cdr:to>
    <cdr:sp macro="" textlink="">
      <cdr:nvSpPr>
        <cdr:cNvPr id="30" name="TextBox 29"/>
        <cdr:cNvSpPr txBox="1"/>
      </cdr:nvSpPr>
      <cdr:spPr>
        <a:xfrm xmlns:a="http://schemas.openxmlformats.org/drawingml/2006/main">
          <a:off x="-2362200" y="218127"/>
          <a:ext cx="2175466" cy="25743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0.12248</cdr:y>
    </cdr:from>
    <cdr:to>
      <cdr:x>0.31373</cdr:x>
      <cdr:y>0.26703</cdr:y>
    </cdr:to>
    <cdr:sp macro="" textlink="">
      <cdr:nvSpPr>
        <cdr:cNvPr id="30" name="TextBox 29"/>
        <cdr:cNvSpPr txBox="1"/>
      </cdr:nvSpPr>
      <cdr:spPr>
        <a:xfrm xmlns:a="http://schemas.openxmlformats.org/drawingml/2006/main">
          <a:off x="-2362200" y="218127"/>
          <a:ext cx="2175466" cy="25743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0.12248</cdr:y>
    </cdr:from>
    <cdr:to>
      <cdr:x>0.31373</cdr:x>
      <cdr:y>0.26703</cdr:y>
    </cdr:to>
    <cdr:sp macro="" textlink="">
      <cdr:nvSpPr>
        <cdr:cNvPr id="30" name="TextBox 29"/>
        <cdr:cNvSpPr txBox="1"/>
      </cdr:nvSpPr>
      <cdr:spPr>
        <a:xfrm xmlns:a="http://schemas.openxmlformats.org/drawingml/2006/main">
          <a:off x="-2362200" y="218127"/>
          <a:ext cx="2175466" cy="25743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0.00043</cdr:x>
      <cdr:y>0.26501</cdr:y>
    </cdr:from>
    <cdr:to>
      <cdr:x>0.31416</cdr:x>
      <cdr:y>0.40956</cdr:y>
    </cdr:to>
    <cdr:sp macro="" textlink="">
      <cdr:nvSpPr>
        <cdr:cNvPr id="30" name="TextBox 29"/>
        <cdr:cNvSpPr txBox="1"/>
      </cdr:nvSpPr>
      <cdr:spPr>
        <a:xfrm xmlns:a="http://schemas.openxmlformats.org/drawingml/2006/main">
          <a:off x="1836" y="361155"/>
          <a:ext cx="1338129" cy="196996"/>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0.12248</cdr:y>
    </cdr:from>
    <cdr:to>
      <cdr:x>0.31373</cdr:x>
      <cdr:y>0.26703</cdr:y>
    </cdr:to>
    <cdr:sp macro="" textlink="">
      <cdr:nvSpPr>
        <cdr:cNvPr id="30" name="TextBox 29"/>
        <cdr:cNvSpPr txBox="1"/>
      </cdr:nvSpPr>
      <cdr:spPr>
        <a:xfrm xmlns:a="http://schemas.openxmlformats.org/drawingml/2006/main">
          <a:off x="-2362200" y="218127"/>
          <a:ext cx="2175466" cy="25743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0.12248</cdr:y>
    </cdr:from>
    <cdr:to>
      <cdr:x>0.31373</cdr:x>
      <cdr:y>0.26703</cdr:y>
    </cdr:to>
    <cdr:sp macro="" textlink="">
      <cdr:nvSpPr>
        <cdr:cNvPr id="30" name="TextBox 29"/>
        <cdr:cNvSpPr txBox="1"/>
      </cdr:nvSpPr>
      <cdr:spPr>
        <a:xfrm xmlns:a="http://schemas.openxmlformats.org/drawingml/2006/main">
          <a:off x="-2362200" y="218127"/>
          <a:ext cx="2175466" cy="25743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0.17828</cdr:x>
      <cdr:y>0</cdr:y>
    </cdr:from>
    <cdr:to>
      <cdr:x>0.82172</cdr:x>
      <cdr:y>0.11475</cdr:y>
    </cdr:to>
    <cdr:pic>
      <cdr:nvPicPr>
        <cdr:cNvPr id="2" name="chart">
          <a:extLst xmlns:a="http://schemas.openxmlformats.org/drawingml/2006/main">
            <a:ext uri="{FF2B5EF4-FFF2-40B4-BE49-F238E27FC236}">
              <a16:creationId xmlns="" xmlns:a16="http://schemas.microsoft.com/office/drawing/2014/main" id="{1200779F-5822-B34B-A7B3-31453D52EBE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409720" y="0"/>
          <a:ext cx="5087897" cy="573323"/>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600" b="1" dirty="0">
            <a:solidFill>
              <a:schemeClr val="bg1"/>
            </a:solidFill>
            <a:latin typeface="Calibr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21" tIns="46661" rIns="93321" bIns="46661"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21" tIns="46661" rIns="93321" bIns="46661" rtlCol="0"/>
          <a:lstStyle>
            <a:lvl1pPr algn="r">
              <a:defRPr sz="1200"/>
            </a:lvl1pPr>
          </a:lstStyle>
          <a:p>
            <a:fld id="{EBCC78E8-5E76-4278-8BC4-7CA821CF2EBF}" type="datetimeFigureOut">
              <a:rPr lang="en-US" smtClean="0"/>
              <a:t>5/7/2019</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21" tIns="46661" rIns="93321" bIns="46661"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21" tIns="46661" rIns="93321" bIns="46661" rtlCol="0" anchor="b"/>
          <a:lstStyle>
            <a:lvl1pPr algn="r">
              <a:defRPr sz="1200"/>
            </a:lvl1pPr>
          </a:lstStyle>
          <a:p>
            <a:fld id="{DCF57252-7C2C-4949-B378-9FA9257592E6}" type="slidenum">
              <a:rPr lang="en-US" smtClean="0"/>
              <a:t>‹#›</a:t>
            </a:fld>
            <a:endParaRPr lang="en-US"/>
          </a:p>
        </p:txBody>
      </p:sp>
    </p:spTree>
    <p:extLst>
      <p:ext uri="{BB962C8B-B14F-4D97-AF65-F5344CB8AC3E}">
        <p14:creationId xmlns:p14="http://schemas.microsoft.com/office/powerpoint/2010/main" val="216197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21" tIns="46661" rIns="93321" bIns="46661"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21" tIns="46661" rIns="93321" bIns="46661" rtlCol="0"/>
          <a:lstStyle>
            <a:lvl1pPr algn="r">
              <a:defRPr sz="1200"/>
            </a:lvl1pPr>
          </a:lstStyle>
          <a:p>
            <a:fld id="{94BB9B69-EFD6-4FEE-A7B7-FC6314465A2D}" type="datetimeFigureOut">
              <a:rPr lang="en-US" smtClean="0"/>
              <a:t>5/7/2019</a:t>
            </a:fld>
            <a:endParaRPr lang="en-US"/>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3321" tIns="46661" rIns="93321" bIns="46661"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21" tIns="46661" rIns="93321" bIns="46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21" tIns="46661" rIns="93321" bIns="46661"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21" tIns="46661" rIns="93321" bIns="46661" rtlCol="0" anchor="b"/>
          <a:lstStyle>
            <a:lvl1pPr algn="r">
              <a:defRPr sz="1200"/>
            </a:lvl1pPr>
          </a:lstStyle>
          <a:p>
            <a:fld id="{1EDEEAB6-64E8-411E-9D1F-C115D7D9D4EA}" type="slidenum">
              <a:rPr lang="en-US" smtClean="0"/>
              <a:t>‹#›</a:t>
            </a:fld>
            <a:endParaRPr lang="en-US"/>
          </a:p>
        </p:txBody>
      </p:sp>
    </p:spTree>
    <p:extLst>
      <p:ext uri="{BB962C8B-B14F-4D97-AF65-F5344CB8AC3E}">
        <p14:creationId xmlns:p14="http://schemas.microsoft.com/office/powerpoint/2010/main" val="169287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a:t>
            </a:fld>
            <a:endParaRPr lang="en-US"/>
          </a:p>
        </p:txBody>
      </p:sp>
    </p:spTree>
    <p:extLst>
      <p:ext uri="{BB962C8B-B14F-4D97-AF65-F5344CB8AC3E}">
        <p14:creationId xmlns:p14="http://schemas.microsoft.com/office/powerpoint/2010/main" val="373311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17</a:t>
            </a:fld>
            <a:endParaRPr lang="en-US"/>
          </a:p>
        </p:txBody>
      </p:sp>
    </p:spTree>
    <p:extLst>
      <p:ext uri="{BB962C8B-B14F-4D97-AF65-F5344CB8AC3E}">
        <p14:creationId xmlns:p14="http://schemas.microsoft.com/office/powerpoint/2010/main" val="105398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18</a:t>
            </a:fld>
            <a:endParaRPr lang="en-US"/>
          </a:p>
        </p:txBody>
      </p:sp>
    </p:spTree>
    <p:extLst>
      <p:ext uri="{BB962C8B-B14F-4D97-AF65-F5344CB8AC3E}">
        <p14:creationId xmlns:p14="http://schemas.microsoft.com/office/powerpoint/2010/main" val="57034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19</a:t>
            </a:fld>
            <a:endParaRPr lang="en-US"/>
          </a:p>
        </p:txBody>
      </p:sp>
    </p:spTree>
    <p:extLst>
      <p:ext uri="{BB962C8B-B14F-4D97-AF65-F5344CB8AC3E}">
        <p14:creationId xmlns:p14="http://schemas.microsoft.com/office/powerpoint/2010/main" val="138977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22</a:t>
            </a:fld>
            <a:endParaRPr lang="en-US"/>
          </a:p>
        </p:txBody>
      </p:sp>
    </p:spTree>
    <p:extLst>
      <p:ext uri="{BB962C8B-B14F-4D97-AF65-F5344CB8AC3E}">
        <p14:creationId xmlns:p14="http://schemas.microsoft.com/office/powerpoint/2010/main" val="766539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29</a:t>
            </a:fld>
            <a:endParaRPr lang="en-US"/>
          </a:p>
        </p:txBody>
      </p:sp>
    </p:spTree>
    <p:extLst>
      <p:ext uri="{BB962C8B-B14F-4D97-AF65-F5344CB8AC3E}">
        <p14:creationId xmlns:p14="http://schemas.microsoft.com/office/powerpoint/2010/main" val="2877651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Irene,</a:t>
            </a:r>
            <a:r>
              <a:rPr lang="en-US" baseline="0" dirty="0"/>
              <a:t> do a chart of each of these. </a:t>
            </a: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30</a:t>
            </a:fld>
            <a:endParaRPr lang="en-US"/>
          </a:p>
        </p:txBody>
      </p:sp>
    </p:spTree>
    <p:extLst>
      <p:ext uri="{BB962C8B-B14F-4D97-AF65-F5344CB8AC3E}">
        <p14:creationId xmlns:p14="http://schemas.microsoft.com/office/powerpoint/2010/main" val="2177124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37</a:t>
            </a:fld>
            <a:endParaRPr lang="en-US"/>
          </a:p>
        </p:txBody>
      </p:sp>
    </p:spTree>
    <p:extLst>
      <p:ext uri="{BB962C8B-B14F-4D97-AF65-F5344CB8AC3E}">
        <p14:creationId xmlns:p14="http://schemas.microsoft.com/office/powerpoint/2010/main" val="695241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41</a:t>
            </a:fld>
            <a:endParaRPr lang="en-US"/>
          </a:p>
        </p:txBody>
      </p:sp>
    </p:spTree>
    <p:extLst>
      <p:ext uri="{BB962C8B-B14F-4D97-AF65-F5344CB8AC3E}">
        <p14:creationId xmlns:p14="http://schemas.microsoft.com/office/powerpoint/2010/main" val="1112016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42</a:t>
            </a:fld>
            <a:endParaRPr lang="en-US"/>
          </a:p>
        </p:txBody>
      </p:sp>
    </p:spTree>
    <p:extLst>
      <p:ext uri="{BB962C8B-B14F-4D97-AF65-F5344CB8AC3E}">
        <p14:creationId xmlns:p14="http://schemas.microsoft.com/office/powerpoint/2010/main" val="80314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43</a:t>
            </a:fld>
            <a:endParaRPr lang="en-US"/>
          </a:p>
        </p:txBody>
      </p:sp>
    </p:spTree>
    <p:extLst>
      <p:ext uri="{BB962C8B-B14F-4D97-AF65-F5344CB8AC3E}">
        <p14:creationId xmlns:p14="http://schemas.microsoft.com/office/powerpoint/2010/main" val="18176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8</a:t>
            </a:fld>
            <a:endParaRPr lang="en-US"/>
          </a:p>
        </p:txBody>
      </p:sp>
    </p:spTree>
    <p:extLst>
      <p:ext uri="{BB962C8B-B14F-4D97-AF65-F5344CB8AC3E}">
        <p14:creationId xmlns:p14="http://schemas.microsoft.com/office/powerpoint/2010/main" val="3723300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44</a:t>
            </a:fld>
            <a:endParaRPr lang="en-US"/>
          </a:p>
        </p:txBody>
      </p:sp>
    </p:spTree>
    <p:extLst>
      <p:ext uri="{BB962C8B-B14F-4D97-AF65-F5344CB8AC3E}">
        <p14:creationId xmlns:p14="http://schemas.microsoft.com/office/powerpoint/2010/main" val="140671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45</a:t>
            </a:fld>
            <a:endParaRPr lang="en-US"/>
          </a:p>
        </p:txBody>
      </p:sp>
    </p:spTree>
    <p:extLst>
      <p:ext uri="{BB962C8B-B14F-4D97-AF65-F5344CB8AC3E}">
        <p14:creationId xmlns:p14="http://schemas.microsoft.com/office/powerpoint/2010/main" val="486631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46</a:t>
            </a:fld>
            <a:endParaRPr lang="en-US"/>
          </a:p>
        </p:txBody>
      </p:sp>
    </p:spTree>
    <p:extLst>
      <p:ext uri="{BB962C8B-B14F-4D97-AF65-F5344CB8AC3E}">
        <p14:creationId xmlns:p14="http://schemas.microsoft.com/office/powerpoint/2010/main" val="1785826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47</a:t>
            </a:fld>
            <a:endParaRPr lang="en-US"/>
          </a:p>
        </p:txBody>
      </p:sp>
    </p:spTree>
    <p:extLst>
      <p:ext uri="{BB962C8B-B14F-4D97-AF65-F5344CB8AC3E}">
        <p14:creationId xmlns:p14="http://schemas.microsoft.com/office/powerpoint/2010/main" val="685662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48</a:t>
            </a:fld>
            <a:endParaRPr lang="en-US"/>
          </a:p>
        </p:txBody>
      </p:sp>
    </p:spTree>
    <p:extLst>
      <p:ext uri="{BB962C8B-B14F-4D97-AF65-F5344CB8AC3E}">
        <p14:creationId xmlns:p14="http://schemas.microsoft.com/office/powerpoint/2010/main" val="2637236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DEEAB6-64E8-411E-9D1F-C115D7D9D4EA}" type="slidenum">
              <a:rPr lang="en-US" smtClean="0"/>
              <a:t>50</a:t>
            </a:fld>
            <a:endParaRPr lang="en-US"/>
          </a:p>
        </p:txBody>
      </p:sp>
    </p:spTree>
    <p:extLst>
      <p:ext uri="{BB962C8B-B14F-4D97-AF65-F5344CB8AC3E}">
        <p14:creationId xmlns:p14="http://schemas.microsoft.com/office/powerpoint/2010/main" val="3578334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51</a:t>
            </a:fld>
            <a:endParaRPr lang="en-US"/>
          </a:p>
        </p:txBody>
      </p:sp>
    </p:spTree>
    <p:extLst>
      <p:ext uri="{BB962C8B-B14F-4D97-AF65-F5344CB8AC3E}">
        <p14:creationId xmlns:p14="http://schemas.microsoft.com/office/powerpoint/2010/main" val="4294469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52</a:t>
            </a:fld>
            <a:endParaRPr lang="en-US"/>
          </a:p>
        </p:txBody>
      </p:sp>
    </p:spTree>
    <p:extLst>
      <p:ext uri="{BB962C8B-B14F-4D97-AF65-F5344CB8AC3E}">
        <p14:creationId xmlns:p14="http://schemas.microsoft.com/office/powerpoint/2010/main" val="1182956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55</a:t>
            </a:fld>
            <a:endParaRPr lang="en-US"/>
          </a:p>
        </p:txBody>
      </p:sp>
    </p:spTree>
    <p:extLst>
      <p:ext uri="{BB962C8B-B14F-4D97-AF65-F5344CB8AC3E}">
        <p14:creationId xmlns:p14="http://schemas.microsoft.com/office/powerpoint/2010/main" val="2481221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57</a:t>
            </a:fld>
            <a:endParaRPr lang="en-US"/>
          </a:p>
        </p:txBody>
      </p:sp>
    </p:spTree>
    <p:extLst>
      <p:ext uri="{BB962C8B-B14F-4D97-AF65-F5344CB8AC3E}">
        <p14:creationId xmlns:p14="http://schemas.microsoft.com/office/powerpoint/2010/main" val="417735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a:t>
            </a:fld>
            <a:endParaRPr lang="en-US"/>
          </a:p>
        </p:txBody>
      </p:sp>
    </p:spTree>
    <p:extLst>
      <p:ext uri="{BB962C8B-B14F-4D97-AF65-F5344CB8AC3E}">
        <p14:creationId xmlns:p14="http://schemas.microsoft.com/office/powerpoint/2010/main" val="3832270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58</a:t>
            </a:fld>
            <a:endParaRPr lang="en-US"/>
          </a:p>
        </p:txBody>
      </p:sp>
    </p:spTree>
    <p:extLst>
      <p:ext uri="{BB962C8B-B14F-4D97-AF65-F5344CB8AC3E}">
        <p14:creationId xmlns:p14="http://schemas.microsoft.com/office/powerpoint/2010/main" val="2583380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DEEAB6-64E8-411E-9D1F-C115D7D9D4EA}" type="slidenum">
              <a:rPr lang="en-US" smtClean="0"/>
              <a:t>59</a:t>
            </a:fld>
            <a:endParaRPr lang="en-US"/>
          </a:p>
        </p:txBody>
      </p:sp>
    </p:spTree>
    <p:extLst>
      <p:ext uri="{BB962C8B-B14F-4D97-AF65-F5344CB8AC3E}">
        <p14:creationId xmlns:p14="http://schemas.microsoft.com/office/powerpoint/2010/main" val="16436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DEEAB6-64E8-411E-9D1F-C115D7D9D4EA}" type="slidenum">
              <a:rPr lang="en-US" smtClean="0"/>
              <a:t>60</a:t>
            </a:fld>
            <a:endParaRPr lang="en-US"/>
          </a:p>
        </p:txBody>
      </p:sp>
    </p:spTree>
    <p:extLst>
      <p:ext uri="{BB962C8B-B14F-4D97-AF65-F5344CB8AC3E}">
        <p14:creationId xmlns:p14="http://schemas.microsoft.com/office/powerpoint/2010/main" val="287377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DEEAB6-64E8-411E-9D1F-C115D7D9D4EA}" type="slidenum">
              <a:rPr lang="en-US" smtClean="0"/>
              <a:t>61</a:t>
            </a:fld>
            <a:endParaRPr lang="en-US"/>
          </a:p>
        </p:txBody>
      </p:sp>
    </p:spTree>
    <p:extLst>
      <p:ext uri="{BB962C8B-B14F-4D97-AF65-F5344CB8AC3E}">
        <p14:creationId xmlns:p14="http://schemas.microsoft.com/office/powerpoint/2010/main" val="4039922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64</a:t>
            </a:fld>
            <a:endParaRPr lang="en-US"/>
          </a:p>
        </p:txBody>
      </p:sp>
    </p:spTree>
    <p:extLst>
      <p:ext uri="{BB962C8B-B14F-4D97-AF65-F5344CB8AC3E}">
        <p14:creationId xmlns:p14="http://schemas.microsoft.com/office/powerpoint/2010/main" val="2667036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74</a:t>
            </a:fld>
            <a:endParaRPr lang="en-US"/>
          </a:p>
        </p:txBody>
      </p:sp>
    </p:spTree>
    <p:extLst>
      <p:ext uri="{BB962C8B-B14F-4D97-AF65-F5344CB8AC3E}">
        <p14:creationId xmlns:p14="http://schemas.microsoft.com/office/powerpoint/2010/main" val="774479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76</a:t>
            </a:fld>
            <a:endParaRPr lang="en-US"/>
          </a:p>
        </p:txBody>
      </p:sp>
    </p:spTree>
    <p:extLst>
      <p:ext uri="{BB962C8B-B14F-4D97-AF65-F5344CB8AC3E}">
        <p14:creationId xmlns:p14="http://schemas.microsoft.com/office/powerpoint/2010/main" val="2121177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77</a:t>
            </a:fld>
            <a:endParaRPr lang="en-US"/>
          </a:p>
        </p:txBody>
      </p:sp>
    </p:spTree>
    <p:extLst>
      <p:ext uri="{BB962C8B-B14F-4D97-AF65-F5344CB8AC3E}">
        <p14:creationId xmlns:p14="http://schemas.microsoft.com/office/powerpoint/2010/main" val="2718527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78</a:t>
            </a:fld>
            <a:endParaRPr lang="en-US"/>
          </a:p>
        </p:txBody>
      </p:sp>
    </p:spTree>
    <p:extLst>
      <p:ext uri="{BB962C8B-B14F-4D97-AF65-F5344CB8AC3E}">
        <p14:creationId xmlns:p14="http://schemas.microsoft.com/office/powerpoint/2010/main" val="374942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79</a:t>
            </a:fld>
            <a:endParaRPr lang="en-US"/>
          </a:p>
        </p:txBody>
      </p:sp>
    </p:spTree>
    <p:extLst>
      <p:ext uri="{BB962C8B-B14F-4D97-AF65-F5344CB8AC3E}">
        <p14:creationId xmlns:p14="http://schemas.microsoft.com/office/powerpoint/2010/main" val="57009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10</a:t>
            </a:fld>
            <a:endParaRPr lang="en-US"/>
          </a:p>
        </p:txBody>
      </p:sp>
    </p:spTree>
    <p:extLst>
      <p:ext uri="{BB962C8B-B14F-4D97-AF65-F5344CB8AC3E}">
        <p14:creationId xmlns:p14="http://schemas.microsoft.com/office/powerpoint/2010/main" val="217816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82</a:t>
            </a:fld>
            <a:endParaRPr lang="en-US"/>
          </a:p>
        </p:txBody>
      </p:sp>
    </p:spTree>
    <p:extLst>
      <p:ext uri="{BB962C8B-B14F-4D97-AF65-F5344CB8AC3E}">
        <p14:creationId xmlns:p14="http://schemas.microsoft.com/office/powerpoint/2010/main" val="4147629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83</a:t>
            </a:fld>
            <a:endParaRPr lang="en-US"/>
          </a:p>
        </p:txBody>
      </p:sp>
    </p:spTree>
    <p:extLst>
      <p:ext uri="{BB962C8B-B14F-4D97-AF65-F5344CB8AC3E}">
        <p14:creationId xmlns:p14="http://schemas.microsoft.com/office/powerpoint/2010/main" val="3256106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86</a:t>
            </a:fld>
            <a:endParaRPr lang="en-US"/>
          </a:p>
        </p:txBody>
      </p:sp>
    </p:spTree>
    <p:extLst>
      <p:ext uri="{BB962C8B-B14F-4D97-AF65-F5344CB8AC3E}">
        <p14:creationId xmlns:p14="http://schemas.microsoft.com/office/powerpoint/2010/main" val="1220789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87</a:t>
            </a:fld>
            <a:endParaRPr lang="en-US"/>
          </a:p>
        </p:txBody>
      </p:sp>
    </p:spTree>
    <p:extLst>
      <p:ext uri="{BB962C8B-B14F-4D97-AF65-F5344CB8AC3E}">
        <p14:creationId xmlns:p14="http://schemas.microsoft.com/office/powerpoint/2010/main" val="2211144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90</a:t>
            </a:fld>
            <a:endParaRPr lang="en-US"/>
          </a:p>
        </p:txBody>
      </p:sp>
    </p:spTree>
    <p:extLst>
      <p:ext uri="{BB962C8B-B14F-4D97-AF65-F5344CB8AC3E}">
        <p14:creationId xmlns:p14="http://schemas.microsoft.com/office/powerpoint/2010/main" val="2973351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91</a:t>
            </a:fld>
            <a:endParaRPr lang="en-US"/>
          </a:p>
        </p:txBody>
      </p:sp>
    </p:spTree>
    <p:extLst>
      <p:ext uri="{BB962C8B-B14F-4D97-AF65-F5344CB8AC3E}">
        <p14:creationId xmlns:p14="http://schemas.microsoft.com/office/powerpoint/2010/main" val="10101020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92</a:t>
            </a:fld>
            <a:endParaRPr lang="en-US"/>
          </a:p>
        </p:txBody>
      </p:sp>
    </p:spTree>
    <p:extLst>
      <p:ext uri="{BB962C8B-B14F-4D97-AF65-F5344CB8AC3E}">
        <p14:creationId xmlns:p14="http://schemas.microsoft.com/office/powerpoint/2010/main" val="249008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93</a:t>
            </a:fld>
            <a:endParaRPr lang="en-US"/>
          </a:p>
        </p:txBody>
      </p:sp>
    </p:spTree>
    <p:extLst>
      <p:ext uri="{BB962C8B-B14F-4D97-AF65-F5344CB8AC3E}">
        <p14:creationId xmlns:p14="http://schemas.microsoft.com/office/powerpoint/2010/main" val="1428404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94</a:t>
            </a:fld>
            <a:endParaRPr lang="en-US"/>
          </a:p>
        </p:txBody>
      </p:sp>
    </p:spTree>
    <p:extLst>
      <p:ext uri="{BB962C8B-B14F-4D97-AF65-F5344CB8AC3E}">
        <p14:creationId xmlns:p14="http://schemas.microsoft.com/office/powerpoint/2010/main" val="42890654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95</a:t>
            </a:fld>
            <a:endParaRPr lang="en-US"/>
          </a:p>
        </p:txBody>
      </p:sp>
    </p:spTree>
    <p:extLst>
      <p:ext uri="{BB962C8B-B14F-4D97-AF65-F5344CB8AC3E}">
        <p14:creationId xmlns:p14="http://schemas.microsoft.com/office/powerpoint/2010/main" val="73666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11</a:t>
            </a:fld>
            <a:endParaRPr lang="en-US"/>
          </a:p>
        </p:txBody>
      </p:sp>
    </p:spTree>
    <p:extLst>
      <p:ext uri="{BB962C8B-B14F-4D97-AF65-F5344CB8AC3E}">
        <p14:creationId xmlns:p14="http://schemas.microsoft.com/office/powerpoint/2010/main" val="2877663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101</a:t>
            </a:fld>
            <a:endParaRPr lang="en-US"/>
          </a:p>
        </p:txBody>
      </p:sp>
    </p:spTree>
    <p:extLst>
      <p:ext uri="{BB962C8B-B14F-4D97-AF65-F5344CB8AC3E}">
        <p14:creationId xmlns:p14="http://schemas.microsoft.com/office/powerpoint/2010/main" val="80290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12</a:t>
            </a:fld>
            <a:endParaRPr lang="en-US"/>
          </a:p>
        </p:txBody>
      </p:sp>
    </p:spTree>
    <p:extLst>
      <p:ext uri="{BB962C8B-B14F-4D97-AF65-F5344CB8AC3E}">
        <p14:creationId xmlns:p14="http://schemas.microsoft.com/office/powerpoint/2010/main" val="424985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13</a:t>
            </a:fld>
            <a:endParaRPr lang="en-US"/>
          </a:p>
        </p:txBody>
      </p:sp>
    </p:spTree>
    <p:extLst>
      <p:ext uri="{BB962C8B-B14F-4D97-AF65-F5344CB8AC3E}">
        <p14:creationId xmlns:p14="http://schemas.microsoft.com/office/powerpoint/2010/main" val="342636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15</a:t>
            </a:fld>
            <a:endParaRPr lang="en-US"/>
          </a:p>
        </p:txBody>
      </p:sp>
    </p:spTree>
    <p:extLst>
      <p:ext uri="{BB962C8B-B14F-4D97-AF65-F5344CB8AC3E}">
        <p14:creationId xmlns:p14="http://schemas.microsoft.com/office/powerpoint/2010/main" val="138747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16</a:t>
            </a:fld>
            <a:endParaRPr lang="en-US"/>
          </a:p>
        </p:txBody>
      </p:sp>
    </p:spTree>
    <p:extLst>
      <p:ext uri="{BB962C8B-B14F-4D97-AF65-F5344CB8AC3E}">
        <p14:creationId xmlns:p14="http://schemas.microsoft.com/office/powerpoint/2010/main" val="302925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2595025"/>
          </a:xfrm>
        </p:spPr>
        <p:txBody>
          <a:bodyPr>
            <a:normAutofit/>
          </a:bodyPr>
          <a:lstStyle>
            <a:lvl1pPr>
              <a:lnSpc>
                <a:spcPct val="90000"/>
              </a:lnSpc>
              <a:defRPr sz="4800"/>
            </a:lvl1pPr>
          </a:lstStyle>
          <a:p>
            <a:r>
              <a:rPr lang="en-US"/>
              <a:t>Click to edit Master title style</a:t>
            </a:r>
            <a:endParaRPr lang="en-US" dirty="0"/>
          </a:p>
        </p:txBody>
      </p:sp>
      <p:sp>
        <p:nvSpPr>
          <p:cNvPr id="3" name="Subtitle 2"/>
          <p:cNvSpPr>
            <a:spLocks noGrp="1"/>
          </p:cNvSpPr>
          <p:nvPr>
            <p:ph type="subTitle" idx="1"/>
          </p:nvPr>
        </p:nvSpPr>
        <p:spPr>
          <a:xfrm>
            <a:off x="914400" y="4402506"/>
            <a:ext cx="7315200" cy="1144632"/>
          </a:xfrm>
        </p:spPr>
        <p:txBody>
          <a:bodyPr>
            <a:normAutofit/>
          </a:bodyPr>
          <a:lstStyle>
            <a:lvl1pPr marL="0" indent="0" algn="l">
              <a:lnSpc>
                <a:spcPct val="90000"/>
              </a:lnSpc>
              <a:buNone/>
              <a:defRPr sz="2200">
                <a:solidFill>
                  <a:srgbClr val="0245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057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782204"/>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160065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800">
                <a:solidFill>
                  <a:schemeClr val="bg1"/>
                </a:solidFill>
              </a:defRPr>
            </a:lvl1pPr>
            <a:lvl2pPr>
              <a:buClr>
                <a:srgbClr val="2B7C99"/>
              </a:buClr>
              <a:defRPr sz="1800">
                <a:solidFill>
                  <a:schemeClr val="bg1"/>
                </a:solidFill>
              </a:defRPr>
            </a:lvl2pPr>
            <a:lvl3pPr>
              <a:buClr>
                <a:srgbClr val="2B7C99"/>
              </a:buClr>
              <a:defRPr sz="1800">
                <a:solidFill>
                  <a:schemeClr val="bg1"/>
                </a:solidFill>
              </a:defRPr>
            </a:lvl3pPr>
            <a:lvl4pPr>
              <a:buClr>
                <a:srgbClr val="2B7C99"/>
              </a:buClr>
              <a:defRPr sz="1800">
                <a:solidFill>
                  <a:schemeClr val="bg1"/>
                </a:solidFill>
              </a:defRPr>
            </a:lvl4pPr>
            <a:lvl5pPr>
              <a:buClr>
                <a:srgbClr val="2B7C99"/>
              </a:buCl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0" indent="0" algn="ctr">
              <a:lnSpc>
                <a:spcPct val="85000"/>
              </a:lnSpc>
              <a:tabLst/>
              <a:defRPr sz="2600">
                <a:solidFill>
                  <a:srgbClr val="02458C"/>
                </a:solidFill>
              </a:defRPr>
            </a:lvl1pPr>
          </a:lstStyle>
          <a:p>
            <a:r>
              <a:rPr lang="en-US" dirty="0"/>
              <a:t>Click to edit Master title style</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Overall Findings</a:t>
            </a:r>
          </a:p>
        </p:txBody>
      </p:sp>
    </p:spTree>
    <p:extLst>
      <p:ext uri="{BB962C8B-B14F-4D97-AF65-F5344CB8AC3E}">
        <p14:creationId xmlns:p14="http://schemas.microsoft.com/office/powerpoint/2010/main" val="1120864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Overall Findings</a:t>
            </a:r>
          </a:p>
        </p:txBody>
      </p:sp>
    </p:spTree>
    <p:extLst>
      <p:ext uri="{BB962C8B-B14F-4D97-AF65-F5344CB8AC3E}">
        <p14:creationId xmlns:p14="http://schemas.microsoft.com/office/powerpoint/2010/main" val="3498842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Overall Findings</a:t>
            </a:r>
          </a:p>
        </p:txBody>
      </p:sp>
    </p:spTree>
    <p:extLst>
      <p:ext uri="{BB962C8B-B14F-4D97-AF65-F5344CB8AC3E}">
        <p14:creationId xmlns:p14="http://schemas.microsoft.com/office/powerpoint/2010/main" val="115153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4137823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4340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Summary – Findings in Brief</a:t>
            </a:r>
          </a:p>
        </p:txBody>
      </p:sp>
    </p:spTree>
    <p:extLst>
      <p:ext uri="{BB962C8B-B14F-4D97-AF65-F5344CB8AC3E}">
        <p14:creationId xmlns:p14="http://schemas.microsoft.com/office/powerpoint/2010/main" val="312249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Summary – Findings in Brief</a:t>
            </a:r>
          </a:p>
        </p:txBody>
      </p:sp>
    </p:spTree>
    <p:extLst>
      <p:ext uri="{BB962C8B-B14F-4D97-AF65-F5344CB8AC3E}">
        <p14:creationId xmlns:p14="http://schemas.microsoft.com/office/powerpoint/2010/main" val="519730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Summary – Findings in Brief</a:t>
            </a:r>
          </a:p>
        </p:txBody>
      </p:sp>
    </p:spTree>
    <p:extLst>
      <p:ext uri="{BB962C8B-B14F-4D97-AF65-F5344CB8AC3E}">
        <p14:creationId xmlns:p14="http://schemas.microsoft.com/office/powerpoint/2010/main" val="96613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2747113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CMC Counties</a:t>
            </a:r>
          </a:p>
        </p:txBody>
      </p:sp>
    </p:spTree>
    <p:extLst>
      <p:ext uri="{BB962C8B-B14F-4D97-AF65-F5344CB8AC3E}">
        <p14:creationId xmlns:p14="http://schemas.microsoft.com/office/powerpoint/2010/main" val="394245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782204"/>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3723613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CMC Counties</a:t>
            </a:r>
          </a:p>
        </p:txBody>
      </p:sp>
    </p:spTree>
    <p:extLst>
      <p:ext uri="{BB962C8B-B14F-4D97-AF65-F5344CB8AC3E}">
        <p14:creationId xmlns:p14="http://schemas.microsoft.com/office/powerpoint/2010/main" val="949359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CMC Counties</a:t>
            </a:r>
          </a:p>
        </p:txBody>
      </p:sp>
    </p:spTree>
    <p:extLst>
      <p:ext uri="{BB962C8B-B14F-4D97-AF65-F5344CB8AC3E}">
        <p14:creationId xmlns:p14="http://schemas.microsoft.com/office/powerpoint/2010/main" val="1506011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3297526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Results By Race</a:t>
            </a:r>
          </a:p>
        </p:txBody>
      </p:sp>
    </p:spTree>
    <p:extLst>
      <p:ext uri="{BB962C8B-B14F-4D97-AF65-F5344CB8AC3E}">
        <p14:creationId xmlns:p14="http://schemas.microsoft.com/office/powerpoint/2010/main" val="1573578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Results By Race</a:t>
            </a:r>
          </a:p>
        </p:txBody>
      </p:sp>
    </p:spTree>
    <p:extLst>
      <p:ext uri="{BB962C8B-B14F-4D97-AF65-F5344CB8AC3E}">
        <p14:creationId xmlns:p14="http://schemas.microsoft.com/office/powerpoint/2010/main" val="1847236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Results By Race</a:t>
            </a:r>
          </a:p>
        </p:txBody>
      </p:sp>
    </p:spTree>
    <p:extLst>
      <p:ext uri="{BB962C8B-B14F-4D97-AF65-F5344CB8AC3E}">
        <p14:creationId xmlns:p14="http://schemas.microsoft.com/office/powerpoint/2010/main" val="96456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1396010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Results By Language</a:t>
            </a:r>
          </a:p>
        </p:txBody>
      </p:sp>
    </p:spTree>
    <p:extLst>
      <p:ext uri="{BB962C8B-B14F-4D97-AF65-F5344CB8AC3E}">
        <p14:creationId xmlns:p14="http://schemas.microsoft.com/office/powerpoint/2010/main" val="2832369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Results By Language</a:t>
            </a:r>
          </a:p>
        </p:txBody>
      </p:sp>
    </p:spTree>
    <p:extLst>
      <p:ext uri="{BB962C8B-B14F-4D97-AF65-F5344CB8AC3E}">
        <p14:creationId xmlns:p14="http://schemas.microsoft.com/office/powerpoint/2010/main" val="2006437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Results By Language</a:t>
            </a:r>
          </a:p>
        </p:txBody>
      </p:sp>
    </p:spTree>
    <p:extLst>
      <p:ext uri="{BB962C8B-B14F-4D97-AF65-F5344CB8AC3E}">
        <p14:creationId xmlns:p14="http://schemas.microsoft.com/office/powerpoint/2010/main" val="267945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800">
                <a:solidFill>
                  <a:schemeClr val="bg1"/>
                </a:solidFill>
              </a:defRPr>
            </a:lvl1pPr>
            <a:lvl2pPr>
              <a:buClr>
                <a:srgbClr val="2B7C99"/>
              </a:buClr>
              <a:defRPr sz="1800">
                <a:solidFill>
                  <a:schemeClr val="bg1"/>
                </a:solidFill>
              </a:defRPr>
            </a:lvl2pPr>
            <a:lvl3pPr>
              <a:buClr>
                <a:srgbClr val="2B7C99"/>
              </a:buClr>
              <a:defRPr sz="1800">
                <a:solidFill>
                  <a:schemeClr val="bg1"/>
                </a:solidFill>
              </a:defRPr>
            </a:lvl3pPr>
            <a:lvl4pPr>
              <a:buClr>
                <a:srgbClr val="2B7C99"/>
              </a:buClr>
              <a:defRPr sz="1800">
                <a:solidFill>
                  <a:schemeClr val="bg1"/>
                </a:solidFill>
              </a:defRPr>
            </a:lvl4pPr>
            <a:lvl5pPr>
              <a:buClr>
                <a:srgbClr val="2B7C99"/>
              </a:buCl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0" indent="0" algn="ctr">
              <a:lnSpc>
                <a:spcPct val="85000"/>
              </a:lnSpc>
              <a:tabLst/>
              <a:defRPr sz="2600">
                <a:solidFill>
                  <a:srgbClr val="02458C"/>
                </a:solidFill>
              </a:defRPr>
            </a:lvl1pPr>
          </a:lstStyle>
          <a:p>
            <a:r>
              <a:rPr lang="en-US" dirty="0"/>
              <a:t>Click to edit Master title style</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Overall Findings</a:t>
            </a:r>
          </a:p>
        </p:txBody>
      </p:sp>
    </p:spTree>
    <p:extLst>
      <p:ext uri="{BB962C8B-B14F-4D97-AF65-F5344CB8AC3E}">
        <p14:creationId xmlns:p14="http://schemas.microsoft.com/office/powerpoint/2010/main" val="1110071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856768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6" name="TextBox 5"/>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Results By Long-Term Services and Supports</a:t>
            </a:r>
          </a:p>
        </p:txBody>
      </p:sp>
    </p:spTree>
    <p:extLst>
      <p:ext uri="{BB962C8B-B14F-4D97-AF65-F5344CB8AC3E}">
        <p14:creationId xmlns:p14="http://schemas.microsoft.com/office/powerpoint/2010/main" val="1045036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Results By Long-Term Services and Supports</a:t>
            </a:r>
          </a:p>
        </p:txBody>
      </p:sp>
    </p:spTree>
    <p:extLst>
      <p:ext uri="{BB962C8B-B14F-4D97-AF65-F5344CB8AC3E}">
        <p14:creationId xmlns:p14="http://schemas.microsoft.com/office/powerpoint/2010/main" val="2722208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Results By Long-Term Services and Supports</a:t>
            </a:r>
          </a:p>
        </p:txBody>
      </p:sp>
    </p:spTree>
    <p:extLst>
      <p:ext uri="{BB962C8B-B14F-4D97-AF65-F5344CB8AC3E}">
        <p14:creationId xmlns:p14="http://schemas.microsoft.com/office/powerpoint/2010/main" val="3785924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2375419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7" name="TextBox 6"/>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Appendix</a:t>
            </a:r>
          </a:p>
        </p:txBody>
      </p:sp>
    </p:spTree>
    <p:extLst>
      <p:ext uri="{BB962C8B-B14F-4D97-AF65-F5344CB8AC3E}">
        <p14:creationId xmlns:p14="http://schemas.microsoft.com/office/powerpoint/2010/main" val="2840151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Appendix</a:t>
            </a:r>
          </a:p>
        </p:txBody>
      </p:sp>
    </p:spTree>
    <p:extLst>
      <p:ext uri="{BB962C8B-B14F-4D97-AF65-F5344CB8AC3E}">
        <p14:creationId xmlns:p14="http://schemas.microsoft.com/office/powerpoint/2010/main" val="261806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Appendix</a:t>
            </a:r>
          </a:p>
        </p:txBody>
      </p:sp>
    </p:spTree>
    <p:extLst>
      <p:ext uri="{BB962C8B-B14F-4D97-AF65-F5344CB8AC3E}">
        <p14:creationId xmlns:p14="http://schemas.microsoft.com/office/powerpoint/2010/main" val="3959945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140656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Contact Info</a:t>
            </a:r>
          </a:p>
        </p:txBody>
      </p:sp>
    </p:spTree>
    <p:extLst>
      <p:ext uri="{BB962C8B-B14F-4D97-AF65-F5344CB8AC3E}">
        <p14:creationId xmlns:p14="http://schemas.microsoft.com/office/powerpoint/2010/main" val="399073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Overall Findings</a:t>
            </a:r>
          </a:p>
        </p:txBody>
      </p:sp>
    </p:spTree>
    <p:extLst>
      <p:ext uri="{BB962C8B-B14F-4D97-AF65-F5344CB8AC3E}">
        <p14:creationId xmlns:p14="http://schemas.microsoft.com/office/powerpoint/2010/main" val="1984082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Contact Info</a:t>
            </a:r>
          </a:p>
        </p:txBody>
      </p:sp>
    </p:spTree>
    <p:extLst>
      <p:ext uri="{BB962C8B-B14F-4D97-AF65-F5344CB8AC3E}">
        <p14:creationId xmlns:p14="http://schemas.microsoft.com/office/powerpoint/2010/main" val="279076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Contact Info</a:t>
            </a:r>
          </a:p>
        </p:txBody>
      </p:sp>
    </p:spTree>
    <p:extLst>
      <p:ext uri="{BB962C8B-B14F-4D97-AF65-F5344CB8AC3E}">
        <p14:creationId xmlns:p14="http://schemas.microsoft.com/office/powerpoint/2010/main" val="564083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782204"/>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1299564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800">
                <a:solidFill>
                  <a:schemeClr val="bg1"/>
                </a:solidFill>
              </a:defRPr>
            </a:lvl1pPr>
            <a:lvl2pPr>
              <a:buClr>
                <a:srgbClr val="2B7C99"/>
              </a:buClr>
              <a:defRPr sz="1800">
                <a:solidFill>
                  <a:schemeClr val="bg1"/>
                </a:solidFill>
              </a:defRPr>
            </a:lvl2pPr>
            <a:lvl3pPr>
              <a:buClr>
                <a:srgbClr val="2B7C99"/>
              </a:buClr>
              <a:defRPr sz="1800">
                <a:solidFill>
                  <a:schemeClr val="bg1"/>
                </a:solidFill>
              </a:defRPr>
            </a:lvl3pPr>
            <a:lvl4pPr>
              <a:buClr>
                <a:srgbClr val="2B7C99"/>
              </a:buClr>
              <a:defRPr sz="1800">
                <a:solidFill>
                  <a:schemeClr val="bg1"/>
                </a:solidFill>
              </a:defRPr>
            </a:lvl4pPr>
            <a:lvl5pPr>
              <a:buClr>
                <a:srgbClr val="2B7C99"/>
              </a:buCl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0" indent="0" algn="ctr">
              <a:lnSpc>
                <a:spcPct val="85000"/>
              </a:lnSpc>
              <a:tabLst/>
              <a:defRPr sz="2600">
                <a:solidFill>
                  <a:srgbClr val="02458C"/>
                </a:solidFill>
              </a:defRPr>
            </a:lvl1pPr>
          </a:lstStyle>
          <a:p>
            <a:r>
              <a:rPr lang="en-US" dirty="0"/>
              <a:t>Click to edit Master title style</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Introduction</a:t>
            </a:r>
          </a:p>
        </p:txBody>
      </p:sp>
    </p:spTree>
    <p:extLst>
      <p:ext uri="{BB962C8B-B14F-4D97-AF65-F5344CB8AC3E}">
        <p14:creationId xmlns:p14="http://schemas.microsoft.com/office/powerpoint/2010/main" val="1059533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Introduction</a:t>
            </a:r>
          </a:p>
        </p:txBody>
      </p:sp>
    </p:spTree>
    <p:extLst>
      <p:ext uri="{BB962C8B-B14F-4D97-AF65-F5344CB8AC3E}">
        <p14:creationId xmlns:p14="http://schemas.microsoft.com/office/powerpoint/2010/main" val="4227490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Introduction</a:t>
            </a:r>
          </a:p>
        </p:txBody>
      </p:sp>
    </p:spTree>
    <p:extLst>
      <p:ext uri="{BB962C8B-B14F-4D97-AF65-F5344CB8AC3E}">
        <p14:creationId xmlns:p14="http://schemas.microsoft.com/office/powerpoint/2010/main" val="1161155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Overall Findings</a:t>
            </a:r>
          </a:p>
        </p:txBody>
      </p:sp>
    </p:spTree>
    <p:extLst>
      <p:ext uri="{BB962C8B-B14F-4D97-AF65-F5344CB8AC3E}">
        <p14:creationId xmlns:p14="http://schemas.microsoft.com/office/powerpoint/2010/main" val="189037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thdology Section Header">
    <p:spTree>
      <p:nvGrpSpPr>
        <p:cNvPr id="1" name=""/>
        <p:cNvGrpSpPr/>
        <p:nvPr/>
      </p:nvGrpSpPr>
      <p:grpSpPr>
        <a:xfrm>
          <a:off x="0" y="0"/>
          <a:ext cx="0" cy="0"/>
          <a:chOff x="0" y="0"/>
          <a:chExt cx="0" cy="0"/>
        </a:xfrm>
      </p:grpSpPr>
      <p:grpSp>
        <p:nvGrpSpPr>
          <p:cNvPr id="97" name="Group 96"/>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98" name="Rectangle 97"/>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userDrawn="1">
            <p:ph type="title"/>
          </p:nvPr>
        </p:nvSpPr>
        <p:spPr>
          <a:xfrm>
            <a:off x="914400" y="2782204"/>
            <a:ext cx="7315200" cy="1293592"/>
          </a:xfrm>
        </p:spPr>
        <p:txBody>
          <a:bodyPr anchor="ctr">
            <a:noAutofit/>
          </a:bodyPr>
          <a:lstStyle>
            <a:lvl1pPr algn="l">
              <a:lnSpc>
                <a:spcPct val="85000"/>
              </a:lnSpc>
              <a:defRPr sz="5400" b="1" cap="none">
                <a:solidFill>
                  <a:srgbClr val="02458C"/>
                </a:solidFill>
              </a:defRPr>
            </a:lvl1pPr>
          </a:lstStyle>
          <a:p>
            <a:r>
              <a:rPr lang="en-US" dirty="0"/>
              <a:t>Click to edit Master title style</a:t>
            </a:r>
          </a:p>
        </p:txBody>
      </p:sp>
      <p:sp>
        <p:nvSpPr>
          <p:cNvPr id="24"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73" name="Group 72"/>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4" name="Rectangle 73"/>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TextBox 74"/>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6" name="Group 75"/>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7" name="Rectangle 76"/>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TextBox 77"/>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9" name="Group 78"/>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80" name="Rectangle 79"/>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TextBox 80"/>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2" name="Group 81"/>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83" name="Rectangle 82"/>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TextBox 83"/>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5" name="Group 84"/>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86" name="Rectangle 85"/>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TextBox 86"/>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8" name="Group 87"/>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89" name="Rectangle 88"/>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TextBox 89"/>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91" name="Group 90"/>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92" name="Rectangle 91"/>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TextBox 92"/>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94" name="Group 93"/>
          <p:cNvGrpSpPr/>
          <p:nvPr userDrawn="1"/>
        </p:nvGrpSpPr>
        <p:grpSpPr>
          <a:xfrm>
            <a:off x="8570490" y="5458968"/>
            <a:ext cx="564229" cy="777240"/>
            <a:chOff x="8570490" y="5534025"/>
            <a:chExt cx="564229" cy="777240"/>
          </a:xfrm>
          <a:solidFill>
            <a:srgbClr val="02458C"/>
          </a:solidFill>
          <a:effectLst>
            <a:outerShdw blurRad="50800" dist="38100" dir="2700000" algn="tl" rotWithShape="0">
              <a:prstClr val="black">
                <a:alpha val="40000"/>
              </a:prstClr>
            </a:outerShdw>
          </a:effectLst>
        </p:grpSpPr>
        <p:sp>
          <p:nvSpPr>
            <p:cNvPr id="95" name="Rectangle 94"/>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 name="TextBox 95"/>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348403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Layout">
    <p:spTree>
      <p:nvGrpSpPr>
        <p:cNvPr id="1" name=""/>
        <p:cNvGrpSpPr/>
        <p:nvPr/>
      </p:nvGrpSpPr>
      <p:grpSpPr>
        <a:xfrm>
          <a:off x="0" y="0"/>
          <a:ext cx="0" cy="0"/>
          <a:chOff x="0" y="0"/>
          <a:chExt cx="0" cy="0"/>
        </a:xfrm>
      </p:grpSpPr>
      <p:grpSp>
        <p:nvGrpSpPr>
          <p:cNvPr id="94" name="Group 93"/>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95" name="Rectangle 94"/>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userDrawn="1">
            <p:ph idx="1"/>
          </p:nvPr>
        </p:nvSpPr>
        <p:spPr>
          <a:xfrm>
            <a:off x="398860" y="1600200"/>
            <a:ext cx="7772400" cy="4648200"/>
          </a:xfrm>
        </p:spPr>
        <p:txBody>
          <a:bodyPr>
            <a:normAutofit/>
          </a:bodyPr>
          <a:lstStyle>
            <a:lvl1pPr marL="2743200" indent="-269875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1pPr>
            <a:lvl2pPr marL="32004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2pPr>
            <a:lvl3pPr marL="50292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3pPr>
            <a:lvl4pPr marL="73152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4pPr>
            <a:lvl5pPr marL="96012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9"/>
          <p:cNvSpPr>
            <a:spLocks noGrp="1"/>
          </p:cNvSpPr>
          <p:nvPr userDrawn="1">
            <p:ph type="title"/>
          </p:nvPr>
        </p:nvSpPr>
        <p:spPr>
          <a:xfrm>
            <a:off x="398860" y="457201"/>
            <a:ext cx="7772400" cy="82296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70" name="Group 69"/>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1" name="Rectangle 70"/>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TextBox 71"/>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3" name="Group 72"/>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4" name="Rectangle 73"/>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TextBox 74"/>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6" name="Group 75"/>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77" name="Rectangle 76"/>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TextBox 77"/>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9" name="Group 78"/>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80" name="Rectangle 79"/>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TextBox 80"/>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2" name="Group 81"/>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83" name="Rectangle 82"/>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TextBox 83"/>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5" name="Group 84"/>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86" name="Rectangle 85"/>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TextBox 86"/>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8" name="Group 87"/>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89" name="Rectangle 88"/>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TextBox 89"/>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91" name="Group 90"/>
          <p:cNvGrpSpPr/>
          <p:nvPr userDrawn="1"/>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92" name="Rectangle 91"/>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TextBox 92"/>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166343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dings in Brief Section Header">
    <p:spTree>
      <p:nvGrpSpPr>
        <p:cNvPr id="1" name=""/>
        <p:cNvGrpSpPr/>
        <p:nvPr/>
      </p:nvGrpSpPr>
      <p:grpSpPr>
        <a:xfrm>
          <a:off x="0" y="0"/>
          <a:ext cx="0" cy="0"/>
          <a:chOff x="0" y="0"/>
          <a:chExt cx="0" cy="0"/>
        </a:xfrm>
      </p:grpSpPr>
      <p:sp>
        <p:nvSpPr>
          <p:cNvPr id="2" name="Title 1"/>
          <p:cNvSpPr>
            <a:spLocks noGrp="1"/>
          </p:cNvSpPr>
          <p:nvPr userDrawn="1">
            <p:ph type="title"/>
          </p:nvPr>
        </p:nvSpPr>
        <p:spPr>
          <a:xfrm>
            <a:off x="914400" y="2782204"/>
            <a:ext cx="7315200" cy="1293592"/>
          </a:xfrm>
        </p:spPr>
        <p:txBody>
          <a:bodyPr anchor="ctr">
            <a:noAutofit/>
          </a:bodyPr>
          <a:lstStyle>
            <a:lvl1pPr algn="l">
              <a:lnSpc>
                <a:spcPct val="85000"/>
              </a:lnSpc>
              <a:defRPr sz="5400" b="1" cap="none">
                <a:solidFill>
                  <a:srgbClr val="02458C"/>
                </a:solidFill>
              </a:defRPr>
            </a:lvl1pPr>
          </a:lstStyle>
          <a:p>
            <a:r>
              <a:rPr lang="en-US" dirty="0"/>
              <a:t>Click to edit Master title style</a:t>
            </a:r>
          </a:p>
        </p:txBody>
      </p:sp>
      <p:grpSp>
        <p:nvGrpSpPr>
          <p:cNvPr id="31" name="Group 30"/>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32" name="Rectangle 31"/>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39" name="Group 38"/>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40" name="Rectangle 39"/>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42" name="Group 41"/>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43" name="Rectangle 42"/>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TextBox 43"/>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5" name="Group 44"/>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46" name="Rectangle 45"/>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8" name="Group 47"/>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49" name="Rectangle 48"/>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TextBox 49"/>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1" name="Group 50"/>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52" name="Rectangle 51"/>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TextBox 52"/>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4" name="Group 53"/>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55" name="Rectangle 5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TextBox 5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7" name="Group 56"/>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58" name="Rectangle 5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TextBox 5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0" name="Group 59"/>
          <p:cNvGrpSpPr/>
          <p:nvPr userDrawn="1"/>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89109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787400" indent="-212725">
              <a:spcBef>
                <a:spcPts val="0"/>
              </a:spcBef>
              <a:spcAft>
                <a:spcPts val="800"/>
              </a:spcAft>
              <a:buClr>
                <a:srgbClr val="2B7C99"/>
              </a:buClr>
              <a:buFont typeface="Arial" panose="020B0604020202020204" pitchFamily="34" charset="0"/>
              <a:buChar char="•"/>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0" indent="0" algn="ctr">
              <a:lnSpc>
                <a:spcPct val="85000"/>
              </a:lnSpc>
              <a:tabLst/>
              <a:defRPr sz="2600">
                <a:solidFill>
                  <a:srgbClr val="02458C"/>
                </a:solidFill>
              </a:defRPr>
            </a:lvl1pPr>
          </a:lstStyle>
          <a:p>
            <a:r>
              <a:rPr lang="en-US" dirty="0"/>
              <a:t>Click to edit Master title style</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Findings in Brief</a:t>
            </a:r>
          </a:p>
        </p:txBody>
      </p:sp>
      <p:grpSp>
        <p:nvGrpSpPr>
          <p:cNvPr id="5" name="Group 4"/>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6" name="Rectangle 5"/>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15" name="Group 14"/>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16" name="Rectangle 15"/>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18" name="Group 17"/>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19" name="Rectangle 18"/>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21" name="Group 20"/>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22" name="Rectangle 21"/>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24" name="Group 23"/>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25" name="Rectangle 24"/>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Box 25"/>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27" name="Group 26"/>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28" name="Rectangle 27"/>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0" name="Group 29"/>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1" name="Rectangle 30"/>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TextBox 31"/>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3" name="Group 32"/>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34" name="Rectangle 33"/>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6" name="Group 35"/>
          <p:cNvGrpSpPr/>
          <p:nvPr userDrawn="1"/>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37" name="Rectangle 36"/>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TextBox 37"/>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191166942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10.xml"/><Relationship Id="rId4"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11.xml"/><Relationship Id="rId4" Type="http://schemas.openxmlformats.org/officeDocument/2006/relationships/slideLayout" Target="../slideLayouts/slideLayout3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12.xml"/><Relationship Id="rId4" Type="http://schemas.openxmlformats.org/officeDocument/2006/relationships/slideLayout" Target="../slideLayouts/slideLayout4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13.xml"/><Relationship Id="rId4" Type="http://schemas.openxmlformats.org/officeDocument/2006/relationships/slideLayout" Target="../slideLayouts/slideLayout4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5.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6.xml"/><Relationship Id="rId4"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7.xml"/><Relationship Id="rId4"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8.xml"/><Relationship Id="rId4"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9.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4" name="Rectangle 33"/>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59" name="Rectangle 58"/>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24"/>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41" name="Group 40"/>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57" name="Rectangle 56"/>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TextBox 57"/>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42" name="Group 41"/>
          <p:cNvGrpSpPr/>
          <p:nvPr/>
        </p:nvGrpSpPr>
        <p:grpSpPr>
          <a:xfrm>
            <a:off x="8570490" y="77921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55" name="Rectangle 54"/>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TextBox 55"/>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3" name="Group 42"/>
          <p:cNvGrpSpPr/>
          <p:nvPr/>
        </p:nvGrpSpPr>
        <p:grpSpPr>
          <a:xfrm>
            <a:off x="8570490" y="155842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53" name="Rectangle 52"/>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TextBox 53"/>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4" name="Group 43"/>
          <p:cNvGrpSpPr/>
          <p:nvPr/>
        </p:nvGrpSpPr>
        <p:grpSpPr>
          <a:xfrm>
            <a:off x="8570490" y="233763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51" name="Rectangle 50"/>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TextBox 51"/>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5" name="Group 44"/>
          <p:cNvGrpSpPr/>
          <p:nvPr/>
        </p:nvGrpSpPr>
        <p:grpSpPr>
          <a:xfrm>
            <a:off x="8570490" y="311685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49" name="Rectangle 48"/>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TextBox 49"/>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 name="Group 3"/>
          <p:cNvGrpSpPr/>
          <p:nvPr/>
        </p:nvGrpSpPr>
        <p:grpSpPr>
          <a:xfrm>
            <a:off x="8570490" y="38960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47" name="Rectangle 46"/>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TextBox 47"/>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 name="Group 4"/>
          <p:cNvGrpSpPr/>
          <p:nvPr/>
        </p:nvGrpSpPr>
        <p:grpSpPr>
          <a:xfrm>
            <a:off x="8570490" y="467527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28" name="Rectangle 2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 name="Group 5"/>
          <p:cNvGrpSpPr/>
          <p:nvPr/>
        </p:nvGrpSpPr>
        <p:grpSpPr>
          <a:xfrm>
            <a:off x="8570490" y="5454493"/>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31" name="Rectangle 30"/>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TextBox 31"/>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669477490"/>
      </p:ext>
    </p:extLst>
  </p:cSld>
  <p:clrMap bg1="dk1" tx1="lt1" bg2="dk2" tx2="lt2" accent1="accent1" accent2="accent2" accent3="accent3" accent4="accent4" accent5="accent5" accent6="accent6" hlink="hlink" folHlink="folHlink"/>
  <p:sldLayoutIdLst>
    <p:sldLayoutId id="2147483787" r:id="rId1"/>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1" name="Rectangle 40"/>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43" name="Rectangle 42"/>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7" name="Rectangle 26"/>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7" name="Group 36"/>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2" name="Group 6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3" name="Rectangle 6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5" name="Group 64"/>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66" name="Rectangle 6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TextBox 6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8" name="Group 67"/>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69" name="Rectangle 68"/>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TextBox 6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1" name="Group 7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72" name="Rectangle 7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TextBox 7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4" name="Group 7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75" name="Rectangle 7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TextBox 7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4" name="Group 33"/>
          <p:cNvGrpSpPr/>
          <p:nvPr/>
        </p:nvGrpSpPr>
        <p:grpSpPr>
          <a:xfrm>
            <a:off x="8570490" y="3899265"/>
            <a:ext cx="564229" cy="777240"/>
            <a:chOff x="8570490" y="3952875"/>
            <a:chExt cx="564229" cy="777240"/>
          </a:xfrm>
          <a:solidFill>
            <a:srgbClr val="02458C"/>
          </a:solidFill>
          <a:effectLst>
            <a:outerShdw blurRad="50800" dist="38100" dir="2700000" algn="tl" rotWithShape="0">
              <a:prstClr val="black">
                <a:alpha val="40000"/>
              </a:prstClr>
            </a:outerShdw>
          </a:effectLst>
        </p:grpSpPr>
        <p:sp>
          <p:nvSpPr>
            <p:cNvPr id="35" name="Rectangle 3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3726709743"/>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65" r:id="rId3"/>
    <p:sldLayoutId id="2147483837"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1" name="Rectangle 40"/>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43" name="Rectangle 42"/>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7" name="Rectangle 26"/>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0" name="Group 39"/>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2" name="Group 6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3" name="Rectangle 6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5" name="Group 64"/>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66" name="Rectangle 6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TextBox 6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8" name="Group 67"/>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69" name="Rectangle 68"/>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TextBox 6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1" name="Group 7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72" name="Rectangle 7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TextBox 7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4" name="Group 7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75" name="Rectangle 7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TextBox 7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4" name="Group 33"/>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5" name="Rectangle 3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7" name="Group 36"/>
          <p:cNvGrpSpPr/>
          <p:nvPr/>
        </p:nvGrpSpPr>
        <p:grpSpPr>
          <a:xfrm>
            <a:off x="8570490" y="4679118"/>
            <a:ext cx="564229" cy="777240"/>
            <a:chOff x="8570490" y="4743450"/>
            <a:chExt cx="564229" cy="777240"/>
          </a:xfrm>
          <a:solidFill>
            <a:srgbClr val="02458C"/>
          </a:solidFill>
          <a:effectLst>
            <a:outerShdw blurRad="50800" dist="38100" dir="2700000" algn="tl" rotWithShape="0">
              <a:prstClr val="black">
                <a:alpha val="40000"/>
              </a:prstClr>
            </a:outerShdw>
          </a:effectLst>
        </p:grpSpPr>
        <p:sp>
          <p:nvSpPr>
            <p:cNvPr id="38" name="Rectangle 3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4182660088"/>
      </p:ext>
    </p:extLst>
  </p:cSld>
  <p:clrMap bg1="dk1" tx1="lt1" bg2="dk2" tx2="lt2" accent1="accent1" accent2="accent2" accent3="accent3" accent4="accent4" accent5="accent5" accent6="accent6" hlink="hlink" folHlink="folHlink"/>
  <p:sldLayoutIdLst>
    <p:sldLayoutId id="2147483842" r:id="rId1"/>
    <p:sldLayoutId id="2147483843" r:id="rId2"/>
    <p:sldLayoutId id="2147483866" r:id="rId3"/>
    <p:sldLayoutId id="2147483844"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1" name="Rectangle 40"/>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43" name="Rectangle 42"/>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7" name="Rectangle 26"/>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2" name="Group 6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3" name="Rectangle 6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5" name="Group 64"/>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66" name="Rectangle 6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TextBox 6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8" name="Group 67"/>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69" name="Rectangle 68"/>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TextBox 6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1" name="Group 7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72" name="Rectangle 7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TextBox 7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4" name="Group 7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75" name="Rectangle 7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TextBox 7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4" name="Group 33"/>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5" name="Rectangle 3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7" name="Group 36"/>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5458968"/>
            <a:ext cx="564229" cy="777240"/>
            <a:chOff x="8570490" y="5534025"/>
            <a:chExt cx="564229" cy="777240"/>
          </a:xfrm>
          <a:solidFill>
            <a:srgbClr val="02458C"/>
          </a:solidFill>
          <a:effectLst>
            <a:outerShdw blurRad="50800" dist="38100" dir="2700000" algn="tl" rotWithShape="0">
              <a:prstClr val="black">
                <a:alpha val="40000"/>
              </a:prstClr>
            </a:outerShdw>
          </a:effectLst>
        </p:grpSpPr>
        <p:sp>
          <p:nvSpPr>
            <p:cNvPr id="44" name="Rectangle 4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2622934235"/>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67" r:id="rId3"/>
    <p:sldLayoutId id="2147483851"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9" name="Rectangle 78"/>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1" name="Rectangle 80"/>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7" name="Group 36"/>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TextBox 5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1" name="Group 6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62" name="Rectangle 6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TextBox 6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4" name="Group 6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65" name="Rectangle 6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TextBox 6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7" name="Group 66"/>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68" name="Rectangle 67"/>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TextBox 68"/>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0" name="Group 69"/>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71" name="Rectangle 70"/>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TextBox 71"/>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3" name="Group 72"/>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74" name="Rectangle 7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TextBox 74"/>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6" name="Group 75"/>
          <p:cNvGrpSpPr/>
          <p:nvPr/>
        </p:nvGrpSpPr>
        <p:grpSpPr>
          <a:xfrm>
            <a:off x="8570490" y="0"/>
            <a:ext cx="564229" cy="777240"/>
            <a:chOff x="7224714" y="0"/>
            <a:chExt cx="564229" cy="777240"/>
          </a:xfrm>
          <a:solidFill>
            <a:srgbClr val="02458C"/>
          </a:solidFill>
          <a:effectLst>
            <a:outerShdw blurRad="50800" dist="38100" dir="2700000" algn="tl" rotWithShape="0">
              <a:prstClr val="black">
                <a:alpha val="40000"/>
              </a:prstClr>
            </a:outerShdw>
          </a:effectLst>
        </p:grpSpPr>
        <p:sp>
          <p:nvSpPr>
            <p:cNvPr id="77" name="Rectangle 76"/>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TextBox 77"/>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spTree>
    <p:extLst>
      <p:ext uri="{BB962C8B-B14F-4D97-AF65-F5344CB8AC3E}">
        <p14:creationId xmlns:p14="http://schemas.microsoft.com/office/powerpoint/2010/main" val="24288607"/>
      </p:ext>
    </p:extLst>
  </p:cSld>
  <p:clrMap bg1="dk1" tx1="lt1" bg2="dk2"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9" name="Rectangle 78"/>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1" name="Rectangle 80"/>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7" name="Group 36"/>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TextBox 5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1" name="Group 6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62" name="Rectangle 6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TextBox 6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4" name="Group 6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65" name="Rectangle 6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TextBox 6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7" name="Group 66"/>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68" name="Rectangle 67"/>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TextBox 68"/>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0" name="Group 69"/>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71" name="Rectangle 70"/>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TextBox 71"/>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3" name="Group 72"/>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74" name="Rectangle 7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TextBox 74"/>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6" name="Group 75"/>
          <p:cNvGrpSpPr/>
          <p:nvPr/>
        </p:nvGrpSpPr>
        <p:grpSpPr>
          <a:xfrm>
            <a:off x="8570490" y="0"/>
            <a:ext cx="564229" cy="777240"/>
            <a:chOff x="7224714" y="0"/>
            <a:chExt cx="564229" cy="777240"/>
          </a:xfrm>
          <a:solidFill>
            <a:srgbClr val="02458C"/>
          </a:solidFill>
          <a:effectLst>
            <a:outerShdw blurRad="50800" dist="38100" dir="2700000" algn="tl" rotWithShape="0">
              <a:prstClr val="black">
                <a:alpha val="40000"/>
              </a:prstClr>
            </a:outerShdw>
          </a:effectLst>
        </p:grpSpPr>
        <p:sp>
          <p:nvSpPr>
            <p:cNvPr id="77" name="Rectangle 76"/>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TextBox 77"/>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spTree>
    <p:extLst>
      <p:ext uri="{BB962C8B-B14F-4D97-AF65-F5344CB8AC3E}">
        <p14:creationId xmlns:p14="http://schemas.microsoft.com/office/powerpoint/2010/main" val="684320963"/>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3708472961"/>
      </p:ext>
    </p:extLst>
  </p:cSld>
  <p:clrMap bg1="dk1" tx1="lt1" bg2="dk2" tx2="lt2" accent1="accent1" accent2="accent2" accent3="accent3" accent4="accent4" accent5="accent5" accent6="accent6" hlink="hlink" folHlink="folHlink"/>
  <p:sldLayoutIdLst>
    <p:sldLayoutId id="2147483828" r:id="rId1"/>
    <p:sldLayoutId id="2147483829" r:id="rId2"/>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3916668685"/>
      </p:ext>
    </p:extLst>
  </p:cSld>
  <p:clrMap bg1="dk1" tx1="lt1" bg2="dk2" tx2="lt2" accent1="accent1" accent2="accent2" accent3="accent3" accent4="accent4" accent5="accent5" accent6="accent6" hlink="hlink" folHlink="folHlink"/>
  <p:sldLayoutIdLst>
    <p:sldLayoutId id="2147483870" r:id="rId1"/>
    <p:sldLayoutId id="2147483872" r:id="rId2"/>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9" name="Rectangle 78"/>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1" name="Rectangle 80"/>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7" name="Group 36"/>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TextBox 5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1" name="Group 6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62" name="Rectangle 6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TextBox 6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4" name="Group 6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65" name="Rectangle 6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TextBox 6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7" name="Group 66"/>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68" name="Rectangle 67"/>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TextBox 68"/>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0" name="Group 69"/>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71" name="Rectangle 70"/>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TextBox 71"/>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3" name="Group 72"/>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74" name="Rectangle 7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TextBox 74"/>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6" name="Group 75"/>
          <p:cNvGrpSpPr/>
          <p:nvPr/>
        </p:nvGrpSpPr>
        <p:grpSpPr>
          <a:xfrm>
            <a:off x="8570490" y="0"/>
            <a:ext cx="564229" cy="777240"/>
            <a:chOff x="7224714" y="0"/>
            <a:chExt cx="564229" cy="777240"/>
          </a:xfrm>
          <a:solidFill>
            <a:srgbClr val="02458C"/>
          </a:solidFill>
          <a:effectLst>
            <a:outerShdw blurRad="50800" dist="38100" dir="2700000" algn="tl" rotWithShape="0">
              <a:prstClr val="black">
                <a:alpha val="40000"/>
              </a:prstClr>
            </a:outerShdw>
          </a:effectLst>
        </p:grpSpPr>
        <p:sp>
          <p:nvSpPr>
            <p:cNvPr id="77" name="Rectangle 76"/>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TextBox 77"/>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spTree>
    <p:extLst>
      <p:ext uri="{BB962C8B-B14F-4D97-AF65-F5344CB8AC3E}">
        <p14:creationId xmlns:p14="http://schemas.microsoft.com/office/powerpoint/2010/main" val="296433141"/>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60" r:id="rId3"/>
    <p:sldLayoutId id="2147483855"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8" name="Rectangle 7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0" name="Rectangle 79"/>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5" name="Group 34"/>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36" name="Rectangle 35"/>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TextBox 36"/>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8" name="Group 37"/>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39" name="Rectangle 38"/>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4" name="Group 4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3" name="Group 62"/>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64" name="Rectangle 63"/>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TextBox 64"/>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6" name="Group 65"/>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67" name="Rectangle 66"/>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TextBox 67"/>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9" name="Group 68"/>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70" name="Rectangle 69"/>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TextBox 7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2" name="Group 7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3" name="Rectangle 7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7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5" name="Group 74"/>
          <p:cNvGrpSpPr/>
          <p:nvPr/>
        </p:nvGrpSpPr>
        <p:grpSpPr>
          <a:xfrm>
            <a:off x="8570490" y="779853"/>
            <a:ext cx="564229" cy="777240"/>
            <a:chOff x="7224714" y="-206595"/>
            <a:chExt cx="564229" cy="777240"/>
          </a:xfrm>
          <a:solidFill>
            <a:srgbClr val="02458C"/>
          </a:solidFill>
          <a:effectLst>
            <a:outerShdw blurRad="50800" dist="38100" dir="2700000" algn="tl" rotWithShape="0">
              <a:prstClr val="black">
                <a:alpha val="40000"/>
              </a:prstClr>
            </a:outerShdw>
          </a:effectLst>
        </p:grpSpPr>
        <p:sp>
          <p:nvSpPr>
            <p:cNvPr id="76" name="Rectangle 7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TextBox 7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1825309718"/>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861" r:id="rId3"/>
    <p:sldLayoutId id="2147483791"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8" name="Rectangle 7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0" name="Rectangle 79"/>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5" name="Group 34"/>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36" name="Rectangle 35"/>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TextBox 36"/>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8" name="Group 37"/>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39" name="Rectangle 38"/>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4" name="Group 43"/>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3" name="Group 62"/>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64" name="Rectangle 63"/>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TextBox 64"/>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6" name="Group 65"/>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67" name="Rectangle 66"/>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TextBox 67"/>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9" name="Group 68"/>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0" name="Rectangle 69"/>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extBox 70"/>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2" name="Group 71"/>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3" name="Rectangle 72"/>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TextBox 73"/>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5" name="Group 74"/>
          <p:cNvGrpSpPr/>
          <p:nvPr/>
        </p:nvGrpSpPr>
        <p:grpSpPr>
          <a:xfrm>
            <a:off x="8570490" y="1559706"/>
            <a:ext cx="564229" cy="777240"/>
            <a:chOff x="7224714" y="-412017"/>
            <a:chExt cx="564229" cy="777240"/>
          </a:xfrm>
          <a:solidFill>
            <a:srgbClr val="02458C"/>
          </a:solidFill>
          <a:effectLst>
            <a:outerShdw blurRad="50800" dist="38100" dir="2700000" algn="tl" rotWithShape="0">
              <a:prstClr val="black">
                <a:alpha val="40000"/>
              </a:prstClr>
            </a:outerShdw>
          </a:effectLst>
        </p:grpSpPr>
        <p:sp>
          <p:nvSpPr>
            <p:cNvPr id="76" name="Rectangle 75"/>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TextBox 76"/>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1881183583"/>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862" r:id="rId3"/>
    <p:sldLayoutId id="2147483796"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8" name="Rectangle 7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0" name="Rectangle 79"/>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5" name="Group 34"/>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36" name="Rectangle 35"/>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TextBox 36"/>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8" name="Group 37"/>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9" name="Rectangle 38"/>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4" name="Group 43"/>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3" name="Group 62"/>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64" name="Rectangle 6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TextBox 64"/>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6" name="Group 65"/>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7" name="Rectangle 66"/>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9" name="Group 68"/>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0" name="Rectangle 69"/>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TextBox 70"/>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2" name="Group 71"/>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73" name="Rectangle 72"/>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TextBox 73"/>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5" name="Group 74"/>
          <p:cNvGrpSpPr/>
          <p:nvPr/>
        </p:nvGrpSpPr>
        <p:grpSpPr>
          <a:xfrm>
            <a:off x="8570490" y="2339559"/>
            <a:ext cx="564229" cy="777240"/>
            <a:chOff x="7224714" y="-613630"/>
            <a:chExt cx="564229" cy="777240"/>
          </a:xfrm>
          <a:solidFill>
            <a:srgbClr val="02458C"/>
          </a:solidFill>
          <a:effectLst>
            <a:outerShdw blurRad="50800" dist="38100" dir="2700000" algn="tl" rotWithShape="0">
              <a:prstClr val="black">
                <a:alpha val="40000"/>
              </a:prstClr>
            </a:outerShdw>
          </a:effectLst>
        </p:grpSpPr>
        <p:sp>
          <p:nvSpPr>
            <p:cNvPr id="76" name="Rectangle 75"/>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TextBox 76"/>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2733624477"/>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63" r:id="rId3"/>
    <p:sldLayoutId id="2147483800"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7" name="Rectangle 76"/>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79" name="Rectangle 78"/>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7" name="Rectangle 26"/>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4" name="Group 33"/>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5" name="Rectangle 3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7" name="Group 36"/>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2" name="Group 6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3" name="Rectangle 6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5" name="Group 64"/>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66" name="Rectangle 6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TextBox 6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8" name="Group 67"/>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69" name="Rectangle 68"/>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TextBox 6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1" name="Group 7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72" name="Rectangle 7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TextBox 7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4" name="Group 73"/>
          <p:cNvGrpSpPr/>
          <p:nvPr/>
        </p:nvGrpSpPr>
        <p:grpSpPr>
          <a:xfrm>
            <a:off x="8570490" y="3119412"/>
            <a:ext cx="564229" cy="777240"/>
            <a:chOff x="7224714" y="-824034"/>
            <a:chExt cx="564229" cy="777240"/>
          </a:xfrm>
          <a:solidFill>
            <a:srgbClr val="02458C"/>
          </a:solidFill>
          <a:effectLst>
            <a:outerShdw blurRad="50800" dist="38100" dir="2700000" algn="tl" rotWithShape="0">
              <a:prstClr val="black">
                <a:alpha val="40000"/>
              </a:prstClr>
            </a:outerShdw>
          </a:effectLst>
        </p:grpSpPr>
        <p:sp>
          <p:nvSpPr>
            <p:cNvPr id="75" name="Rectangle 7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TextBox 7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3349852823"/>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64" r:id="rId3"/>
    <p:sldLayoutId id="2147483804"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3.xml"/><Relationship Id="rId4" Type="http://schemas.openxmlformats.org/officeDocument/2006/relationships/chart" Target="../charts/char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chart" Target="../charts/char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0.xml"/><Relationship Id="rId1" Type="http://schemas.openxmlformats.org/officeDocument/2006/relationships/slideLayout" Target="../slideLayouts/slideLayout28.xml"/><Relationship Id="rId5" Type="http://schemas.openxmlformats.org/officeDocument/2006/relationships/chart" Target="../charts/chart34.xml"/><Relationship Id="rId4" Type="http://schemas.openxmlformats.org/officeDocument/2006/relationships/chart" Target="../charts/char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9.xml"/><Relationship Id="rId1" Type="http://schemas.openxmlformats.org/officeDocument/2006/relationships/slideLayout" Target="../slideLayouts/slideLayout27.xml"/><Relationship Id="rId4" Type="http://schemas.openxmlformats.org/officeDocument/2006/relationships/chart" Target="../charts/chart5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3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8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93.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19.xml"/><Relationship Id="rId7" Type="http://schemas.openxmlformats.org/officeDocument/2006/relationships/slide" Target="slide77.xml"/><Relationship Id="rId2" Type="http://schemas.openxmlformats.org/officeDocument/2006/relationships/notesSlide" Target="../notesSlides/notesSlide46.xml"/><Relationship Id="rId1" Type="http://schemas.openxmlformats.org/officeDocument/2006/relationships/slideLayout" Target="../slideLayouts/slideLayout32.xml"/><Relationship Id="rId6" Type="http://schemas.openxmlformats.org/officeDocument/2006/relationships/slide" Target="slide53.xml"/><Relationship Id="rId5" Type="http://schemas.openxmlformats.org/officeDocument/2006/relationships/slide" Target="slide50.xml"/><Relationship Id="rId4" Type="http://schemas.openxmlformats.org/officeDocument/2006/relationships/slide" Target="slide30.xml"/></Relationships>
</file>

<file path=ppt/slides/_rels/slide9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7.xml"/><Relationship Id="rId1" Type="http://schemas.openxmlformats.org/officeDocument/2006/relationships/slideLayout" Target="../slideLayouts/slideLayout32.xml"/><Relationship Id="rId4" Type="http://schemas.openxmlformats.org/officeDocument/2006/relationships/chart" Target="../charts/chart6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2.xml"/></Relationships>
</file>

<file path=ppt/slides/_rels/slide9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9.xml"/><Relationship Id="rId1" Type="http://schemas.openxmlformats.org/officeDocument/2006/relationships/slideLayout" Target="../slideLayouts/slideLayout32.xml"/><Relationship Id="rId4" Type="http://schemas.openxmlformats.org/officeDocument/2006/relationships/chart" Target="../charts/chart62.xml"/></Relationships>
</file>

<file path=ppt/slides/_rels/slide97.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3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7460" y="1219200"/>
            <a:ext cx="7315200" cy="2169825"/>
          </a:xfrm>
          <a:solidFill>
            <a:schemeClr val="tx1">
              <a:lumMod val="85000"/>
            </a:schemeClr>
          </a:solidFill>
          <a:effectLst>
            <a:outerShdw blurRad="50800" dist="38100" dir="2700000" algn="tl" rotWithShape="0">
              <a:prstClr val="black">
                <a:alpha val="40000"/>
              </a:prstClr>
            </a:outerShdw>
          </a:effectLst>
        </p:spPr>
        <p:txBody>
          <a:bodyPr>
            <a:spAutoFit/>
          </a:bodyPr>
          <a:lstStyle/>
          <a:p>
            <a:r>
              <a:rPr lang="en-US" sz="5000" dirty="0"/>
              <a:t>2019 Findings from </a:t>
            </a:r>
            <a:br>
              <a:rPr lang="en-US" sz="5000" dirty="0"/>
            </a:br>
            <a:r>
              <a:rPr lang="en-US" sz="5000" dirty="0"/>
              <a:t>the Cal MediConnect</a:t>
            </a:r>
            <a:br>
              <a:rPr lang="en-US" sz="5000" dirty="0"/>
            </a:br>
            <a:r>
              <a:rPr lang="en-US" sz="5000" dirty="0"/>
              <a:t>Rapid Cycle Polling Project</a:t>
            </a:r>
          </a:p>
        </p:txBody>
      </p:sp>
      <p:sp>
        <p:nvSpPr>
          <p:cNvPr id="5" name="Subtitle 4"/>
          <p:cNvSpPr>
            <a:spLocks noGrp="1"/>
          </p:cNvSpPr>
          <p:nvPr>
            <p:ph type="subTitle" idx="1"/>
          </p:nvPr>
        </p:nvSpPr>
        <p:spPr>
          <a:xfrm>
            <a:off x="627460" y="3733800"/>
            <a:ext cx="7144940" cy="2819400"/>
          </a:xfrm>
        </p:spPr>
        <p:txBody>
          <a:bodyPr>
            <a:normAutofit fontScale="92500" lnSpcReduction="20000"/>
          </a:bodyPr>
          <a:lstStyle/>
          <a:p>
            <a:pPr algn="r">
              <a:lnSpc>
                <a:spcPct val="110000"/>
              </a:lnSpc>
              <a:spcBef>
                <a:spcPts val="600"/>
              </a:spcBef>
              <a:spcAft>
                <a:spcPts val="500"/>
              </a:spcAft>
            </a:pPr>
            <a:r>
              <a:rPr lang="en-US" sz="1700" i="1" dirty="0"/>
              <a:t>Conducted for</a:t>
            </a:r>
            <a:br>
              <a:rPr lang="en-US" sz="1700" i="1" dirty="0"/>
            </a:br>
            <a:r>
              <a:rPr lang="en-US" dirty="0"/>
              <a:t>The SCAN Foundation</a:t>
            </a:r>
          </a:p>
          <a:p>
            <a:pPr algn="r">
              <a:lnSpc>
                <a:spcPct val="110000"/>
              </a:lnSpc>
              <a:spcBef>
                <a:spcPts val="600"/>
              </a:spcBef>
              <a:spcAft>
                <a:spcPts val="500"/>
              </a:spcAft>
            </a:pPr>
            <a:r>
              <a:rPr lang="en-US" sz="1700" i="1" dirty="0"/>
              <a:t>In conjunction with</a:t>
            </a:r>
            <a:br>
              <a:rPr lang="en-US" sz="1700" i="1" dirty="0"/>
            </a:br>
            <a:r>
              <a:rPr lang="en-US" dirty="0"/>
              <a:t>The California Department</a:t>
            </a:r>
            <a:br>
              <a:rPr lang="en-US" dirty="0"/>
            </a:br>
            <a:r>
              <a:rPr lang="en-US" dirty="0"/>
              <a:t>of Health Care Services</a:t>
            </a:r>
          </a:p>
          <a:p>
            <a:pPr algn="r">
              <a:lnSpc>
                <a:spcPct val="110000"/>
              </a:lnSpc>
              <a:spcBef>
                <a:spcPts val="0"/>
              </a:spcBef>
            </a:pPr>
            <a:r>
              <a:rPr lang="en-US" sz="1700" i="1" dirty="0"/>
              <a:t>By</a:t>
            </a:r>
            <a:r>
              <a:rPr lang="en-US" sz="1400" i="1" dirty="0"/>
              <a:t/>
            </a:r>
            <a:br>
              <a:rPr lang="en-US" sz="1400" i="1" dirty="0"/>
            </a:br>
            <a:r>
              <a:rPr lang="en-US" altLang="en-US" dirty="0">
                <a:latin typeface="+mn-lt"/>
                <a:ea typeface="Times New Roman" panose="02020603050405020304" pitchFamily="18" charset="0"/>
              </a:rPr>
              <a:t>Institute for Health and Aging, </a:t>
            </a:r>
          </a:p>
          <a:p>
            <a:pPr algn="r">
              <a:lnSpc>
                <a:spcPct val="110000"/>
              </a:lnSpc>
              <a:spcBef>
                <a:spcPts val="0"/>
              </a:spcBef>
            </a:pPr>
            <a:r>
              <a:rPr lang="en-US" altLang="en-US" dirty="0">
                <a:latin typeface="+mn-lt"/>
                <a:ea typeface="Times New Roman" panose="02020603050405020304" pitchFamily="18" charset="0"/>
              </a:rPr>
              <a:t>University of California, San Francisco </a:t>
            </a:r>
            <a:endParaRPr lang="en-US" dirty="0">
              <a:latin typeface="+mn-lt"/>
            </a:endParaRPr>
          </a:p>
          <a:p>
            <a:pPr algn="r">
              <a:lnSpc>
                <a:spcPct val="110000"/>
              </a:lnSpc>
              <a:spcBef>
                <a:spcPts val="600"/>
              </a:spcBef>
            </a:pPr>
            <a:r>
              <a:rPr lang="en-US" dirty="0" smtClean="0"/>
              <a:t>May </a:t>
            </a:r>
            <a:r>
              <a:rPr lang="en-US" dirty="0"/>
              <a:t>2019</a:t>
            </a:r>
          </a:p>
        </p:txBody>
      </p:sp>
      <p:sp>
        <p:nvSpPr>
          <p:cNvPr id="2" name="Rectangle 1">
            <a:extLst>
              <a:ext uri="{FF2B5EF4-FFF2-40B4-BE49-F238E27FC236}">
                <a16:creationId xmlns="" xmlns:a16="http://schemas.microsoft.com/office/drawing/2014/main" id="{63D0CC50-1190-41F9-9713-AABA383AAD4C}"/>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 name="Group 5">
            <a:extLst>
              <a:ext uri="{FF2B5EF4-FFF2-40B4-BE49-F238E27FC236}">
                <a16:creationId xmlns="" xmlns:a16="http://schemas.microsoft.com/office/drawing/2014/main" id="{9843E26F-7AAD-FB45-9E5F-C87336283D12}"/>
              </a:ext>
            </a:extLst>
          </p:cNvPr>
          <p:cNvGrpSpPr/>
          <p:nvPr/>
        </p:nvGrpSpPr>
        <p:grpSpPr>
          <a:xfrm>
            <a:off x="8740661" y="70615"/>
            <a:ext cx="403339" cy="6230390"/>
            <a:chOff x="8740661" y="70615"/>
            <a:chExt cx="403339" cy="6230390"/>
          </a:xfrm>
        </p:grpSpPr>
        <p:sp>
          <p:nvSpPr>
            <p:cNvPr id="15" name="TextBox 14">
              <a:extLst>
                <a:ext uri="{FF2B5EF4-FFF2-40B4-BE49-F238E27FC236}">
                  <a16:creationId xmlns="" xmlns:a16="http://schemas.microsoft.com/office/drawing/2014/main" id="{99D3ECDA-B3C7-3941-9041-F281B4953549}"/>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6" name="TextBox 15">
              <a:extLst>
                <a:ext uri="{FF2B5EF4-FFF2-40B4-BE49-F238E27FC236}">
                  <a16:creationId xmlns="" xmlns:a16="http://schemas.microsoft.com/office/drawing/2014/main" id="{9EC2F44F-A1F3-624F-9C67-BF84C5D47C0B}"/>
                </a:ext>
              </a:extLst>
            </p:cNvPr>
            <p:cNvSpPr txBox="1"/>
            <p:nvPr userDrawn="1"/>
          </p:nvSpPr>
          <p:spPr>
            <a:xfrm>
              <a:off x="8773207" y="762000"/>
              <a:ext cx="261610" cy="77210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SUMMARY</a:t>
              </a:r>
            </a:p>
          </p:txBody>
        </p:sp>
        <p:sp>
          <p:nvSpPr>
            <p:cNvPr id="17" name="TextBox 16">
              <a:extLst>
                <a:ext uri="{FF2B5EF4-FFF2-40B4-BE49-F238E27FC236}">
                  <a16:creationId xmlns="" xmlns:a16="http://schemas.microsoft.com/office/drawing/2014/main" id="{4D1C4986-4190-8341-B4EB-EF7812D9BE42}"/>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9" name="TextBox 18">
              <a:extLst>
                <a:ext uri="{FF2B5EF4-FFF2-40B4-BE49-F238E27FC236}">
                  <a16:creationId xmlns="" xmlns:a16="http://schemas.microsoft.com/office/drawing/2014/main" id="{B1D1D61D-1085-6747-95DC-0CFCFD618AD5}"/>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20" name="TextBox 19">
              <a:extLst>
                <a:ext uri="{FF2B5EF4-FFF2-40B4-BE49-F238E27FC236}">
                  <a16:creationId xmlns="" xmlns:a16="http://schemas.microsoft.com/office/drawing/2014/main" id="{C9CE78D9-BA3E-AE49-8EF2-6041650336B3}"/>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21" name="TextBox 20">
              <a:extLst>
                <a:ext uri="{FF2B5EF4-FFF2-40B4-BE49-F238E27FC236}">
                  <a16:creationId xmlns="" xmlns:a16="http://schemas.microsoft.com/office/drawing/2014/main" id="{2AFEB450-ADAA-5A46-8B10-FD83CB59B83D}"/>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2" name="TextBox 21">
              <a:extLst>
                <a:ext uri="{FF2B5EF4-FFF2-40B4-BE49-F238E27FC236}">
                  <a16:creationId xmlns="" xmlns:a16="http://schemas.microsoft.com/office/drawing/2014/main" id="{1E3295BD-266B-5F45-813E-D3B4D4C7B81B}"/>
                </a:ext>
              </a:extLst>
            </p:cNvPr>
            <p:cNvSpPr txBox="1"/>
            <p:nvPr userDrawn="1"/>
          </p:nvSpPr>
          <p:spPr>
            <a:xfrm>
              <a:off x="8778240" y="4692010"/>
              <a:ext cx="244576"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APPENDIX</a:t>
              </a:r>
            </a:p>
          </p:txBody>
        </p:sp>
        <p:sp>
          <p:nvSpPr>
            <p:cNvPr id="3" name="TextBox 2">
              <a:extLst>
                <a:ext uri="{FF2B5EF4-FFF2-40B4-BE49-F238E27FC236}">
                  <a16:creationId xmlns="" xmlns:a16="http://schemas.microsoft.com/office/drawing/2014/main" id="{72967AD9-0BC2-AA42-B0D2-17F4CB53168C}"/>
                </a:ext>
              </a:extLst>
            </p:cNvPr>
            <p:cNvSpPr txBox="1"/>
            <p:nvPr/>
          </p:nvSpPr>
          <p:spPr>
            <a:xfrm rot="5400000">
              <a:off x="8420064" y="5718795"/>
              <a:ext cx="902811" cy="261610"/>
            </a:xfrm>
            <a:prstGeom prst="rect">
              <a:avLst/>
            </a:prstGeom>
            <a:noFill/>
          </p:spPr>
          <p:txBody>
            <a:bodyPr wrap="none" rtlCol="0">
              <a:spAutoFit/>
            </a:bodyPr>
            <a:lstStyle/>
            <a:p>
              <a:r>
                <a:rPr lang="en-US" sz="1100" b="1" dirty="0">
                  <a:solidFill>
                    <a:schemeClr val="bg1"/>
                  </a:solidFill>
                </a:rPr>
                <a:t>Contact Info</a:t>
              </a:r>
            </a:p>
          </p:txBody>
        </p:sp>
      </p:grpSp>
    </p:spTree>
    <p:extLst>
      <p:ext uri="{BB962C8B-B14F-4D97-AF65-F5344CB8AC3E}">
        <p14:creationId xmlns:p14="http://schemas.microsoft.com/office/powerpoint/2010/main" val="4175000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724223"/>
            <a:ext cx="7761090" cy="4674174"/>
          </a:xfrm>
        </p:spPr>
        <p:txBody>
          <a:bodyPr>
            <a:normAutofit/>
          </a:bodyPr>
          <a:lstStyle/>
          <a:p>
            <a:pPr marL="0" indent="-189230">
              <a:spcAft>
                <a:spcPts val="1400"/>
              </a:spcAft>
            </a:pPr>
            <a:r>
              <a:rPr lang="en-US" dirty="0"/>
              <a:t>There were some significant differences across counties in satisfaction with choice of doctors and choice of hospitals by race, language, and disability.  </a:t>
            </a:r>
          </a:p>
          <a:p>
            <a:pPr>
              <a:spcAft>
                <a:spcPts val="1400"/>
              </a:spcAft>
            </a:pPr>
            <a:r>
              <a:rPr lang="en-US" dirty="0"/>
              <a:t>By race, there were significant differences across all satisfaction questions. In particular, Latinos were least likely to say they were “very satisfied” with their choice of doctors and hospitals. Both Latinos and API were least likely to be very satisfied with their ability to call a health provider regardless of the time of day.</a:t>
            </a:r>
          </a:p>
          <a:p>
            <a:pPr>
              <a:spcAft>
                <a:spcPts val="1400"/>
              </a:spcAft>
            </a:pPr>
            <a:r>
              <a:rPr lang="en-US" dirty="0"/>
              <a:t>By language, English-speaking CMC enrollees were most likely to be satisfied with almost all aspects of their health care compared to Spanish- and Chinese- speaking enrollees. </a:t>
            </a:r>
          </a:p>
          <a:p>
            <a:pPr>
              <a:spcAft>
                <a:spcPts val="1400"/>
              </a:spcAft>
            </a:pPr>
            <a:r>
              <a:rPr lang="en-US" dirty="0"/>
              <a:t>By disability, CMC enrollees with personal care needs were the most satisfied with the hospitals they could use. Those with no LTSS needs were most satisfied with how long they had to wait to see a doctor when they needed an appointment.</a:t>
            </a:r>
          </a:p>
          <a:p>
            <a:pPr>
              <a:spcAft>
                <a:spcPts val="1400"/>
              </a:spcAft>
            </a:pPr>
            <a:endParaRPr lang="en-US" dirty="0"/>
          </a:p>
          <a:p>
            <a:pPr>
              <a:spcAft>
                <a:spcPts val="1400"/>
              </a:spcAft>
            </a:pPr>
            <a:endParaRPr lang="en-US" dirty="0"/>
          </a:p>
          <a:p>
            <a:pPr>
              <a:spcAft>
                <a:spcPts val="1400"/>
              </a:spcAft>
            </a:pPr>
            <a:endParaRPr lang="en-US" dirty="0"/>
          </a:p>
          <a:p>
            <a:pPr marL="227013" lvl="1" indent="0">
              <a:spcAft>
                <a:spcPts val="1400"/>
              </a:spcAft>
              <a:buNone/>
            </a:pPr>
            <a:endParaRPr lang="en-US" dirty="0"/>
          </a:p>
        </p:txBody>
      </p:sp>
      <p:sp>
        <p:nvSpPr>
          <p:cNvPr id="4" name="Title 3"/>
          <p:cNvSpPr>
            <a:spLocks noGrp="1"/>
          </p:cNvSpPr>
          <p:nvPr>
            <p:ph type="title"/>
          </p:nvPr>
        </p:nvSpPr>
        <p:spPr>
          <a:xfrm>
            <a:off x="457200" y="431226"/>
            <a:ext cx="7761090" cy="1016573"/>
          </a:xfrm>
        </p:spPr>
        <p:txBody>
          <a:bodyPr/>
          <a:lstStyle/>
          <a:p>
            <a:pPr algn="ctr"/>
            <a:r>
              <a:rPr lang="en-US" dirty="0"/>
              <a:t>CMC Enrollees’ Satisfaction with Health Care Services</a:t>
            </a:r>
          </a:p>
        </p:txBody>
      </p:sp>
      <p:grpSp>
        <p:nvGrpSpPr>
          <p:cNvPr id="13" name="Group 12">
            <a:extLst>
              <a:ext uri="{FF2B5EF4-FFF2-40B4-BE49-F238E27FC236}">
                <a16:creationId xmlns="" xmlns:a16="http://schemas.microsoft.com/office/drawing/2014/main" id="{77BF08C2-F548-2C46-9BDE-29EAB640ABAD}"/>
              </a:ext>
            </a:extLst>
          </p:cNvPr>
          <p:cNvGrpSpPr/>
          <p:nvPr/>
        </p:nvGrpSpPr>
        <p:grpSpPr>
          <a:xfrm>
            <a:off x="8724754" y="70615"/>
            <a:ext cx="419246" cy="6180980"/>
            <a:chOff x="8724754" y="70615"/>
            <a:chExt cx="419246" cy="6180980"/>
          </a:xfrm>
        </p:grpSpPr>
        <p:sp>
          <p:nvSpPr>
            <p:cNvPr id="14" name="TextBox 13">
              <a:extLst>
                <a:ext uri="{FF2B5EF4-FFF2-40B4-BE49-F238E27FC236}">
                  <a16:creationId xmlns="" xmlns:a16="http://schemas.microsoft.com/office/drawing/2014/main" id="{C4D1289B-AFFB-3F44-A663-0D2973D2B162}"/>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5" name="TextBox 14">
              <a:extLst>
                <a:ext uri="{FF2B5EF4-FFF2-40B4-BE49-F238E27FC236}">
                  <a16:creationId xmlns="" xmlns:a16="http://schemas.microsoft.com/office/drawing/2014/main" id="{E66C2537-AE77-DC44-92BF-9403C1609A33}"/>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SUMMARY</a:t>
              </a:r>
            </a:p>
          </p:txBody>
        </p:sp>
        <p:sp>
          <p:nvSpPr>
            <p:cNvPr id="16" name="TextBox 15">
              <a:extLst>
                <a:ext uri="{FF2B5EF4-FFF2-40B4-BE49-F238E27FC236}">
                  <a16:creationId xmlns="" xmlns:a16="http://schemas.microsoft.com/office/drawing/2014/main" id="{FAD255A3-0527-1C45-B9C5-3B78A862BC31}"/>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7" name="TextBox 16">
              <a:extLst>
                <a:ext uri="{FF2B5EF4-FFF2-40B4-BE49-F238E27FC236}">
                  <a16:creationId xmlns="" xmlns:a16="http://schemas.microsoft.com/office/drawing/2014/main" id="{C740BA59-C5C8-DE42-A61F-CFC1D6E07217}"/>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18" name="TextBox 17">
              <a:extLst>
                <a:ext uri="{FF2B5EF4-FFF2-40B4-BE49-F238E27FC236}">
                  <a16:creationId xmlns="" xmlns:a16="http://schemas.microsoft.com/office/drawing/2014/main" id="{CE2301EF-5B81-6E41-8B32-0725BCF9E8D0}"/>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9" name="TextBox 18">
              <a:extLst>
                <a:ext uri="{FF2B5EF4-FFF2-40B4-BE49-F238E27FC236}">
                  <a16:creationId xmlns="" xmlns:a16="http://schemas.microsoft.com/office/drawing/2014/main" id="{FC707202-5A37-1648-8092-04899B2FC7C2}"/>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0" name="TextBox 19">
              <a:extLst>
                <a:ext uri="{FF2B5EF4-FFF2-40B4-BE49-F238E27FC236}">
                  <a16:creationId xmlns="" xmlns:a16="http://schemas.microsoft.com/office/drawing/2014/main" id="{2F84E3AD-A974-754E-9CAF-BF0C868A40F0}"/>
                </a:ext>
              </a:extLst>
            </p:cNvPr>
            <p:cNvSpPr txBox="1"/>
            <p:nvPr userDrawn="1"/>
          </p:nvSpPr>
          <p:spPr>
            <a:xfrm>
              <a:off x="8794248" y="5486100"/>
              <a:ext cx="207526" cy="765495"/>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1" name="TextBox 20">
              <a:extLst>
                <a:ext uri="{FF2B5EF4-FFF2-40B4-BE49-F238E27FC236}">
                  <a16:creationId xmlns="" xmlns:a16="http://schemas.microsoft.com/office/drawing/2014/main" id="{37EA86FE-7F3D-1845-928B-46E87B25CA7E}"/>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4521737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 xmlns:a16="http://schemas.microsoft.com/office/drawing/2014/main" id="{B8D86D60-8EFB-E941-9488-9F14798E5B85}"/>
              </a:ext>
            </a:extLst>
          </p:cNvPr>
          <p:cNvSpPr>
            <a:spLocks noGrp="1"/>
          </p:cNvSpPr>
          <p:nvPr>
            <p:ph idx="1"/>
          </p:nvPr>
        </p:nvSpPr>
        <p:spPr>
          <a:xfrm>
            <a:off x="457200" y="1702737"/>
            <a:ext cx="7772400" cy="4328160"/>
          </a:xfrm>
        </p:spPr>
        <p:txBody>
          <a:bodyPr>
            <a:normAutofit/>
          </a:bodyPr>
          <a:lstStyle/>
          <a:p>
            <a:pPr>
              <a:spcAft>
                <a:spcPts val="1400"/>
              </a:spcAft>
            </a:pPr>
            <a:r>
              <a:rPr lang="en-US" u="sng" dirty="0">
                <a:solidFill>
                  <a:srgbClr val="000000"/>
                </a:solidFill>
              </a:rPr>
              <a:t>Age (cont’d)</a:t>
            </a:r>
          </a:p>
          <a:p>
            <a:pPr marL="331470" indent="-285750">
              <a:spcAft>
                <a:spcPts val="1400"/>
              </a:spcAft>
              <a:buFont typeface="Arial" panose="020B0604020202020204" pitchFamily="34" charset="0"/>
              <a:buChar char="•"/>
            </a:pPr>
            <a:r>
              <a:rPr lang="en-US" dirty="0">
                <a:solidFill>
                  <a:srgbClr val="000000"/>
                </a:solidFill>
              </a:rPr>
              <a:t>Santa Clara County had 42% of their enrollees 75 years old or older in 2015, and by 2018 this percentage grew to 56%.</a:t>
            </a:r>
          </a:p>
          <a:p>
            <a:pPr marL="331470" indent="-285750">
              <a:spcAft>
                <a:spcPts val="1400"/>
              </a:spcAft>
              <a:buFont typeface="Arial" panose="020B0604020202020204" pitchFamily="34" charset="0"/>
              <a:buChar char="•"/>
            </a:pPr>
            <a:r>
              <a:rPr lang="en-US" dirty="0">
                <a:solidFill>
                  <a:srgbClr val="000000"/>
                </a:solidFill>
              </a:rPr>
              <a:t>San Mateo County had 48% of their enrollees 75 years old or older in 2016, and by 2018 this percentage grew to 65%.</a:t>
            </a:r>
          </a:p>
          <a:p>
            <a:pPr marL="331470" indent="-285750">
              <a:spcAft>
                <a:spcPts val="1400"/>
              </a:spcAft>
              <a:buFont typeface="Arial" panose="020B0604020202020204" pitchFamily="34" charset="0"/>
              <a:buChar char="•"/>
            </a:pPr>
            <a:r>
              <a:rPr lang="en-US" dirty="0">
                <a:solidFill>
                  <a:srgbClr val="000000"/>
                </a:solidFill>
              </a:rPr>
              <a:t>Los Angeles County also experienced a similar growth from 2015 (33%) to 2018 (50%) in its oldest CMC enrollees.</a:t>
            </a:r>
          </a:p>
          <a:p>
            <a:pPr marL="331470" indent="-285750">
              <a:spcAft>
                <a:spcPts val="1400"/>
              </a:spcAft>
              <a:buFont typeface="Arial" panose="020B0604020202020204" pitchFamily="34" charset="0"/>
              <a:buChar char="•"/>
            </a:pPr>
            <a:r>
              <a:rPr lang="en-US" dirty="0">
                <a:solidFill>
                  <a:srgbClr val="000000"/>
                </a:solidFill>
              </a:rPr>
              <a:t>Asian/Pacific Islanders have the largest percentage of enrollees who are older than 75 years of age (2015: 57%, 2018: 70%).</a:t>
            </a:r>
          </a:p>
          <a:p>
            <a:pPr marL="331470" indent="-285750">
              <a:spcAft>
                <a:spcPts val="1400"/>
              </a:spcAft>
              <a:buFont typeface="Arial" panose="020B0604020202020204" pitchFamily="34" charset="0"/>
              <a:buChar char="•"/>
            </a:pPr>
            <a:r>
              <a:rPr lang="en-US" dirty="0">
                <a:solidFill>
                  <a:srgbClr val="000000"/>
                </a:solidFill>
              </a:rPr>
              <a:t>Older individuals with LTSS needs have also increased over the surveyed years (2015: 40%, 2018: 54%).</a:t>
            </a:r>
          </a:p>
          <a:p>
            <a:pPr marL="45720" indent="0">
              <a:buNone/>
            </a:pPr>
            <a:endParaRPr lang="en-US" dirty="0"/>
          </a:p>
        </p:txBody>
      </p:sp>
      <p:sp>
        <p:nvSpPr>
          <p:cNvPr id="6" name="Title 2">
            <a:extLst>
              <a:ext uri="{FF2B5EF4-FFF2-40B4-BE49-F238E27FC236}">
                <a16:creationId xmlns="" xmlns:a16="http://schemas.microsoft.com/office/drawing/2014/main" id="{1ECA2864-6E7D-5A4D-A83E-AF600D9CC369}"/>
              </a:ext>
            </a:extLst>
          </p:cNvPr>
          <p:cNvSpPr txBox="1">
            <a:spLocks noGrp="1"/>
          </p:cNvSpPr>
          <p:nvPr>
            <p:ph type="title"/>
          </p:nvPr>
        </p:nvSpPr>
        <p:spPr>
          <a:xfrm>
            <a:off x="457200" y="381000"/>
            <a:ext cx="7772400" cy="1154113"/>
          </a:xfrm>
          <a:prstGeom prst="rect">
            <a:avLst/>
          </a:prstGeom>
          <a:solidFill>
            <a:schemeClr val="tx1"/>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85000"/>
              </a:lnSpc>
              <a:spcBef>
                <a:spcPct val="0"/>
              </a:spcBef>
              <a:buNone/>
              <a:defRPr sz="2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CMC Enrollees’ Other Characteristics (2)</a:t>
            </a:r>
          </a:p>
        </p:txBody>
      </p:sp>
      <p:grpSp>
        <p:nvGrpSpPr>
          <p:cNvPr id="7" name="Group 6">
            <a:extLst>
              <a:ext uri="{FF2B5EF4-FFF2-40B4-BE49-F238E27FC236}">
                <a16:creationId xmlns="" xmlns:a16="http://schemas.microsoft.com/office/drawing/2014/main" id="{6A3E275B-F750-7144-87B3-85EC90E52CA7}"/>
              </a:ext>
            </a:extLst>
          </p:cNvPr>
          <p:cNvGrpSpPr/>
          <p:nvPr/>
        </p:nvGrpSpPr>
        <p:grpSpPr>
          <a:xfrm>
            <a:off x="8724754" y="67420"/>
            <a:ext cx="419246" cy="6201442"/>
            <a:chOff x="8724754" y="70615"/>
            <a:chExt cx="419246" cy="6201442"/>
          </a:xfrm>
        </p:grpSpPr>
        <p:sp>
          <p:nvSpPr>
            <p:cNvPr id="8" name="TextBox 7">
              <a:extLst>
                <a:ext uri="{FF2B5EF4-FFF2-40B4-BE49-F238E27FC236}">
                  <a16:creationId xmlns="" xmlns:a16="http://schemas.microsoft.com/office/drawing/2014/main" id="{84FBCE75-AA60-DB4A-AD0A-5476D65CEEA3}"/>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9" name="TextBox 8">
              <a:extLst>
                <a:ext uri="{FF2B5EF4-FFF2-40B4-BE49-F238E27FC236}">
                  <a16:creationId xmlns="" xmlns:a16="http://schemas.microsoft.com/office/drawing/2014/main" id="{0AC6657F-4D0D-7C40-8791-02A4B94BE481}"/>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0" name="TextBox 9">
              <a:extLst>
                <a:ext uri="{FF2B5EF4-FFF2-40B4-BE49-F238E27FC236}">
                  <a16:creationId xmlns="" xmlns:a16="http://schemas.microsoft.com/office/drawing/2014/main" id="{17A5FC54-31E9-1543-B3C8-77D51A5CA04B}"/>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1" name="TextBox 10">
              <a:extLst>
                <a:ext uri="{FF2B5EF4-FFF2-40B4-BE49-F238E27FC236}">
                  <a16:creationId xmlns="" xmlns:a16="http://schemas.microsoft.com/office/drawing/2014/main" id="{7C60A339-4FFD-F646-B56F-B7731D73E979}"/>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2" name="TextBox 11">
              <a:extLst>
                <a:ext uri="{FF2B5EF4-FFF2-40B4-BE49-F238E27FC236}">
                  <a16:creationId xmlns="" xmlns:a16="http://schemas.microsoft.com/office/drawing/2014/main" id="{EA871C9D-BDCD-D940-A0DA-16F2FA7EBE5C}"/>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13" name="TextBox 12">
              <a:extLst>
                <a:ext uri="{FF2B5EF4-FFF2-40B4-BE49-F238E27FC236}">
                  <a16:creationId xmlns="" xmlns:a16="http://schemas.microsoft.com/office/drawing/2014/main" id="{2DD29ACE-DEAA-794A-8F41-AE6F698CEBE3}"/>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LTSS</a:t>
              </a:r>
            </a:p>
          </p:txBody>
        </p:sp>
        <p:sp>
          <p:nvSpPr>
            <p:cNvPr id="14" name="TextBox 13">
              <a:extLst>
                <a:ext uri="{FF2B5EF4-FFF2-40B4-BE49-F238E27FC236}">
                  <a16:creationId xmlns="" xmlns:a16="http://schemas.microsoft.com/office/drawing/2014/main" id="{2E5C57AB-989E-3846-86F1-3FF1C7EE8250}"/>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5" name="TextBox 14">
              <a:extLst>
                <a:ext uri="{FF2B5EF4-FFF2-40B4-BE49-F238E27FC236}">
                  <a16:creationId xmlns="" xmlns:a16="http://schemas.microsoft.com/office/drawing/2014/main" id="{EF998371-BC03-B545-80D2-AF4549D35E4F}"/>
                </a:ext>
              </a:extLst>
            </p:cNvPr>
            <p:cNvSpPr txBox="1"/>
            <p:nvPr/>
          </p:nvSpPr>
          <p:spPr>
            <a:xfrm rot="5400000">
              <a:off x="8463464" y="4976226"/>
              <a:ext cx="784189" cy="261610"/>
            </a:xfrm>
            <a:prstGeom prst="rect">
              <a:avLst/>
            </a:prstGeom>
            <a:noFill/>
          </p:spPr>
          <p:txBody>
            <a:bodyPr wrap="none" rtlCol="0">
              <a:spAutoFit/>
            </a:bodyPr>
            <a:lstStyle/>
            <a:p>
              <a:r>
                <a:rPr lang="en-US" sz="1100" b="1" dirty="0"/>
                <a:t>APPENDIX</a:t>
              </a:r>
            </a:p>
          </p:txBody>
        </p:sp>
      </p:grpSp>
    </p:spTree>
    <p:extLst>
      <p:ext uri="{BB962C8B-B14F-4D97-AF65-F5344CB8AC3E}">
        <p14:creationId xmlns:p14="http://schemas.microsoft.com/office/powerpoint/2010/main" val="33127822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8C425038-95A1-9543-989B-E500870635DF}"/>
              </a:ext>
            </a:extLst>
          </p:cNvPr>
          <p:cNvGrpSpPr/>
          <p:nvPr/>
        </p:nvGrpSpPr>
        <p:grpSpPr>
          <a:xfrm>
            <a:off x="8724754" y="67420"/>
            <a:ext cx="419246" cy="6201442"/>
            <a:chOff x="8724754" y="70615"/>
            <a:chExt cx="419246" cy="6201442"/>
          </a:xfrm>
        </p:grpSpPr>
        <p:sp>
          <p:nvSpPr>
            <p:cNvPr id="5" name="TextBox 4">
              <a:extLst>
                <a:ext uri="{FF2B5EF4-FFF2-40B4-BE49-F238E27FC236}">
                  <a16:creationId xmlns="" xmlns:a16="http://schemas.microsoft.com/office/drawing/2014/main" id="{1594B68D-2275-834E-928E-6CA038B2DDD6}"/>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6" name="TextBox 5">
              <a:extLst>
                <a:ext uri="{FF2B5EF4-FFF2-40B4-BE49-F238E27FC236}">
                  <a16:creationId xmlns="" xmlns:a16="http://schemas.microsoft.com/office/drawing/2014/main" id="{7B75EBF1-7CD4-0E40-A5A6-F43147EE12A0}"/>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7" name="TextBox 6">
              <a:extLst>
                <a:ext uri="{FF2B5EF4-FFF2-40B4-BE49-F238E27FC236}">
                  <a16:creationId xmlns="" xmlns:a16="http://schemas.microsoft.com/office/drawing/2014/main" id="{E40D737B-E9C9-9E4B-ACE8-59EB4127A4C4}"/>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8" name="TextBox 7">
              <a:extLst>
                <a:ext uri="{FF2B5EF4-FFF2-40B4-BE49-F238E27FC236}">
                  <a16:creationId xmlns="" xmlns:a16="http://schemas.microsoft.com/office/drawing/2014/main" id="{6631F606-E78D-124D-A5C3-9CFBF485A43C}"/>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9" name="TextBox 8">
              <a:extLst>
                <a:ext uri="{FF2B5EF4-FFF2-40B4-BE49-F238E27FC236}">
                  <a16:creationId xmlns="" xmlns:a16="http://schemas.microsoft.com/office/drawing/2014/main" id="{A5B934E5-3BED-C84A-85E1-E8B59091A3C0}"/>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10" name="TextBox 9">
              <a:extLst>
                <a:ext uri="{FF2B5EF4-FFF2-40B4-BE49-F238E27FC236}">
                  <a16:creationId xmlns="" xmlns:a16="http://schemas.microsoft.com/office/drawing/2014/main" id="{41FB2636-3CC2-474D-B46E-B2829E196A3D}"/>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LTSS</a:t>
              </a:r>
            </a:p>
          </p:txBody>
        </p:sp>
        <p:sp>
          <p:nvSpPr>
            <p:cNvPr id="11" name="TextBox 10">
              <a:extLst>
                <a:ext uri="{FF2B5EF4-FFF2-40B4-BE49-F238E27FC236}">
                  <a16:creationId xmlns="" xmlns:a16="http://schemas.microsoft.com/office/drawing/2014/main" id="{BF2B5631-7C4A-4440-867C-4D7F25E9AA2E}"/>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2" name="TextBox 11">
              <a:extLst>
                <a:ext uri="{FF2B5EF4-FFF2-40B4-BE49-F238E27FC236}">
                  <a16:creationId xmlns="" xmlns:a16="http://schemas.microsoft.com/office/drawing/2014/main" id="{D4C613E6-D8A3-4446-8418-27E53918D878}"/>
                </a:ext>
              </a:extLst>
            </p:cNvPr>
            <p:cNvSpPr txBox="1"/>
            <p:nvPr/>
          </p:nvSpPr>
          <p:spPr>
            <a:xfrm rot="5400000">
              <a:off x="8463464" y="4976226"/>
              <a:ext cx="784189" cy="261610"/>
            </a:xfrm>
            <a:prstGeom prst="rect">
              <a:avLst/>
            </a:prstGeom>
            <a:noFill/>
          </p:spPr>
          <p:txBody>
            <a:bodyPr wrap="none" rtlCol="0">
              <a:spAutoFit/>
            </a:bodyPr>
            <a:lstStyle/>
            <a:p>
              <a:r>
                <a:rPr lang="en-US" sz="1100" b="1" dirty="0"/>
                <a:t>APPENDIX</a:t>
              </a:r>
            </a:p>
          </p:txBody>
        </p:sp>
      </p:grpSp>
      <p:sp>
        <p:nvSpPr>
          <p:cNvPr id="13" name="Content Placeholder 1">
            <a:extLst>
              <a:ext uri="{FF2B5EF4-FFF2-40B4-BE49-F238E27FC236}">
                <a16:creationId xmlns="" xmlns:a16="http://schemas.microsoft.com/office/drawing/2014/main" id="{7BD06C50-567B-D047-8A85-370CE0CD7D82}"/>
              </a:ext>
            </a:extLst>
          </p:cNvPr>
          <p:cNvSpPr txBox="1">
            <a:spLocks/>
          </p:cNvSpPr>
          <p:nvPr/>
        </p:nvSpPr>
        <p:spPr>
          <a:xfrm>
            <a:off x="542306" y="1552679"/>
            <a:ext cx="7763494" cy="5079063"/>
          </a:xfrm>
          <a:prstGeom prst="rect">
            <a:avLst/>
          </a:prstGeom>
        </p:spPr>
        <p:txBody>
          <a:bodyPr vert="horz" lIns="91440" tIns="45720" rIns="91440" bIns="45720" rtlCol="0">
            <a:noAutofit/>
          </a:bodyPr>
          <a:lstStyle>
            <a:lvl1pPr marL="2743200" indent="-269875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anose="020F0502020204030204" pitchFamily="34" charset="0"/>
                <a:ea typeface="+mn-ea"/>
                <a:cs typeface="Times New Roman" pitchFamily="18" charset="0"/>
              </a:defRPr>
            </a:lvl1pPr>
            <a:lvl2pPr marL="32004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anose="020F0502020204030204" pitchFamily="34" charset="0"/>
                <a:ea typeface="+mn-ea"/>
                <a:cs typeface="Times New Roman" pitchFamily="18" charset="0"/>
              </a:defRPr>
            </a:lvl2pPr>
            <a:lvl3pPr marL="5029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anose="020F0502020204030204" pitchFamily="34" charset="0"/>
                <a:ea typeface="+mn-ea"/>
                <a:cs typeface="Times New Roman" pitchFamily="18" charset="0"/>
              </a:defRPr>
            </a:lvl3pPr>
            <a:lvl4pPr marL="7315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anose="020F0502020204030204" pitchFamily="34" charset="0"/>
                <a:ea typeface="+mn-ea"/>
                <a:cs typeface="Times New Roman" pitchFamily="18" charset="0"/>
              </a:defRPr>
            </a:lvl4pPr>
            <a:lvl5pPr marL="9601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anose="020F0502020204030204" pitchFamily="34" charset="0"/>
                <a:ea typeface="+mn-ea"/>
                <a:cs typeface="Times New Roman" pitchFamily="18" charset="0"/>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spcAft>
                <a:spcPts val="1400"/>
              </a:spcAft>
            </a:pPr>
            <a:r>
              <a:rPr lang="en-US" sz="1800" b="1" u="sng" dirty="0">
                <a:solidFill>
                  <a:srgbClr val="000000"/>
                </a:solidFill>
              </a:rPr>
              <a:t>Gender</a:t>
            </a:r>
          </a:p>
          <a:p>
            <a:pPr marL="331470" indent="-285750">
              <a:spcAft>
                <a:spcPts val="1400"/>
              </a:spcAft>
              <a:buFont typeface="Arial" panose="020B0604020202020204" pitchFamily="34" charset="0"/>
              <a:buChar char="•"/>
            </a:pPr>
            <a:r>
              <a:rPr lang="en-US" sz="1800" b="1" dirty="0">
                <a:solidFill>
                  <a:srgbClr val="000000"/>
                </a:solidFill>
              </a:rPr>
              <a:t>There are a greater number of female CMC enrollees compared to males across all characteristics and years.</a:t>
            </a:r>
          </a:p>
          <a:p>
            <a:pPr marL="331470" indent="-285750">
              <a:spcAft>
                <a:spcPts val="1400"/>
              </a:spcAft>
              <a:buFont typeface="Arial" panose="020B0604020202020204" pitchFamily="34" charset="0"/>
              <a:buChar char="•"/>
            </a:pPr>
            <a:r>
              <a:rPr lang="en-US" sz="1800" b="1" dirty="0">
                <a:solidFill>
                  <a:srgbClr val="000000"/>
                </a:solidFill>
              </a:rPr>
              <a:t>The difference in percentage of females compared to male enrollees is most apparent for Hispanic/Latino, Black, and Asian/Pacific Islander enrollees.</a:t>
            </a:r>
          </a:p>
          <a:p>
            <a:pPr marL="331470" indent="-285750">
              <a:spcAft>
                <a:spcPts val="1400"/>
              </a:spcAft>
              <a:buFont typeface="Arial" panose="020B0604020202020204" pitchFamily="34" charset="0"/>
              <a:buChar char="•"/>
            </a:pPr>
            <a:r>
              <a:rPr lang="en-US" sz="1800" b="1" dirty="0">
                <a:solidFill>
                  <a:srgbClr val="000000"/>
                </a:solidFill>
              </a:rPr>
              <a:t>Across all years, more females than males have LTSS needs.</a:t>
            </a:r>
          </a:p>
          <a:p>
            <a:pPr>
              <a:spcAft>
                <a:spcPts val="1400"/>
              </a:spcAft>
            </a:pPr>
            <a:r>
              <a:rPr lang="en-US" sz="1800" b="1" u="sng" dirty="0">
                <a:solidFill>
                  <a:srgbClr val="000000"/>
                </a:solidFill>
              </a:rPr>
              <a:t>Household Composition</a:t>
            </a:r>
          </a:p>
          <a:p>
            <a:pPr marL="331470" indent="-285750" algn="l">
              <a:spcAft>
                <a:spcPts val="1400"/>
              </a:spcAft>
              <a:buFont typeface="Arial" panose="020B0604020202020204" pitchFamily="34" charset="0"/>
              <a:buChar char="•"/>
            </a:pPr>
            <a:r>
              <a:rPr lang="en-US" sz="1800" b="1" dirty="0">
                <a:solidFill>
                  <a:srgbClr val="000000"/>
                </a:solidFill>
              </a:rPr>
              <a:t>San Diego County has the largest percentage of enrollees who live alone (2018: 34%).</a:t>
            </a:r>
          </a:p>
          <a:p>
            <a:pPr marL="331470" indent="-285750" algn="l">
              <a:spcAft>
                <a:spcPts val="1400"/>
              </a:spcAft>
              <a:buFont typeface="Arial" panose="020B0604020202020204" pitchFamily="34" charset="0"/>
              <a:buChar char="•"/>
            </a:pPr>
            <a:r>
              <a:rPr lang="en-US" sz="1800" b="1" dirty="0">
                <a:solidFill>
                  <a:srgbClr val="000000"/>
                </a:solidFill>
              </a:rPr>
              <a:t>Across all years, White non-Hispanic (2018: 38%) and Black (2018: 44%) enrollees have the largest percentage of individuals living alone, compared to Hispanic/Latino (2018: 17%) and Asian/Pacific Islander (2018: 8%) enrollees. </a:t>
            </a:r>
          </a:p>
          <a:p>
            <a:endParaRPr lang="en-US" sz="1800" b="1" dirty="0"/>
          </a:p>
        </p:txBody>
      </p:sp>
      <p:sp>
        <p:nvSpPr>
          <p:cNvPr id="14" name="Title 2">
            <a:extLst>
              <a:ext uri="{FF2B5EF4-FFF2-40B4-BE49-F238E27FC236}">
                <a16:creationId xmlns="" xmlns:a16="http://schemas.microsoft.com/office/drawing/2014/main" id="{0BCD2692-4851-2840-81F5-DE3FFB82A272}"/>
              </a:ext>
            </a:extLst>
          </p:cNvPr>
          <p:cNvSpPr txBox="1">
            <a:spLocks/>
          </p:cNvSpPr>
          <p:nvPr/>
        </p:nvSpPr>
        <p:spPr>
          <a:xfrm>
            <a:off x="533400" y="398583"/>
            <a:ext cx="7772400" cy="973018"/>
          </a:xfrm>
          <a:prstGeom prst="rect">
            <a:avLst/>
          </a:prstGeom>
          <a:solidFill>
            <a:schemeClr val="tx1"/>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85000"/>
              </a:lnSpc>
              <a:spcBef>
                <a:spcPct val="0"/>
              </a:spcBef>
              <a:buNone/>
              <a:defRPr sz="2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CMC Enrollees’ Other Characteristics (3)</a:t>
            </a:r>
          </a:p>
        </p:txBody>
      </p:sp>
    </p:spTree>
    <p:extLst>
      <p:ext uri="{BB962C8B-B14F-4D97-AF65-F5344CB8AC3E}">
        <p14:creationId xmlns:p14="http://schemas.microsoft.com/office/powerpoint/2010/main" val="1930371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5">
            <a:extLst>
              <a:ext uri="{FF2B5EF4-FFF2-40B4-BE49-F238E27FC236}">
                <a16:creationId xmlns="" xmlns:a16="http://schemas.microsoft.com/office/drawing/2014/main" id="{0E0B3620-0F51-074E-8252-1CA4C5D2A4E7}"/>
              </a:ext>
            </a:extLst>
          </p:cNvPr>
          <p:cNvSpPr txBox="1">
            <a:spLocks/>
          </p:cNvSpPr>
          <p:nvPr/>
        </p:nvSpPr>
        <p:spPr>
          <a:xfrm>
            <a:off x="381000" y="1524000"/>
            <a:ext cx="7772400" cy="5029200"/>
          </a:xfrm>
          <a:prstGeom prst="rect">
            <a:avLst/>
          </a:prstGeom>
        </p:spPr>
        <p:txBody>
          <a:bodyPr vert="horz" lIns="91440" tIns="45720" rIns="91440" bIns="45720" rtlCol="0">
            <a:noAutofit/>
          </a:bodyPr>
          <a:lstStyle>
            <a:lvl1pPr marL="45720" indent="0" algn="l" defTabSz="914400" rtl="0" eaLnBrk="1" latinLnBrk="0" hangingPunct="1">
              <a:spcBef>
                <a:spcPts val="0"/>
              </a:spcBef>
              <a:spcAft>
                <a:spcPts val="800"/>
              </a:spcAft>
              <a:buClr>
                <a:srgbClr val="2B7C99"/>
              </a:buClr>
              <a:buFont typeface="Wingdings" charset="2"/>
              <a:buNone/>
              <a:defRPr sz="1800" b="1" kern="1200">
                <a:solidFill>
                  <a:schemeClr val="bg1"/>
                </a:solidFill>
                <a:latin typeface="Calibri" pitchFamily="34" charset="0"/>
                <a:ea typeface="+mn-ea"/>
                <a:cs typeface="+mn-cs"/>
              </a:defRPr>
            </a:lvl1pPr>
            <a:lvl2pPr marL="463550" indent="-236538" algn="l" defTabSz="914400" rtl="0" eaLnBrk="1" latinLnBrk="0" hangingPunct="1">
              <a:spcBef>
                <a:spcPts val="0"/>
              </a:spcBef>
              <a:spcAft>
                <a:spcPts val="800"/>
              </a:spcAft>
              <a:buClr>
                <a:srgbClr val="2B7C99"/>
              </a:buClr>
              <a:buFont typeface="Wingdings" panose="05000000000000000000" pitchFamily="2" charset="2"/>
              <a:buChar char="§"/>
              <a:defRPr sz="1800" b="1" kern="1200">
                <a:solidFill>
                  <a:schemeClr val="bg1"/>
                </a:solidFill>
                <a:latin typeface="Calibri" pitchFamily="34" charset="0"/>
                <a:ea typeface="+mn-ea"/>
                <a:cs typeface="+mn-cs"/>
              </a:defRPr>
            </a:lvl2pPr>
            <a:lvl3pPr marL="502920" indent="0" algn="l" defTabSz="914400" rtl="0" eaLnBrk="1" latinLnBrk="0" hangingPunct="1">
              <a:spcBef>
                <a:spcPts val="0"/>
              </a:spcBef>
              <a:spcAft>
                <a:spcPts val="800"/>
              </a:spcAft>
              <a:buClr>
                <a:srgbClr val="2B7C99"/>
              </a:buClr>
              <a:buFont typeface="Wingdings" charset="2"/>
              <a:buNone/>
              <a:defRPr sz="1800" b="1" kern="1200">
                <a:solidFill>
                  <a:schemeClr val="bg1"/>
                </a:solidFill>
                <a:latin typeface="Calibri" pitchFamily="34" charset="0"/>
                <a:ea typeface="+mn-ea"/>
                <a:cs typeface="+mn-cs"/>
              </a:defRPr>
            </a:lvl3pPr>
            <a:lvl4pPr marL="731520" indent="0" algn="l" defTabSz="914400" rtl="0" eaLnBrk="1" latinLnBrk="0" hangingPunct="1">
              <a:spcBef>
                <a:spcPts val="0"/>
              </a:spcBef>
              <a:spcAft>
                <a:spcPts val="800"/>
              </a:spcAft>
              <a:buClr>
                <a:srgbClr val="2B7C99"/>
              </a:buClr>
              <a:buFont typeface="Wingdings" charset="2"/>
              <a:buNone/>
              <a:defRPr sz="1800" b="1" kern="1200">
                <a:solidFill>
                  <a:schemeClr val="bg1"/>
                </a:solidFill>
                <a:latin typeface="Calibri" pitchFamily="34" charset="0"/>
                <a:ea typeface="+mn-ea"/>
                <a:cs typeface="+mn-cs"/>
              </a:defRPr>
            </a:lvl4pPr>
            <a:lvl5pPr marL="960120" indent="0" algn="l" defTabSz="914400" rtl="0" eaLnBrk="1" latinLnBrk="0" hangingPunct="1">
              <a:spcBef>
                <a:spcPts val="0"/>
              </a:spcBef>
              <a:spcAft>
                <a:spcPts val="800"/>
              </a:spcAft>
              <a:buClr>
                <a:srgbClr val="2B7C99"/>
              </a:buClr>
              <a:buFont typeface="Wingdings" charset="2"/>
              <a:buNone/>
              <a:defRPr sz="18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285750" indent="-285750">
              <a:spcAft>
                <a:spcPts val="0"/>
              </a:spcAft>
              <a:buFont typeface="Arial"/>
              <a:buChar char="•"/>
            </a:pPr>
            <a:r>
              <a:rPr lang="en-US" dirty="0"/>
              <a:t>IBM SPSS Statistics for Macintosh, Version 21.0 was used for statistical analyses such as frequencies and chi-squared tests to compare differences across comparison groups within survey year. </a:t>
            </a:r>
          </a:p>
          <a:p>
            <a:pPr marL="285750" indent="-285750">
              <a:spcAft>
                <a:spcPts val="0"/>
              </a:spcAft>
              <a:buFont typeface="Arial"/>
              <a:buChar char="•"/>
            </a:pPr>
            <a:r>
              <a:rPr lang="en-US" dirty="0"/>
              <a:t>IBM SPSS Statistics for Windows, Version 23.0 was used to weight the data to adjust the polling sample so that it was representative of the target population. Weights were derived using a form of post-stratification weighting known as Raking or RIM weighting. RIM weighting permits the adjustment of multiple characteristics in a dataset all at the same time in a way that it keeps the different characteristics proportionate as a whole. The following population estimates were obtained from DHCS in 2017 and used with the SPSS Raking procedure – gender (male, female); language (ASL, Spanish, Cantonese, Mandarin, English, other sign languages); age; and county. Weights were determined separately for the three groups: CMC enrollees, dually eligible beneficiaries who chose to opt-out of the CMC program, and dually eligible beneficiaries in non-participating CMC counties. </a:t>
            </a:r>
          </a:p>
        </p:txBody>
      </p:sp>
      <p:sp>
        <p:nvSpPr>
          <p:cNvPr id="39" name="Title 3">
            <a:extLst>
              <a:ext uri="{FF2B5EF4-FFF2-40B4-BE49-F238E27FC236}">
                <a16:creationId xmlns="" xmlns:a16="http://schemas.microsoft.com/office/drawing/2014/main" id="{0727D8CC-01C2-9144-966B-863AA04B1EB8}"/>
              </a:ext>
            </a:extLst>
          </p:cNvPr>
          <p:cNvSpPr txBox="1">
            <a:spLocks/>
          </p:cNvSpPr>
          <p:nvPr/>
        </p:nvSpPr>
        <p:spPr>
          <a:xfrm>
            <a:off x="398860" y="457201"/>
            <a:ext cx="7772400" cy="822960"/>
          </a:xfrm>
          <a:prstGeom prst="rect">
            <a:avLst/>
          </a:prstGeom>
          <a:solidFill>
            <a:schemeClr val="tx1"/>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marL="461963" indent="-461963" algn="l" defTabSz="914400" rtl="0" eaLnBrk="1" latinLnBrk="0" hangingPunct="1">
              <a:lnSpc>
                <a:spcPct val="85000"/>
              </a:lnSpc>
              <a:spcBef>
                <a:spcPct val="0"/>
              </a:spcBef>
              <a:buNone/>
              <a:tabLst>
                <a:tab pos="461963" algn="l"/>
              </a:tabLst>
              <a:defRPr sz="2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Methodology</a:t>
            </a:r>
          </a:p>
        </p:txBody>
      </p:sp>
      <p:grpSp>
        <p:nvGrpSpPr>
          <p:cNvPr id="49" name="Group 48">
            <a:extLst>
              <a:ext uri="{FF2B5EF4-FFF2-40B4-BE49-F238E27FC236}">
                <a16:creationId xmlns="" xmlns:a16="http://schemas.microsoft.com/office/drawing/2014/main" id="{5C21FA38-DC03-1F47-8A51-511F9CFA3815}"/>
              </a:ext>
            </a:extLst>
          </p:cNvPr>
          <p:cNvGrpSpPr/>
          <p:nvPr/>
        </p:nvGrpSpPr>
        <p:grpSpPr>
          <a:xfrm>
            <a:off x="8724754" y="67420"/>
            <a:ext cx="419246" cy="6201442"/>
            <a:chOff x="8724754" y="70615"/>
            <a:chExt cx="419246" cy="6201442"/>
          </a:xfrm>
        </p:grpSpPr>
        <p:sp>
          <p:nvSpPr>
            <p:cNvPr id="50" name="TextBox 49">
              <a:extLst>
                <a:ext uri="{FF2B5EF4-FFF2-40B4-BE49-F238E27FC236}">
                  <a16:creationId xmlns="" xmlns:a16="http://schemas.microsoft.com/office/drawing/2014/main" id="{E68CA755-8B7F-1048-B86F-1C667137DAC9}"/>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51" name="TextBox 50">
              <a:extLst>
                <a:ext uri="{FF2B5EF4-FFF2-40B4-BE49-F238E27FC236}">
                  <a16:creationId xmlns="" xmlns:a16="http://schemas.microsoft.com/office/drawing/2014/main" id="{B0B3DB30-423F-CF48-9D2E-A5D287E0C63D}"/>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52" name="TextBox 51">
              <a:extLst>
                <a:ext uri="{FF2B5EF4-FFF2-40B4-BE49-F238E27FC236}">
                  <a16:creationId xmlns="" xmlns:a16="http://schemas.microsoft.com/office/drawing/2014/main" id="{289F3903-469E-A045-B073-734D036EAF64}"/>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53" name="TextBox 52">
              <a:extLst>
                <a:ext uri="{FF2B5EF4-FFF2-40B4-BE49-F238E27FC236}">
                  <a16:creationId xmlns="" xmlns:a16="http://schemas.microsoft.com/office/drawing/2014/main" id="{786A91F4-8644-8E44-83EF-78CD8A49356F}"/>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54" name="TextBox 53">
              <a:extLst>
                <a:ext uri="{FF2B5EF4-FFF2-40B4-BE49-F238E27FC236}">
                  <a16:creationId xmlns="" xmlns:a16="http://schemas.microsoft.com/office/drawing/2014/main" id="{C4E81FE3-69DC-1649-9107-F7020193B06B}"/>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55" name="TextBox 54">
              <a:extLst>
                <a:ext uri="{FF2B5EF4-FFF2-40B4-BE49-F238E27FC236}">
                  <a16:creationId xmlns="" xmlns:a16="http://schemas.microsoft.com/office/drawing/2014/main" id="{D4D955E4-D3DC-DF44-97A6-79B760DCA471}"/>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LTSS</a:t>
              </a:r>
            </a:p>
          </p:txBody>
        </p:sp>
        <p:sp>
          <p:nvSpPr>
            <p:cNvPr id="56" name="TextBox 55">
              <a:extLst>
                <a:ext uri="{FF2B5EF4-FFF2-40B4-BE49-F238E27FC236}">
                  <a16:creationId xmlns="" xmlns:a16="http://schemas.microsoft.com/office/drawing/2014/main" id="{3794ECFC-D439-A947-A4FA-F5BEE0383F0B}"/>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57" name="TextBox 56">
              <a:extLst>
                <a:ext uri="{FF2B5EF4-FFF2-40B4-BE49-F238E27FC236}">
                  <a16:creationId xmlns="" xmlns:a16="http://schemas.microsoft.com/office/drawing/2014/main" id="{B707C227-21A6-1549-A7A5-5AD51D996EC5}"/>
                </a:ext>
              </a:extLst>
            </p:cNvPr>
            <p:cNvSpPr txBox="1"/>
            <p:nvPr/>
          </p:nvSpPr>
          <p:spPr>
            <a:xfrm rot="5400000">
              <a:off x="8463464" y="4976226"/>
              <a:ext cx="784189" cy="261610"/>
            </a:xfrm>
            <a:prstGeom prst="rect">
              <a:avLst/>
            </a:prstGeom>
            <a:noFill/>
          </p:spPr>
          <p:txBody>
            <a:bodyPr wrap="none" rtlCol="0">
              <a:spAutoFit/>
            </a:bodyPr>
            <a:lstStyle/>
            <a:p>
              <a:r>
                <a:rPr lang="en-US" sz="1100" b="1" dirty="0"/>
                <a:t>APPENDIX</a:t>
              </a:r>
            </a:p>
          </p:txBody>
        </p:sp>
      </p:grpSp>
    </p:spTree>
    <p:extLst>
      <p:ext uri="{BB962C8B-B14F-4D97-AF65-F5344CB8AC3E}">
        <p14:creationId xmlns:p14="http://schemas.microsoft.com/office/powerpoint/2010/main" val="36667880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 xmlns:a16="http://schemas.microsoft.com/office/drawing/2014/main" id="{C79C3ED1-68C7-484A-963B-15D899FA3BC3}"/>
              </a:ext>
            </a:extLst>
          </p:cNvPr>
          <p:cNvSpPr txBox="1">
            <a:spLocks/>
          </p:cNvSpPr>
          <p:nvPr/>
        </p:nvSpPr>
        <p:spPr>
          <a:xfrm>
            <a:off x="398860" y="457201"/>
            <a:ext cx="7772400" cy="822960"/>
          </a:xfrm>
          <a:prstGeom prst="rect">
            <a:avLst/>
          </a:prstGeom>
          <a:solidFill>
            <a:schemeClr val="tx1"/>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85000"/>
              </a:lnSpc>
              <a:spcBef>
                <a:spcPct val="0"/>
              </a:spcBef>
              <a:buNone/>
              <a:defRPr sz="2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Research Team</a:t>
            </a:r>
          </a:p>
        </p:txBody>
      </p:sp>
      <p:grpSp>
        <p:nvGrpSpPr>
          <p:cNvPr id="6" name="Group 5">
            <a:extLst>
              <a:ext uri="{FF2B5EF4-FFF2-40B4-BE49-F238E27FC236}">
                <a16:creationId xmlns="" xmlns:a16="http://schemas.microsoft.com/office/drawing/2014/main" id="{BFD3E74B-E7E4-5F4B-98EF-3FB904A66DBD}"/>
              </a:ext>
            </a:extLst>
          </p:cNvPr>
          <p:cNvGrpSpPr/>
          <p:nvPr/>
        </p:nvGrpSpPr>
        <p:grpSpPr>
          <a:xfrm>
            <a:off x="8724754" y="67420"/>
            <a:ext cx="419246" cy="6201442"/>
            <a:chOff x="8724754" y="70615"/>
            <a:chExt cx="419246" cy="6201442"/>
          </a:xfrm>
        </p:grpSpPr>
        <p:sp>
          <p:nvSpPr>
            <p:cNvPr id="7" name="TextBox 6">
              <a:extLst>
                <a:ext uri="{FF2B5EF4-FFF2-40B4-BE49-F238E27FC236}">
                  <a16:creationId xmlns="" xmlns:a16="http://schemas.microsoft.com/office/drawing/2014/main" id="{D6BDF87F-D7D8-294F-B364-6846D6844253}"/>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8" name="TextBox 7">
              <a:extLst>
                <a:ext uri="{FF2B5EF4-FFF2-40B4-BE49-F238E27FC236}">
                  <a16:creationId xmlns="" xmlns:a16="http://schemas.microsoft.com/office/drawing/2014/main" id="{D75D89F0-80E5-5D44-B92C-8D149AD1E778}"/>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9" name="TextBox 8">
              <a:extLst>
                <a:ext uri="{FF2B5EF4-FFF2-40B4-BE49-F238E27FC236}">
                  <a16:creationId xmlns="" xmlns:a16="http://schemas.microsoft.com/office/drawing/2014/main" id="{3C840133-6E36-5A4F-A7A5-6B38EC5D9AB1}"/>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0" name="TextBox 9">
              <a:extLst>
                <a:ext uri="{FF2B5EF4-FFF2-40B4-BE49-F238E27FC236}">
                  <a16:creationId xmlns="" xmlns:a16="http://schemas.microsoft.com/office/drawing/2014/main" id="{E6FA78C1-667A-E545-A5C8-240702AC849A}"/>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1" name="TextBox 10">
              <a:extLst>
                <a:ext uri="{FF2B5EF4-FFF2-40B4-BE49-F238E27FC236}">
                  <a16:creationId xmlns="" xmlns:a16="http://schemas.microsoft.com/office/drawing/2014/main" id="{8FBB87FB-DC2C-314C-83E1-B9CC711C3468}"/>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12" name="TextBox 11">
              <a:extLst>
                <a:ext uri="{FF2B5EF4-FFF2-40B4-BE49-F238E27FC236}">
                  <a16:creationId xmlns="" xmlns:a16="http://schemas.microsoft.com/office/drawing/2014/main" id="{ABD167EB-1D2B-8742-8EA4-81B9855FF3AB}"/>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LTSS</a:t>
              </a:r>
            </a:p>
          </p:txBody>
        </p:sp>
        <p:sp>
          <p:nvSpPr>
            <p:cNvPr id="13" name="TextBox 12">
              <a:extLst>
                <a:ext uri="{FF2B5EF4-FFF2-40B4-BE49-F238E27FC236}">
                  <a16:creationId xmlns="" xmlns:a16="http://schemas.microsoft.com/office/drawing/2014/main" id="{3A862372-75AE-3E4A-8390-5119804872DD}"/>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Contact Info</a:t>
              </a:r>
            </a:p>
          </p:txBody>
        </p:sp>
        <p:sp>
          <p:nvSpPr>
            <p:cNvPr id="14" name="TextBox 13">
              <a:extLst>
                <a:ext uri="{FF2B5EF4-FFF2-40B4-BE49-F238E27FC236}">
                  <a16:creationId xmlns="" xmlns:a16="http://schemas.microsoft.com/office/drawing/2014/main" id="{B467A8CC-00B7-A041-A9AD-94E268924C81}"/>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
        <p:nvSpPr>
          <p:cNvPr id="42" name="Content Placeholder 5">
            <a:extLst>
              <a:ext uri="{FF2B5EF4-FFF2-40B4-BE49-F238E27FC236}">
                <a16:creationId xmlns="" xmlns:a16="http://schemas.microsoft.com/office/drawing/2014/main" id="{6FD95224-AA35-1347-A5B3-E9BF2FC9F5DF}"/>
              </a:ext>
            </a:extLst>
          </p:cNvPr>
          <p:cNvSpPr txBox="1">
            <a:spLocks/>
          </p:cNvSpPr>
          <p:nvPr/>
        </p:nvSpPr>
        <p:spPr>
          <a:xfrm>
            <a:off x="1066800" y="1905000"/>
            <a:ext cx="6629400" cy="2209800"/>
          </a:xfrm>
          <a:prstGeom prst="rect">
            <a:avLst/>
          </a:prstGeom>
        </p:spPr>
        <p:txBody>
          <a:bodyPr vert="horz" lIns="91440" tIns="45720" rIns="91440" bIns="45720" rtlCol="0">
            <a:noAutofit/>
          </a:bodyPr>
          <a:lstStyle>
            <a:lvl1pPr marL="2743200" indent="-269875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1pPr>
            <a:lvl2pPr marL="32004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2pPr>
            <a:lvl3pPr marL="5029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3pPr>
            <a:lvl4pPr marL="7315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4pPr>
            <a:lvl5pPr marL="9601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0" indent="0" algn="ctr">
              <a:spcBef>
                <a:spcPts val="0"/>
              </a:spcBef>
              <a:spcAft>
                <a:spcPts val="0"/>
              </a:spcAft>
            </a:pPr>
            <a:r>
              <a:rPr lang="en-US" sz="2400" b="1" dirty="0"/>
              <a:t>Carrie Graham, PhD, MGS, Principal Investigator</a:t>
            </a:r>
          </a:p>
          <a:p>
            <a:pPr marL="0" indent="0" algn="ctr">
              <a:spcBef>
                <a:spcPts val="0"/>
              </a:spcBef>
              <a:spcAft>
                <a:spcPts val="0"/>
              </a:spcAft>
            </a:pPr>
            <a:r>
              <a:rPr lang="en-US" sz="2400" b="1" dirty="0"/>
              <a:t>Leslie Ross, PhD, Research Specialist</a:t>
            </a:r>
          </a:p>
          <a:p>
            <a:pPr marL="0" indent="0" algn="ctr">
              <a:spcBef>
                <a:spcPts val="0"/>
              </a:spcBef>
              <a:spcAft>
                <a:spcPts val="0"/>
              </a:spcAft>
            </a:pPr>
            <a:r>
              <a:rPr lang="en-US" sz="2400" b="1"/>
              <a:t>Irene </a:t>
            </a:r>
            <a:r>
              <a:rPr lang="en-US" sz="2400" b="1" dirty="0"/>
              <a:t>Liu, Research Assistant</a:t>
            </a:r>
          </a:p>
          <a:p>
            <a:pPr marL="0" indent="0" algn="ctr">
              <a:spcBef>
                <a:spcPts val="0"/>
              </a:spcBef>
              <a:spcAft>
                <a:spcPts val="0"/>
              </a:spcAft>
            </a:pPr>
            <a:endParaRPr lang="en-US" sz="2400" b="1" dirty="0"/>
          </a:p>
          <a:p>
            <a:pPr marL="0" indent="0" algn="ctr">
              <a:spcBef>
                <a:spcPts val="0"/>
              </a:spcBef>
              <a:spcAft>
                <a:spcPts val="0"/>
              </a:spcAft>
            </a:pPr>
            <a:r>
              <a:rPr lang="en-US" sz="2400" dirty="0"/>
              <a:t>University of California, San Francisco</a:t>
            </a:r>
          </a:p>
          <a:p>
            <a:pPr marL="0" indent="0" algn="ctr">
              <a:spcBef>
                <a:spcPts val="0"/>
              </a:spcBef>
              <a:spcAft>
                <a:spcPts val="0"/>
              </a:spcAft>
            </a:pPr>
            <a:r>
              <a:rPr lang="en-US" sz="2400" dirty="0"/>
              <a:t>Institute for Health and Aging</a:t>
            </a:r>
          </a:p>
          <a:p>
            <a:pPr marL="0" indent="0" algn="ctr">
              <a:spcBef>
                <a:spcPts val="0"/>
              </a:spcBef>
              <a:spcAft>
                <a:spcPts val="0"/>
              </a:spcAft>
            </a:pPr>
            <a:endParaRPr lang="en-US" sz="1800" dirty="0"/>
          </a:p>
          <a:p>
            <a:pPr marL="0" indent="0" algn="ctr">
              <a:spcBef>
                <a:spcPts val="0"/>
              </a:spcBef>
              <a:spcAft>
                <a:spcPts val="0"/>
              </a:spcAft>
            </a:pPr>
            <a:endParaRPr lang="en-US" sz="1800" dirty="0"/>
          </a:p>
          <a:p>
            <a:pPr marL="285750" indent="-285750" algn="ctr">
              <a:spcBef>
                <a:spcPts val="0"/>
              </a:spcBef>
              <a:spcAft>
                <a:spcPts val="0"/>
              </a:spcAft>
              <a:buFont typeface="Arial"/>
              <a:buChar char="•"/>
            </a:pPr>
            <a:endParaRPr lang="en-US" sz="1800" b="1" dirty="0"/>
          </a:p>
        </p:txBody>
      </p:sp>
    </p:spTree>
    <p:extLst>
      <p:ext uri="{BB962C8B-B14F-4D97-AF65-F5344CB8AC3E}">
        <p14:creationId xmlns:p14="http://schemas.microsoft.com/office/powerpoint/2010/main" val="42667183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 xmlns:a16="http://schemas.microsoft.com/office/drawing/2014/main" id="{34754D8F-8197-D54B-8421-D00BAA6294C9}"/>
              </a:ext>
            </a:extLst>
          </p:cNvPr>
          <p:cNvSpPr>
            <a:spLocks noGrp="1"/>
          </p:cNvSpPr>
          <p:nvPr>
            <p:ph type="title"/>
          </p:nvPr>
        </p:nvSpPr>
        <p:spPr>
          <a:xfrm>
            <a:off x="609600" y="533400"/>
            <a:ext cx="7924800" cy="6172200"/>
          </a:xfrm>
        </p:spPr>
        <p:txBody>
          <a:bodyPr/>
          <a:lstStyle/>
          <a:p>
            <a:r>
              <a:rPr lang="en-US" sz="2800" dirty="0"/>
              <a:t>For questions or comments, please contact:</a:t>
            </a:r>
            <a:br>
              <a:rPr lang="en-US" sz="2800" dirty="0"/>
            </a:br>
            <a:r>
              <a:rPr lang="en-US" sz="2800" dirty="0"/>
              <a:t>Carrie Graham, PhD, MGS</a:t>
            </a:r>
            <a:br>
              <a:rPr lang="en-US" sz="2800" dirty="0"/>
            </a:br>
            <a:r>
              <a:rPr lang="en-US" sz="2800" dirty="0" err="1"/>
              <a:t>clgraham@berkeley.edu</a:t>
            </a:r>
            <a:endParaRPr lang="en-US" sz="2800" dirty="0"/>
          </a:p>
        </p:txBody>
      </p:sp>
      <p:grpSp>
        <p:nvGrpSpPr>
          <p:cNvPr id="5" name="Group 4">
            <a:extLst>
              <a:ext uri="{FF2B5EF4-FFF2-40B4-BE49-F238E27FC236}">
                <a16:creationId xmlns="" xmlns:a16="http://schemas.microsoft.com/office/drawing/2014/main" id="{C9065773-C1D2-754E-8760-63F6BA68C12B}"/>
              </a:ext>
            </a:extLst>
          </p:cNvPr>
          <p:cNvGrpSpPr/>
          <p:nvPr/>
        </p:nvGrpSpPr>
        <p:grpSpPr>
          <a:xfrm>
            <a:off x="8724754" y="67420"/>
            <a:ext cx="419246" cy="6201442"/>
            <a:chOff x="8724754" y="70615"/>
            <a:chExt cx="419246" cy="6201442"/>
          </a:xfrm>
        </p:grpSpPr>
        <p:sp>
          <p:nvSpPr>
            <p:cNvPr id="6" name="TextBox 5">
              <a:extLst>
                <a:ext uri="{FF2B5EF4-FFF2-40B4-BE49-F238E27FC236}">
                  <a16:creationId xmlns="" xmlns:a16="http://schemas.microsoft.com/office/drawing/2014/main" id="{A008E8D2-AB5B-434A-822D-AD5ADA83E0FE}"/>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7" name="TextBox 6">
              <a:extLst>
                <a:ext uri="{FF2B5EF4-FFF2-40B4-BE49-F238E27FC236}">
                  <a16:creationId xmlns="" xmlns:a16="http://schemas.microsoft.com/office/drawing/2014/main" id="{D44AD2DA-A312-7E4A-AC74-A9344CBD06C7}"/>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8" name="TextBox 7">
              <a:extLst>
                <a:ext uri="{FF2B5EF4-FFF2-40B4-BE49-F238E27FC236}">
                  <a16:creationId xmlns="" xmlns:a16="http://schemas.microsoft.com/office/drawing/2014/main" id="{FA5A8AA7-3F7E-3844-B1C4-AA1F4EAD75CF}"/>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9" name="TextBox 8">
              <a:extLst>
                <a:ext uri="{FF2B5EF4-FFF2-40B4-BE49-F238E27FC236}">
                  <a16:creationId xmlns="" xmlns:a16="http://schemas.microsoft.com/office/drawing/2014/main" id="{49D4C68F-2478-7B48-A4C6-095D1FB2BF47}"/>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0" name="TextBox 9">
              <a:extLst>
                <a:ext uri="{FF2B5EF4-FFF2-40B4-BE49-F238E27FC236}">
                  <a16:creationId xmlns="" xmlns:a16="http://schemas.microsoft.com/office/drawing/2014/main" id="{B4F84604-3E2A-5248-A848-A9C41143C73C}"/>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11" name="TextBox 10">
              <a:extLst>
                <a:ext uri="{FF2B5EF4-FFF2-40B4-BE49-F238E27FC236}">
                  <a16:creationId xmlns="" xmlns:a16="http://schemas.microsoft.com/office/drawing/2014/main" id="{CB9906C9-F928-2948-926E-A3F6BB635D10}"/>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LTSS</a:t>
              </a:r>
            </a:p>
          </p:txBody>
        </p:sp>
        <p:sp>
          <p:nvSpPr>
            <p:cNvPr id="12" name="TextBox 11">
              <a:extLst>
                <a:ext uri="{FF2B5EF4-FFF2-40B4-BE49-F238E27FC236}">
                  <a16:creationId xmlns="" xmlns:a16="http://schemas.microsoft.com/office/drawing/2014/main" id="{7ECCA686-ABAE-DB44-B23A-D3483A818BF3}"/>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Contact Info</a:t>
              </a:r>
            </a:p>
          </p:txBody>
        </p:sp>
        <p:sp>
          <p:nvSpPr>
            <p:cNvPr id="13" name="TextBox 12">
              <a:extLst>
                <a:ext uri="{FF2B5EF4-FFF2-40B4-BE49-F238E27FC236}">
                  <a16:creationId xmlns="" xmlns:a16="http://schemas.microsoft.com/office/drawing/2014/main" id="{5189250B-5BAD-9143-90AD-2FD18B71CE02}"/>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984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10170" y="1555874"/>
            <a:ext cx="7895630" cy="5004570"/>
          </a:xfrm>
        </p:spPr>
        <p:txBody>
          <a:bodyPr>
            <a:normAutofit/>
          </a:bodyPr>
          <a:lstStyle/>
          <a:p>
            <a:pPr>
              <a:spcAft>
                <a:spcPts val="1400"/>
              </a:spcAft>
            </a:pPr>
            <a:r>
              <a:rPr lang="en-US" dirty="0"/>
              <a:t>There were few differences by county in problems encountered with health care, with the exception of a question only asked of non-English-speaking enrollees about access to interpreters. Those in Santa Clara and San Mateo Counties were the most likely to say they were not provided an interpreter when they needed one.</a:t>
            </a:r>
          </a:p>
          <a:p>
            <a:pPr>
              <a:spcAft>
                <a:spcPts val="1400"/>
              </a:spcAft>
            </a:pPr>
            <a:r>
              <a:rPr lang="en-US" dirty="0"/>
              <a:t>By race, White enrollees were most likely to report misunderstandings about coverage, denied treatment, or that a doctor was not available. In contrast, API enrollees were most likely to report problems accessing interpreters, transportation problems, and trouble communicating with providers. </a:t>
            </a:r>
          </a:p>
          <a:p>
            <a:pPr>
              <a:spcAft>
                <a:spcPts val="1400"/>
              </a:spcAft>
            </a:pPr>
            <a:r>
              <a:rPr lang="en-US" dirty="0"/>
              <a:t>Language was similar to race in that English-speaking enrollees were most likely to report misunderstandings about coverage, denied treatment, or that a doctor was not available. Chinese–speaking enrollees were most likely to report problems accessing interpreters and transportation problems. </a:t>
            </a:r>
          </a:p>
          <a:p>
            <a:pPr>
              <a:spcAft>
                <a:spcPts val="1400"/>
              </a:spcAft>
            </a:pPr>
            <a:r>
              <a:rPr lang="en-US" dirty="0"/>
              <a:t>CMC enrollees with personal care needs were more likely than those with routine needs or no needs to report problems in all six areas queried. </a:t>
            </a:r>
          </a:p>
          <a:p>
            <a:pPr>
              <a:spcAft>
                <a:spcPts val="1400"/>
              </a:spcAft>
            </a:pPr>
            <a:endParaRPr lang="en-US" dirty="0"/>
          </a:p>
          <a:p>
            <a:pPr>
              <a:spcAft>
                <a:spcPts val="1400"/>
              </a:spcAft>
            </a:pPr>
            <a:endParaRPr lang="en-US" dirty="0"/>
          </a:p>
          <a:p>
            <a:pPr>
              <a:spcAft>
                <a:spcPts val="1400"/>
              </a:spcAft>
            </a:pPr>
            <a:endParaRPr lang="en-US" dirty="0"/>
          </a:p>
        </p:txBody>
      </p:sp>
      <p:sp>
        <p:nvSpPr>
          <p:cNvPr id="4" name="Title 3"/>
          <p:cNvSpPr>
            <a:spLocks noGrp="1"/>
          </p:cNvSpPr>
          <p:nvPr>
            <p:ph type="title"/>
          </p:nvPr>
        </p:nvSpPr>
        <p:spPr>
          <a:xfrm>
            <a:off x="410170" y="413545"/>
            <a:ext cx="7819430" cy="958055"/>
          </a:xfrm>
        </p:spPr>
        <p:txBody>
          <a:bodyPr/>
          <a:lstStyle/>
          <a:p>
            <a:pPr algn="ctr"/>
            <a:r>
              <a:rPr lang="en-US" dirty="0"/>
              <a:t>CMC Enrollees’ Problems Encountered with Health Care</a:t>
            </a:r>
          </a:p>
        </p:txBody>
      </p:sp>
      <p:grpSp>
        <p:nvGrpSpPr>
          <p:cNvPr id="13" name="Group 12">
            <a:extLst>
              <a:ext uri="{FF2B5EF4-FFF2-40B4-BE49-F238E27FC236}">
                <a16:creationId xmlns="" xmlns:a16="http://schemas.microsoft.com/office/drawing/2014/main" id="{64DDF48D-E7F6-1646-994F-3A4F0A5EC9E9}"/>
              </a:ext>
            </a:extLst>
          </p:cNvPr>
          <p:cNvGrpSpPr/>
          <p:nvPr/>
        </p:nvGrpSpPr>
        <p:grpSpPr>
          <a:xfrm>
            <a:off x="8724754" y="70615"/>
            <a:ext cx="419246" cy="6180980"/>
            <a:chOff x="8724754" y="70615"/>
            <a:chExt cx="419246" cy="6180980"/>
          </a:xfrm>
        </p:grpSpPr>
        <p:sp>
          <p:nvSpPr>
            <p:cNvPr id="14" name="TextBox 13">
              <a:extLst>
                <a:ext uri="{FF2B5EF4-FFF2-40B4-BE49-F238E27FC236}">
                  <a16:creationId xmlns="" xmlns:a16="http://schemas.microsoft.com/office/drawing/2014/main" id="{51B64C60-EB5C-CE42-B1FB-59ED4E52E3B4}"/>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5" name="TextBox 14">
              <a:extLst>
                <a:ext uri="{FF2B5EF4-FFF2-40B4-BE49-F238E27FC236}">
                  <a16:creationId xmlns="" xmlns:a16="http://schemas.microsoft.com/office/drawing/2014/main" id="{F6BE3167-96D9-694C-BE85-F303078344D9}"/>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SUMMARY</a:t>
              </a:r>
            </a:p>
          </p:txBody>
        </p:sp>
        <p:sp>
          <p:nvSpPr>
            <p:cNvPr id="16" name="TextBox 15">
              <a:extLst>
                <a:ext uri="{FF2B5EF4-FFF2-40B4-BE49-F238E27FC236}">
                  <a16:creationId xmlns="" xmlns:a16="http://schemas.microsoft.com/office/drawing/2014/main" id="{270E93F1-A5CA-9C4A-B6C5-CB0DBF05B3AB}"/>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7" name="TextBox 16">
              <a:extLst>
                <a:ext uri="{FF2B5EF4-FFF2-40B4-BE49-F238E27FC236}">
                  <a16:creationId xmlns="" xmlns:a16="http://schemas.microsoft.com/office/drawing/2014/main" id="{5378F9AB-E977-FF4B-B2C8-D19BEC7993EF}"/>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18" name="TextBox 17">
              <a:extLst>
                <a:ext uri="{FF2B5EF4-FFF2-40B4-BE49-F238E27FC236}">
                  <a16:creationId xmlns="" xmlns:a16="http://schemas.microsoft.com/office/drawing/2014/main" id="{AF47C1B2-FA8F-D746-B892-C58CEB09CB6E}"/>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9" name="TextBox 18">
              <a:extLst>
                <a:ext uri="{FF2B5EF4-FFF2-40B4-BE49-F238E27FC236}">
                  <a16:creationId xmlns="" xmlns:a16="http://schemas.microsoft.com/office/drawing/2014/main" id="{560FF170-6BDF-AB4A-8B88-3B7D21AC49B1}"/>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0" name="TextBox 19">
              <a:extLst>
                <a:ext uri="{FF2B5EF4-FFF2-40B4-BE49-F238E27FC236}">
                  <a16:creationId xmlns="" xmlns:a16="http://schemas.microsoft.com/office/drawing/2014/main" id="{CB69EBFF-C61E-3743-99F8-ABB354FF7D71}"/>
                </a:ext>
              </a:extLst>
            </p:cNvPr>
            <p:cNvSpPr txBox="1"/>
            <p:nvPr userDrawn="1"/>
          </p:nvSpPr>
          <p:spPr>
            <a:xfrm>
              <a:off x="8794248" y="5486100"/>
              <a:ext cx="207526" cy="765495"/>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1" name="TextBox 20">
              <a:extLst>
                <a:ext uri="{FF2B5EF4-FFF2-40B4-BE49-F238E27FC236}">
                  <a16:creationId xmlns="" xmlns:a16="http://schemas.microsoft.com/office/drawing/2014/main" id="{56F8BA6B-2462-E544-BDCE-11E7D1770609}"/>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911856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8860" y="1555874"/>
            <a:ext cx="7906940" cy="4540126"/>
          </a:xfrm>
        </p:spPr>
        <p:txBody>
          <a:bodyPr>
            <a:normAutofit/>
          </a:bodyPr>
          <a:lstStyle/>
          <a:p>
            <a:pPr marL="0" indent="-189230">
              <a:spcAft>
                <a:spcPts val="1400"/>
              </a:spcAft>
            </a:pPr>
            <a:r>
              <a:rPr lang="en-US" dirty="0"/>
              <a:t>By 2018, CMC enrollees in San Mateo County were the most likely to say they had a personal doctor. They were also the most likely to say that their personal doctor was the same doctor they had before they transitioned to CMC.</a:t>
            </a:r>
          </a:p>
          <a:p>
            <a:pPr marL="0" indent="-189230">
              <a:spcAft>
                <a:spcPts val="1400"/>
              </a:spcAft>
            </a:pPr>
            <a:r>
              <a:rPr lang="en-US" dirty="0"/>
              <a:t>By race, API CMC enrollees were the most likely to report having a personal doctor and also the most likely to say their doctor was the same that they had before CMC. White CMC enrollees were the most likely to say they had been seeing their personal doctor for a year or less. </a:t>
            </a:r>
          </a:p>
          <a:p>
            <a:pPr marL="0" indent="-189230">
              <a:spcAft>
                <a:spcPts val="1400"/>
              </a:spcAft>
            </a:pPr>
            <a:r>
              <a:rPr lang="en-US" dirty="0"/>
              <a:t>Similarly, by language, 100% of Chinese-speaking CMC enrollees said they had a personal doctor and they were the most likely to have been seeing the same doctor since before CMC. </a:t>
            </a:r>
          </a:p>
          <a:p>
            <a:pPr marL="0" indent="-189230">
              <a:spcAft>
                <a:spcPts val="1400"/>
              </a:spcAft>
            </a:pPr>
            <a:r>
              <a:rPr lang="en-US" dirty="0"/>
              <a:t>By disability, CMC enrollees with personal care needs were the most likely to say they had a personal doctor and slightly more likely than those with no LTSS needs or routine needs to say they had the same doctor since before CMC.</a:t>
            </a:r>
          </a:p>
        </p:txBody>
      </p:sp>
      <p:sp>
        <p:nvSpPr>
          <p:cNvPr id="4" name="Title 3"/>
          <p:cNvSpPr>
            <a:spLocks noGrp="1"/>
          </p:cNvSpPr>
          <p:nvPr>
            <p:ph type="title"/>
          </p:nvPr>
        </p:nvSpPr>
        <p:spPr>
          <a:xfrm>
            <a:off x="398860" y="598503"/>
            <a:ext cx="7772400" cy="737123"/>
          </a:xfrm>
        </p:spPr>
        <p:txBody>
          <a:bodyPr/>
          <a:lstStyle/>
          <a:p>
            <a:pPr algn="ctr"/>
            <a:r>
              <a:rPr lang="en-US" dirty="0"/>
              <a:t>CMC Enrollees’ Experiences with a Personal Doctor*</a:t>
            </a:r>
          </a:p>
        </p:txBody>
      </p:sp>
      <p:sp>
        <p:nvSpPr>
          <p:cNvPr id="2" name="TextBox 1"/>
          <p:cNvSpPr txBox="1"/>
          <p:nvPr/>
        </p:nvSpPr>
        <p:spPr>
          <a:xfrm>
            <a:off x="457200" y="6126264"/>
            <a:ext cx="7714060" cy="461665"/>
          </a:xfrm>
          <a:prstGeom prst="rect">
            <a:avLst/>
          </a:prstGeom>
          <a:noFill/>
        </p:spPr>
        <p:txBody>
          <a:bodyPr wrap="square" rtlCol="0">
            <a:spAutoFit/>
          </a:bodyPr>
          <a:lstStyle/>
          <a:p>
            <a:r>
              <a:rPr lang="en-US" sz="1200" dirty="0">
                <a:solidFill>
                  <a:srgbClr val="000000"/>
                </a:solidFill>
              </a:rPr>
              <a:t>* </a:t>
            </a:r>
            <a:r>
              <a:rPr lang="en-US" sz="1200" i="1" dirty="0">
                <a:solidFill>
                  <a:srgbClr val="000000"/>
                </a:solidFill>
              </a:rPr>
              <a:t>A “personal doctor” was defined in the survey as “the doctor who knows you best and can refer you to other doctors when you need to see a specialist.”</a:t>
            </a:r>
          </a:p>
        </p:txBody>
      </p:sp>
      <p:cxnSp>
        <p:nvCxnSpPr>
          <p:cNvPr id="14" name="Straight Connector 13"/>
          <p:cNvCxnSpPr/>
          <p:nvPr/>
        </p:nvCxnSpPr>
        <p:spPr>
          <a:xfrm>
            <a:off x="533400" y="6111351"/>
            <a:ext cx="17526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 xmlns:a16="http://schemas.microsoft.com/office/drawing/2014/main" id="{C9863EBB-E836-6A48-BD45-8ACC7EEF7302}"/>
              </a:ext>
            </a:extLst>
          </p:cNvPr>
          <p:cNvGrpSpPr/>
          <p:nvPr/>
        </p:nvGrpSpPr>
        <p:grpSpPr>
          <a:xfrm>
            <a:off x="8724754" y="70615"/>
            <a:ext cx="419246" cy="6180980"/>
            <a:chOff x="8724754" y="70615"/>
            <a:chExt cx="419246" cy="6180980"/>
          </a:xfrm>
        </p:grpSpPr>
        <p:sp>
          <p:nvSpPr>
            <p:cNvPr id="16" name="TextBox 15">
              <a:extLst>
                <a:ext uri="{FF2B5EF4-FFF2-40B4-BE49-F238E27FC236}">
                  <a16:creationId xmlns="" xmlns:a16="http://schemas.microsoft.com/office/drawing/2014/main" id="{08013058-8F1C-7348-9791-62A51C536277}"/>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7" name="TextBox 16">
              <a:extLst>
                <a:ext uri="{FF2B5EF4-FFF2-40B4-BE49-F238E27FC236}">
                  <a16:creationId xmlns="" xmlns:a16="http://schemas.microsoft.com/office/drawing/2014/main" id="{E46FAA2C-F504-7343-A1AC-BA0EDE166240}"/>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SUMMARY</a:t>
              </a:r>
            </a:p>
          </p:txBody>
        </p:sp>
        <p:sp>
          <p:nvSpPr>
            <p:cNvPr id="18" name="TextBox 17">
              <a:extLst>
                <a:ext uri="{FF2B5EF4-FFF2-40B4-BE49-F238E27FC236}">
                  <a16:creationId xmlns="" xmlns:a16="http://schemas.microsoft.com/office/drawing/2014/main" id="{8523F8BA-79F4-5040-AC1A-E50A8B8E78DC}"/>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9" name="TextBox 18">
              <a:extLst>
                <a:ext uri="{FF2B5EF4-FFF2-40B4-BE49-F238E27FC236}">
                  <a16:creationId xmlns="" xmlns:a16="http://schemas.microsoft.com/office/drawing/2014/main" id="{A1C23247-549D-ED47-A101-5DA38117529D}"/>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20" name="TextBox 19">
              <a:extLst>
                <a:ext uri="{FF2B5EF4-FFF2-40B4-BE49-F238E27FC236}">
                  <a16:creationId xmlns="" xmlns:a16="http://schemas.microsoft.com/office/drawing/2014/main" id="{027FC632-1322-FB4C-AC8A-60D502005B9D}"/>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21" name="TextBox 20">
              <a:extLst>
                <a:ext uri="{FF2B5EF4-FFF2-40B4-BE49-F238E27FC236}">
                  <a16:creationId xmlns="" xmlns:a16="http://schemas.microsoft.com/office/drawing/2014/main" id="{25BF2888-DAD0-0D47-86D4-FC2EBF8BEDC5}"/>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2" name="TextBox 21">
              <a:extLst>
                <a:ext uri="{FF2B5EF4-FFF2-40B4-BE49-F238E27FC236}">
                  <a16:creationId xmlns="" xmlns:a16="http://schemas.microsoft.com/office/drawing/2014/main" id="{19AB49EC-EB0B-AE4E-BC98-E4A1F7342CC2}"/>
                </a:ext>
              </a:extLst>
            </p:cNvPr>
            <p:cNvSpPr txBox="1"/>
            <p:nvPr userDrawn="1"/>
          </p:nvSpPr>
          <p:spPr>
            <a:xfrm>
              <a:off x="8794248" y="5486100"/>
              <a:ext cx="207526" cy="765495"/>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3" name="TextBox 22">
              <a:extLst>
                <a:ext uri="{FF2B5EF4-FFF2-40B4-BE49-F238E27FC236}">
                  <a16:creationId xmlns="" xmlns:a16="http://schemas.microsoft.com/office/drawing/2014/main" id="{77075A74-16C5-1C47-ACAE-588738A0A1F3}"/>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70166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7636" y="1676400"/>
            <a:ext cx="8054104" cy="4419600"/>
          </a:xfrm>
        </p:spPr>
        <p:txBody>
          <a:bodyPr>
            <a:normAutofit fontScale="92500" lnSpcReduction="20000"/>
          </a:bodyPr>
          <a:lstStyle/>
          <a:p>
            <a:pPr marL="227013" lvl="1" indent="0">
              <a:spcAft>
                <a:spcPts val="1400"/>
              </a:spcAft>
              <a:buNone/>
            </a:pPr>
            <a:r>
              <a:rPr lang="en-US" sz="1900" dirty="0"/>
              <a:t>There were few differences by county in those who reported having a single care manager,* with the exception that CMC enrollees in San Mateo County who did have a single care manager were the most likely to say their single care manager was from the plan. </a:t>
            </a:r>
          </a:p>
          <a:p>
            <a:pPr marL="227013" lvl="1" indent="0">
              <a:spcAft>
                <a:spcPts val="1400"/>
              </a:spcAft>
              <a:buNone/>
            </a:pPr>
            <a:r>
              <a:rPr lang="en-US" sz="1900" dirty="0"/>
              <a:t>By race, API were the most likely to report having a single care manager, but the least likely to report having a personal care plan.** Latino and Black CMC enrollees who had a single care manager were most likely to say that the single care manager improved their care “a lot.” </a:t>
            </a:r>
          </a:p>
          <a:p>
            <a:pPr marL="227013" lvl="1" indent="0">
              <a:spcAft>
                <a:spcPts val="1400"/>
              </a:spcAft>
              <a:buNone/>
            </a:pPr>
            <a:r>
              <a:rPr lang="en-US" sz="1900" dirty="0"/>
              <a:t>By language, English-speaking CMC enrollees were the most likely to report they had a single care manager and personal care plan. Chinese speakers who had a single care manager were the least likely to say it had improved their care “a lot.”</a:t>
            </a:r>
          </a:p>
          <a:p>
            <a:pPr marL="227013" lvl="1" indent="0">
              <a:spcAft>
                <a:spcPts val="1400"/>
              </a:spcAft>
              <a:buNone/>
            </a:pPr>
            <a:r>
              <a:rPr lang="en-US" sz="1900" dirty="0"/>
              <a:t>By disability, those with personal care needs were significantly more likely to have a single care manager and personal care plan compared to those with no LTSS needs or only routine needs. </a:t>
            </a:r>
          </a:p>
          <a:p>
            <a:pPr marL="227013" lvl="1" indent="0">
              <a:spcAft>
                <a:spcPts val="1400"/>
              </a:spcAft>
              <a:buNone/>
            </a:pPr>
            <a:endParaRPr lang="en-US" dirty="0"/>
          </a:p>
          <a:p>
            <a:pPr>
              <a:lnSpc>
                <a:spcPct val="110000"/>
              </a:lnSpc>
              <a:spcAft>
                <a:spcPts val="1400"/>
              </a:spcAft>
            </a:pPr>
            <a:endParaRPr lang="en-US" b="0" i="1" dirty="0"/>
          </a:p>
          <a:p>
            <a:pPr>
              <a:lnSpc>
                <a:spcPct val="110000"/>
              </a:lnSpc>
              <a:spcAft>
                <a:spcPts val="1400"/>
              </a:spcAft>
            </a:pPr>
            <a:endParaRPr lang="en-US" b="0" i="1" dirty="0"/>
          </a:p>
          <a:p>
            <a:pPr>
              <a:lnSpc>
                <a:spcPct val="110000"/>
              </a:lnSpc>
              <a:spcAft>
                <a:spcPts val="1400"/>
              </a:spcAft>
            </a:pPr>
            <a:endParaRPr lang="en-US" dirty="0"/>
          </a:p>
        </p:txBody>
      </p:sp>
      <p:sp>
        <p:nvSpPr>
          <p:cNvPr id="3" name="Title 2"/>
          <p:cNvSpPr>
            <a:spLocks noGrp="1"/>
          </p:cNvSpPr>
          <p:nvPr>
            <p:ph type="title"/>
          </p:nvPr>
        </p:nvSpPr>
        <p:spPr>
          <a:xfrm>
            <a:off x="398860" y="598504"/>
            <a:ext cx="7772400" cy="935600"/>
          </a:xfrm>
        </p:spPr>
        <p:txBody>
          <a:bodyPr/>
          <a:lstStyle/>
          <a:p>
            <a:pPr indent="0" algn="ctr"/>
            <a:r>
              <a:rPr lang="en-US" dirty="0"/>
              <a:t>CMC Enrollees’ Use of Single Care Managers </a:t>
            </a:r>
            <a:br>
              <a:rPr lang="en-US" dirty="0"/>
            </a:br>
            <a:r>
              <a:rPr lang="en-US" dirty="0"/>
              <a:t>and Personal Care Plans</a:t>
            </a:r>
          </a:p>
        </p:txBody>
      </p:sp>
      <p:sp>
        <p:nvSpPr>
          <p:cNvPr id="2" name="TextBox 1">
            <a:extLst>
              <a:ext uri="{FF2B5EF4-FFF2-40B4-BE49-F238E27FC236}">
                <a16:creationId xmlns="" xmlns:a16="http://schemas.microsoft.com/office/drawing/2014/main" id="{BCC4A1CB-46C8-7549-8218-30AADF4F79B8}"/>
              </a:ext>
            </a:extLst>
          </p:cNvPr>
          <p:cNvSpPr txBox="1"/>
          <p:nvPr/>
        </p:nvSpPr>
        <p:spPr>
          <a:xfrm>
            <a:off x="398860" y="5829689"/>
            <a:ext cx="7409260" cy="843812"/>
          </a:xfrm>
          <a:prstGeom prst="rect">
            <a:avLst/>
          </a:prstGeom>
          <a:noFill/>
        </p:spPr>
        <p:txBody>
          <a:bodyPr wrap="square" rtlCol="0">
            <a:spAutoFit/>
          </a:bodyPr>
          <a:lstStyle/>
          <a:p>
            <a:r>
              <a:rPr lang="en-US" sz="1200" i="1" dirty="0">
                <a:solidFill>
                  <a:schemeClr val="bg1"/>
                </a:solidFill>
              </a:rPr>
              <a:t>* A single care manager was defined in the survey as a nurse or other helper from their health plan who serves as their main point of contact and can arrange all aspects of their care.</a:t>
            </a:r>
            <a:br>
              <a:rPr lang="en-US" sz="1200" i="1" dirty="0">
                <a:solidFill>
                  <a:schemeClr val="bg1"/>
                </a:solidFill>
              </a:rPr>
            </a:br>
            <a:r>
              <a:rPr lang="en-US" sz="1200" i="1" dirty="0">
                <a:solidFill>
                  <a:schemeClr val="bg1"/>
                </a:solidFill>
              </a:rPr>
              <a:t>** A personal care plan was defined in the survey as a plan designed to take into account their health goals, needs and preferences.</a:t>
            </a:r>
            <a:endParaRPr lang="en-US" sz="1200" dirty="0">
              <a:solidFill>
                <a:schemeClr val="bg1"/>
              </a:solidFill>
            </a:endParaRPr>
          </a:p>
        </p:txBody>
      </p:sp>
      <p:grpSp>
        <p:nvGrpSpPr>
          <p:cNvPr id="14" name="Group 13">
            <a:extLst>
              <a:ext uri="{FF2B5EF4-FFF2-40B4-BE49-F238E27FC236}">
                <a16:creationId xmlns="" xmlns:a16="http://schemas.microsoft.com/office/drawing/2014/main" id="{4385A100-BA28-0141-B89E-797EEB7D8AA6}"/>
              </a:ext>
            </a:extLst>
          </p:cNvPr>
          <p:cNvGrpSpPr/>
          <p:nvPr/>
        </p:nvGrpSpPr>
        <p:grpSpPr>
          <a:xfrm>
            <a:off x="8724754" y="70615"/>
            <a:ext cx="419246" cy="6180980"/>
            <a:chOff x="8724754" y="70615"/>
            <a:chExt cx="419246" cy="6180980"/>
          </a:xfrm>
        </p:grpSpPr>
        <p:sp>
          <p:nvSpPr>
            <p:cNvPr id="15" name="TextBox 14">
              <a:extLst>
                <a:ext uri="{FF2B5EF4-FFF2-40B4-BE49-F238E27FC236}">
                  <a16:creationId xmlns="" xmlns:a16="http://schemas.microsoft.com/office/drawing/2014/main" id="{BA7B9E27-0640-D648-BC42-DE39B37342F0}"/>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6" name="TextBox 15">
              <a:extLst>
                <a:ext uri="{FF2B5EF4-FFF2-40B4-BE49-F238E27FC236}">
                  <a16:creationId xmlns="" xmlns:a16="http://schemas.microsoft.com/office/drawing/2014/main" id="{DAB07356-F9CC-0641-A729-0AB328FBDA2D}"/>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SUMMARY</a:t>
              </a:r>
            </a:p>
          </p:txBody>
        </p:sp>
        <p:sp>
          <p:nvSpPr>
            <p:cNvPr id="17" name="TextBox 16">
              <a:extLst>
                <a:ext uri="{FF2B5EF4-FFF2-40B4-BE49-F238E27FC236}">
                  <a16:creationId xmlns="" xmlns:a16="http://schemas.microsoft.com/office/drawing/2014/main" id="{97BFDB6F-F1F6-ED4F-B7FC-5E4C84ED2EA4}"/>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8" name="TextBox 17">
              <a:extLst>
                <a:ext uri="{FF2B5EF4-FFF2-40B4-BE49-F238E27FC236}">
                  <a16:creationId xmlns="" xmlns:a16="http://schemas.microsoft.com/office/drawing/2014/main" id="{06D2F34B-8DDD-C746-83E7-86F0C76ED714}"/>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19" name="TextBox 18">
              <a:extLst>
                <a:ext uri="{FF2B5EF4-FFF2-40B4-BE49-F238E27FC236}">
                  <a16:creationId xmlns="" xmlns:a16="http://schemas.microsoft.com/office/drawing/2014/main" id="{3AEB0CC6-5D8C-C344-8EC5-EE3B52660ECB}"/>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20" name="TextBox 19">
              <a:extLst>
                <a:ext uri="{FF2B5EF4-FFF2-40B4-BE49-F238E27FC236}">
                  <a16:creationId xmlns="" xmlns:a16="http://schemas.microsoft.com/office/drawing/2014/main" id="{ECCD25DE-10B6-0842-97D0-03E8A2FD93E8}"/>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1" name="TextBox 20">
              <a:extLst>
                <a:ext uri="{FF2B5EF4-FFF2-40B4-BE49-F238E27FC236}">
                  <a16:creationId xmlns="" xmlns:a16="http://schemas.microsoft.com/office/drawing/2014/main" id="{EF8A6A9A-EF64-7C48-AD62-AE80528C23DC}"/>
                </a:ext>
              </a:extLst>
            </p:cNvPr>
            <p:cNvSpPr txBox="1"/>
            <p:nvPr userDrawn="1"/>
          </p:nvSpPr>
          <p:spPr>
            <a:xfrm>
              <a:off x="8794248" y="5486100"/>
              <a:ext cx="207526" cy="765495"/>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2" name="TextBox 21">
              <a:extLst>
                <a:ext uri="{FF2B5EF4-FFF2-40B4-BE49-F238E27FC236}">
                  <a16:creationId xmlns="" xmlns:a16="http://schemas.microsoft.com/office/drawing/2014/main" id="{9A5EDDA0-ACC2-B142-A0CE-67A5BB4EB848}"/>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cxnSp>
        <p:nvCxnSpPr>
          <p:cNvPr id="23" name="Straight Connector 22">
            <a:extLst>
              <a:ext uri="{FF2B5EF4-FFF2-40B4-BE49-F238E27FC236}">
                <a16:creationId xmlns="" xmlns:a16="http://schemas.microsoft.com/office/drawing/2014/main" id="{0E13BE69-55AA-4506-B8C2-928CBEBF9DD0}"/>
              </a:ext>
            </a:extLst>
          </p:cNvPr>
          <p:cNvCxnSpPr/>
          <p:nvPr/>
        </p:nvCxnSpPr>
        <p:spPr>
          <a:xfrm>
            <a:off x="457200" y="5829689"/>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619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905000"/>
            <a:ext cx="7919301" cy="4773543"/>
          </a:xfrm>
        </p:spPr>
        <p:txBody>
          <a:bodyPr>
            <a:normAutofit/>
          </a:bodyPr>
          <a:lstStyle/>
          <a:p>
            <a:pPr marL="0" indent="-189230">
              <a:lnSpc>
                <a:spcPct val="80000"/>
              </a:lnSpc>
              <a:spcAft>
                <a:spcPts val="1400"/>
              </a:spcAft>
            </a:pPr>
            <a:r>
              <a:rPr lang="en-US" dirty="0"/>
              <a:t>There were significant differences by county in the percentage of CMC enrollees getting assistance with care needs, getting In-Home Supportive Services (IHSS), their monthly IHSS hours, and unmet needs for personal care*.</a:t>
            </a:r>
          </a:p>
          <a:p>
            <a:pPr marL="0" indent="-189230">
              <a:lnSpc>
                <a:spcPct val="80000"/>
              </a:lnSpc>
              <a:spcAft>
                <a:spcPts val="1400"/>
              </a:spcAft>
            </a:pPr>
            <a:r>
              <a:rPr lang="en-US" dirty="0"/>
              <a:t>By race, API CMC enrollees were the most likely to say that they need assistance with personal care and reported the highest unmet needs.  API and Black CMC enrollees were more likely than White and Latino enrollees to report using IHSS.</a:t>
            </a:r>
          </a:p>
          <a:p>
            <a:pPr marL="0" indent="-189230">
              <a:lnSpc>
                <a:spcPct val="80000"/>
              </a:lnSpc>
              <a:spcAft>
                <a:spcPts val="1400"/>
              </a:spcAft>
            </a:pPr>
            <a:r>
              <a:rPr lang="en-US" dirty="0"/>
              <a:t>By language, Chinese-speaking CMC enrollees were the most likely to report having needs for assistance with personal care, using IHSS, and the most likely to report unmet needs for personal care. </a:t>
            </a:r>
          </a:p>
          <a:p>
            <a:pPr marL="0" indent="-189230">
              <a:lnSpc>
                <a:spcPct val="80000"/>
              </a:lnSpc>
              <a:spcAft>
                <a:spcPts val="1400"/>
              </a:spcAft>
            </a:pPr>
            <a:r>
              <a:rPr lang="en-US" dirty="0"/>
              <a:t>By disability, those with personal care needs were most likely to get assistance with personal care, most likely to get IHSS, and had the highest average monthly hours compared to those with fewer needs. They were also the most likely to have unmet needs. </a:t>
            </a:r>
          </a:p>
          <a:p>
            <a:pPr marL="227013" lvl="1" indent="0">
              <a:spcAft>
                <a:spcPts val="1400"/>
              </a:spcAft>
              <a:buNone/>
            </a:pPr>
            <a:endParaRPr lang="en-US" dirty="0"/>
          </a:p>
          <a:p>
            <a:pPr marL="331470" indent="-285750">
              <a:buFont typeface="Arial"/>
              <a:buChar char="•"/>
            </a:pPr>
            <a:endParaRPr lang="en-US" sz="1100" i="1" dirty="0"/>
          </a:p>
        </p:txBody>
      </p:sp>
      <p:sp>
        <p:nvSpPr>
          <p:cNvPr id="3" name="Title 2"/>
          <p:cNvSpPr>
            <a:spLocks noGrp="1"/>
          </p:cNvSpPr>
          <p:nvPr>
            <p:ph type="title"/>
          </p:nvPr>
        </p:nvSpPr>
        <p:spPr>
          <a:xfrm>
            <a:off x="228600" y="598503"/>
            <a:ext cx="8153400" cy="1127040"/>
          </a:xfrm>
        </p:spPr>
        <p:txBody>
          <a:bodyPr>
            <a:normAutofit/>
          </a:bodyPr>
          <a:lstStyle/>
          <a:p>
            <a:pPr indent="0" algn="ctr"/>
            <a:r>
              <a:rPr lang="en-US" dirty="0"/>
              <a:t>CMC Enrollees’ Long-Term Services and Supports Needs and Use of In-Home Supportive Services</a:t>
            </a:r>
          </a:p>
        </p:txBody>
      </p:sp>
      <p:cxnSp>
        <p:nvCxnSpPr>
          <p:cNvPr id="12" name="Straight Connector 11"/>
          <p:cNvCxnSpPr/>
          <p:nvPr/>
        </p:nvCxnSpPr>
        <p:spPr>
          <a:xfrm>
            <a:off x="533400" y="6019800"/>
            <a:ext cx="17526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874" y="6027003"/>
            <a:ext cx="8153400" cy="830997"/>
          </a:xfrm>
          <a:prstGeom prst="rect">
            <a:avLst/>
          </a:prstGeom>
          <a:noFill/>
        </p:spPr>
        <p:txBody>
          <a:bodyPr wrap="square" rtlCol="0">
            <a:spAutoFit/>
          </a:bodyPr>
          <a:lstStyle/>
          <a:p>
            <a:r>
              <a:rPr lang="en-US" sz="1200" i="1" dirty="0">
                <a:solidFill>
                  <a:schemeClr val="bg1"/>
                </a:solidFill>
                <a:latin typeface="Calibri" pitchFamily="34" charset="0"/>
              </a:rPr>
              <a:t>* Personal care needs defined as: eating, bathing, dressing, or getting around inside the home.</a:t>
            </a:r>
          </a:p>
          <a:p>
            <a:r>
              <a:rPr lang="en-US" sz="1200" i="1" dirty="0">
                <a:solidFill>
                  <a:schemeClr val="bg1"/>
                </a:solidFill>
                <a:latin typeface="Calibri" pitchFamily="34" charset="0"/>
              </a:rPr>
              <a:t>** Routine needs defined as: everyday household chores, doing necessary business, shopping or getting around for other purposes</a:t>
            </a:r>
          </a:p>
          <a:p>
            <a:endParaRPr lang="en-US" sz="1200" dirty="0"/>
          </a:p>
        </p:txBody>
      </p:sp>
      <p:grpSp>
        <p:nvGrpSpPr>
          <p:cNvPr id="15" name="Group 14">
            <a:extLst>
              <a:ext uri="{FF2B5EF4-FFF2-40B4-BE49-F238E27FC236}">
                <a16:creationId xmlns="" xmlns:a16="http://schemas.microsoft.com/office/drawing/2014/main" id="{57D49605-B6E8-A44A-AA2C-00F6C3359701}"/>
              </a:ext>
            </a:extLst>
          </p:cNvPr>
          <p:cNvGrpSpPr/>
          <p:nvPr/>
        </p:nvGrpSpPr>
        <p:grpSpPr>
          <a:xfrm>
            <a:off x="8724754" y="70615"/>
            <a:ext cx="419246" cy="6180980"/>
            <a:chOff x="8724754" y="70615"/>
            <a:chExt cx="419246" cy="6180980"/>
          </a:xfrm>
        </p:grpSpPr>
        <p:sp>
          <p:nvSpPr>
            <p:cNvPr id="16" name="TextBox 15">
              <a:extLst>
                <a:ext uri="{FF2B5EF4-FFF2-40B4-BE49-F238E27FC236}">
                  <a16:creationId xmlns="" xmlns:a16="http://schemas.microsoft.com/office/drawing/2014/main" id="{629BF1D6-7EAF-2443-90E8-F4DC5F774581}"/>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7" name="TextBox 16">
              <a:extLst>
                <a:ext uri="{FF2B5EF4-FFF2-40B4-BE49-F238E27FC236}">
                  <a16:creationId xmlns="" xmlns:a16="http://schemas.microsoft.com/office/drawing/2014/main" id="{F863B66D-BA4A-A347-AA3A-5889AAF08F87}"/>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SUMMARY</a:t>
              </a:r>
            </a:p>
          </p:txBody>
        </p:sp>
        <p:sp>
          <p:nvSpPr>
            <p:cNvPr id="18" name="TextBox 17">
              <a:extLst>
                <a:ext uri="{FF2B5EF4-FFF2-40B4-BE49-F238E27FC236}">
                  <a16:creationId xmlns="" xmlns:a16="http://schemas.microsoft.com/office/drawing/2014/main" id="{E8893E7C-D6BE-A441-A1EE-A22DE70F9595}"/>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9" name="TextBox 18">
              <a:extLst>
                <a:ext uri="{FF2B5EF4-FFF2-40B4-BE49-F238E27FC236}">
                  <a16:creationId xmlns="" xmlns:a16="http://schemas.microsoft.com/office/drawing/2014/main" id="{B3292219-76AD-4C4A-833C-F6F6279D3068}"/>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20" name="TextBox 19">
              <a:extLst>
                <a:ext uri="{FF2B5EF4-FFF2-40B4-BE49-F238E27FC236}">
                  <a16:creationId xmlns="" xmlns:a16="http://schemas.microsoft.com/office/drawing/2014/main" id="{0A4D3749-0687-7C4E-B53E-D6979AC4B02B}"/>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21" name="TextBox 20">
              <a:extLst>
                <a:ext uri="{FF2B5EF4-FFF2-40B4-BE49-F238E27FC236}">
                  <a16:creationId xmlns="" xmlns:a16="http://schemas.microsoft.com/office/drawing/2014/main" id="{04748896-B3CF-7341-9D74-04D0F5B930FA}"/>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2" name="TextBox 21">
              <a:extLst>
                <a:ext uri="{FF2B5EF4-FFF2-40B4-BE49-F238E27FC236}">
                  <a16:creationId xmlns="" xmlns:a16="http://schemas.microsoft.com/office/drawing/2014/main" id="{8E6F53F1-142D-1440-A98E-4AA318B4C11D}"/>
                </a:ext>
              </a:extLst>
            </p:cNvPr>
            <p:cNvSpPr txBox="1"/>
            <p:nvPr userDrawn="1"/>
          </p:nvSpPr>
          <p:spPr>
            <a:xfrm>
              <a:off x="8794248" y="5486100"/>
              <a:ext cx="207526" cy="765495"/>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3" name="TextBox 22">
              <a:extLst>
                <a:ext uri="{FF2B5EF4-FFF2-40B4-BE49-F238E27FC236}">
                  <a16:creationId xmlns="" xmlns:a16="http://schemas.microsoft.com/office/drawing/2014/main" id="{0CE40CA9-3F79-4A40-8A3D-F4366E5EED13}"/>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546956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 xmlns:a16="http://schemas.microsoft.com/office/drawing/2014/main" id="{1EAEB5FA-125B-4B4B-B98F-427A0A5D308D}"/>
              </a:ext>
            </a:extLst>
          </p:cNvPr>
          <p:cNvSpPr>
            <a:spLocks noGrp="1"/>
          </p:cNvSpPr>
          <p:nvPr>
            <p:ph type="title"/>
          </p:nvPr>
        </p:nvSpPr>
        <p:spPr>
          <a:xfrm>
            <a:off x="838200" y="2333114"/>
            <a:ext cx="7315200" cy="1019686"/>
          </a:xfrm>
        </p:spPr>
        <p:txBody>
          <a:bodyPr/>
          <a:lstStyle/>
          <a:p>
            <a:r>
              <a:rPr lang="en-US" dirty="0"/>
              <a:t>Results by CMC Counties</a:t>
            </a:r>
          </a:p>
        </p:txBody>
      </p:sp>
      <p:grpSp>
        <p:nvGrpSpPr>
          <p:cNvPr id="48" name="Group 47">
            <a:extLst>
              <a:ext uri="{FF2B5EF4-FFF2-40B4-BE49-F238E27FC236}">
                <a16:creationId xmlns="" xmlns:a16="http://schemas.microsoft.com/office/drawing/2014/main" id="{47C2111A-2EB1-BE43-AAE5-557D2EF19C21}"/>
              </a:ext>
            </a:extLst>
          </p:cNvPr>
          <p:cNvGrpSpPr/>
          <p:nvPr/>
        </p:nvGrpSpPr>
        <p:grpSpPr>
          <a:xfrm>
            <a:off x="8724754" y="70615"/>
            <a:ext cx="419246" cy="6180980"/>
            <a:chOff x="8724754" y="70615"/>
            <a:chExt cx="419246" cy="6180980"/>
          </a:xfrm>
        </p:grpSpPr>
        <p:sp>
          <p:nvSpPr>
            <p:cNvPr id="49" name="TextBox 48">
              <a:extLst>
                <a:ext uri="{FF2B5EF4-FFF2-40B4-BE49-F238E27FC236}">
                  <a16:creationId xmlns="" xmlns:a16="http://schemas.microsoft.com/office/drawing/2014/main" id="{A6A921E6-6A2B-4249-A25F-2C41078907F3}"/>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50" name="TextBox 49">
              <a:extLst>
                <a:ext uri="{FF2B5EF4-FFF2-40B4-BE49-F238E27FC236}">
                  <a16:creationId xmlns="" xmlns:a16="http://schemas.microsoft.com/office/drawing/2014/main" id="{5728311A-2B7A-A040-9708-EE9CE308C9E0}"/>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51" name="TextBox 50">
              <a:extLst>
                <a:ext uri="{FF2B5EF4-FFF2-40B4-BE49-F238E27FC236}">
                  <a16:creationId xmlns="" xmlns:a16="http://schemas.microsoft.com/office/drawing/2014/main" id="{DD0637D1-FA0C-3B42-B917-457F5EB33981}"/>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52" name="TextBox 51">
              <a:extLst>
                <a:ext uri="{FF2B5EF4-FFF2-40B4-BE49-F238E27FC236}">
                  <a16:creationId xmlns="" xmlns:a16="http://schemas.microsoft.com/office/drawing/2014/main" id="{594985DE-7D13-6143-8341-A5451047DA85}"/>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53" name="TextBox 52">
              <a:extLst>
                <a:ext uri="{FF2B5EF4-FFF2-40B4-BE49-F238E27FC236}">
                  <a16:creationId xmlns="" xmlns:a16="http://schemas.microsoft.com/office/drawing/2014/main" id="{8DF54220-432F-3144-B4A0-6B0AF71FFAC5}"/>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54" name="TextBox 53">
              <a:extLst>
                <a:ext uri="{FF2B5EF4-FFF2-40B4-BE49-F238E27FC236}">
                  <a16:creationId xmlns="" xmlns:a16="http://schemas.microsoft.com/office/drawing/2014/main" id="{F483E160-3410-8546-84AA-5D4F77FDDAFE}"/>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55" name="TextBox 54">
              <a:extLst>
                <a:ext uri="{FF2B5EF4-FFF2-40B4-BE49-F238E27FC236}">
                  <a16:creationId xmlns="" xmlns:a16="http://schemas.microsoft.com/office/drawing/2014/main" id="{513411F2-3C60-704B-8220-C315A0C6737A}"/>
                </a:ext>
              </a:extLst>
            </p:cNvPr>
            <p:cNvSpPr txBox="1"/>
            <p:nvPr userDrawn="1"/>
          </p:nvSpPr>
          <p:spPr>
            <a:xfrm>
              <a:off x="8794248" y="5486100"/>
              <a:ext cx="207526" cy="765495"/>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56" name="TextBox 55">
              <a:extLst>
                <a:ext uri="{FF2B5EF4-FFF2-40B4-BE49-F238E27FC236}">
                  <a16:creationId xmlns="" xmlns:a16="http://schemas.microsoft.com/office/drawing/2014/main" id="{812D0745-62D4-6A4C-BF47-6B8053B61A47}"/>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57210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a:extLst>
              <a:ext uri="{FF2B5EF4-FFF2-40B4-BE49-F238E27FC236}">
                <a16:creationId xmlns="" xmlns:a16="http://schemas.microsoft.com/office/drawing/2014/main" id="{6B2AAD47-814D-7941-9BA2-DEC3E62420A0}"/>
              </a:ext>
            </a:extLst>
          </p:cNvPr>
          <p:cNvSpPr txBox="1">
            <a:spLocks/>
          </p:cNvSpPr>
          <p:nvPr/>
        </p:nvSpPr>
        <p:spPr>
          <a:xfrm>
            <a:off x="551260" y="1920240"/>
            <a:ext cx="7602140" cy="4328160"/>
          </a:xfrm>
          <a:prstGeom prst="rect">
            <a:avLst/>
          </a:prstGeom>
        </p:spPr>
        <p:txBody>
          <a:bodyPr vert="horz" lIns="91440" tIns="45720" rIns="91440" bIns="45720" rtlCol="0">
            <a:noAutofit/>
          </a:bodyPr>
          <a:lstStyle>
            <a:lvl1pPr marL="45720" indent="0" algn="l" defTabSz="914400" rtl="0" eaLnBrk="1" latinLnBrk="0" hangingPunct="1">
              <a:spcBef>
                <a:spcPts val="0"/>
              </a:spcBef>
              <a:spcAft>
                <a:spcPts val="800"/>
              </a:spcAft>
              <a:buClr>
                <a:srgbClr val="2B7C99"/>
              </a:buClr>
              <a:buFont typeface="Wingdings" charset="2"/>
              <a:buNone/>
              <a:defRPr sz="1800" b="1" kern="1200">
                <a:solidFill>
                  <a:schemeClr val="bg1"/>
                </a:solidFill>
                <a:latin typeface="Calibri" pitchFamily="34" charset="0"/>
                <a:ea typeface="+mn-ea"/>
                <a:cs typeface="+mn-cs"/>
              </a:defRPr>
            </a:lvl1pPr>
            <a:lvl2pPr marL="463550" indent="-236538" algn="l" defTabSz="914400" rtl="0" eaLnBrk="1" latinLnBrk="0" hangingPunct="1">
              <a:spcBef>
                <a:spcPts val="0"/>
              </a:spcBef>
              <a:spcAft>
                <a:spcPts val="800"/>
              </a:spcAft>
              <a:buClr>
                <a:srgbClr val="2B7C99"/>
              </a:buClr>
              <a:buFont typeface="Wingdings" panose="05000000000000000000" pitchFamily="2" charset="2"/>
              <a:buChar char="§"/>
              <a:defRPr sz="1800" b="1" kern="1200">
                <a:solidFill>
                  <a:schemeClr val="bg1"/>
                </a:solidFill>
                <a:latin typeface="Calibri" pitchFamily="34" charset="0"/>
                <a:ea typeface="+mn-ea"/>
                <a:cs typeface="+mn-cs"/>
              </a:defRPr>
            </a:lvl2pPr>
            <a:lvl3pPr marL="502920" indent="0" algn="l" defTabSz="914400" rtl="0" eaLnBrk="1" latinLnBrk="0" hangingPunct="1">
              <a:spcBef>
                <a:spcPts val="0"/>
              </a:spcBef>
              <a:spcAft>
                <a:spcPts val="800"/>
              </a:spcAft>
              <a:buClr>
                <a:srgbClr val="2B7C99"/>
              </a:buClr>
              <a:buFont typeface="Wingdings" charset="2"/>
              <a:buNone/>
              <a:defRPr sz="1800" b="1" kern="1200">
                <a:solidFill>
                  <a:schemeClr val="bg1"/>
                </a:solidFill>
                <a:latin typeface="Calibri" pitchFamily="34" charset="0"/>
                <a:ea typeface="+mn-ea"/>
                <a:cs typeface="+mn-cs"/>
              </a:defRPr>
            </a:lvl3pPr>
            <a:lvl4pPr marL="731520" indent="0" algn="l" defTabSz="914400" rtl="0" eaLnBrk="1" latinLnBrk="0" hangingPunct="1">
              <a:spcBef>
                <a:spcPts val="0"/>
              </a:spcBef>
              <a:spcAft>
                <a:spcPts val="800"/>
              </a:spcAft>
              <a:buClr>
                <a:srgbClr val="2B7C99"/>
              </a:buClr>
              <a:buFont typeface="Wingdings" charset="2"/>
              <a:buNone/>
              <a:defRPr sz="1800" b="1" kern="1200">
                <a:solidFill>
                  <a:schemeClr val="bg1"/>
                </a:solidFill>
                <a:latin typeface="Calibri" pitchFamily="34" charset="0"/>
                <a:ea typeface="+mn-ea"/>
                <a:cs typeface="+mn-cs"/>
              </a:defRPr>
            </a:lvl4pPr>
            <a:lvl5pPr marL="960120" indent="0" algn="l" defTabSz="914400" rtl="0" eaLnBrk="1" latinLnBrk="0" hangingPunct="1">
              <a:spcBef>
                <a:spcPts val="0"/>
              </a:spcBef>
              <a:spcAft>
                <a:spcPts val="800"/>
              </a:spcAft>
              <a:buClr>
                <a:srgbClr val="2B7C99"/>
              </a:buClr>
              <a:buFont typeface="Wingdings" charset="2"/>
              <a:buNone/>
              <a:defRPr sz="18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dirty="0"/>
              <a:t>CMC enrollees across all counties expressed high levels of confidence in navigating their health care. </a:t>
            </a:r>
          </a:p>
          <a:p>
            <a:endParaRPr lang="en-US" sz="600" dirty="0"/>
          </a:p>
          <a:p>
            <a:r>
              <a:rPr lang="en-US" dirty="0"/>
              <a:t>In 2015, just under half of enrollees in all counties said they were very confident they knew how to manage their health conditions. By 2017, over half of CMC enrollees in most counties said they were very confident, with no significant differences by county. </a:t>
            </a:r>
          </a:p>
          <a:p>
            <a:endParaRPr lang="en-US" sz="600" dirty="0"/>
          </a:p>
          <a:p>
            <a:r>
              <a:rPr lang="en-US" dirty="0"/>
              <a:t>A majority of enrollees also said they “know who to call” if they have a health need or a question about their health. The only year there was a significant difference across counties was in 2017, when San Mateo County had the highest percentage of endorsement at 93% and Los Angeles County had the lowest endorsement at 85%. By 2018, there were no longer significant differences by county.</a:t>
            </a:r>
          </a:p>
        </p:txBody>
      </p:sp>
      <p:sp>
        <p:nvSpPr>
          <p:cNvPr id="17" name="Title 2">
            <a:extLst>
              <a:ext uri="{FF2B5EF4-FFF2-40B4-BE49-F238E27FC236}">
                <a16:creationId xmlns="" xmlns:a16="http://schemas.microsoft.com/office/drawing/2014/main" id="{BAC69323-7C2B-5248-86E3-1D1C9CDF409F}"/>
              </a:ext>
            </a:extLst>
          </p:cNvPr>
          <p:cNvSpPr txBox="1">
            <a:spLocks/>
          </p:cNvSpPr>
          <p:nvPr/>
        </p:nvSpPr>
        <p:spPr>
          <a:xfrm>
            <a:off x="551260" y="609600"/>
            <a:ext cx="7602140" cy="946274"/>
          </a:xfrm>
          <a:prstGeom prst="rect">
            <a:avLst/>
          </a:prstGeom>
          <a:solidFill>
            <a:schemeClr val="tx1"/>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461963" indent="-461963" algn="l" defTabSz="914400" rtl="0" eaLnBrk="1" latinLnBrk="0" hangingPunct="1">
              <a:lnSpc>
                <a:spcPct val="85000"/>
              </a:lnSpc>
              <a:spcBef>
                <a:spcPct val="0"/>
              </a:spcBef>
              <a:buNone/>
              <a:tabLst>
                <a:tab pos="461963" algn="l"/>
              </a:tabLst>
              <a:defRPr sz="2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dirty="0"/>
          </a:p>
          <a:p>
            <a:pPr algn="ctr"/>
            <a:r>
              <a:rPr lang="en-US" dirty="0"/>
              <a:t>CMC Enrollees’ Confidence Navigating Health Care </a:t>
            </a:r>
          </a:p>
          <a:p>
            <a:pPr algn="ctr"/>
            <a:r>
              <a:rPr lang="en-US" dirty="0"/>
              <a:t>by County</a:t>
            </a:r>
            <a:br>
              <a:rPr lang="en-US" dirty="0"/>
            </a:br>
            <a:endParaRPr lang="en-US" dirty="0"/>
          </a:p>
        </p:txBody>
      </p:sp>
      <p:grpSp>
        <p:nvGrpSpPr>
          <p:cNvPr id="54" name="Group 53">
            <a:extLst>
              <a:ext uri="{FF2B5EF4-FFF2-40B4-BE49-F238E27FC236}">
                <a16:creationId xmlns="" xmlns:a16="http://schemas.microsoft.com/office/drawing/2014/main" id="{402DF65B-0A87-5A4B-901F-5387F2BF3F3B}"/>
              </a:ext>
            </a:extLst>
          </p:cNvPr>
          <p:cNvGrpSpPr/>
          <p:nvPr/>
        </p:nvGrpSpPr>
        <p:grpSpPr>
          <a:xfrm>
            <a:off x="8724754" y="70615"/>
            <a:ext cx="419246" cy="6180980"/>
            <a:chOff x="8724754" y="70615"/>
            <a:chExt cx="419246" cy="6180980"/>
          </a:xfrm>
        </p:grpSpPr>
        <p:sp>
          <p:nvSpPr>
            <p:cNvPr id="55" name="TextBox 54">
              <a:extLst>
                <a:ext uri="{FF2B5EF4-FFF2-40B4-BE49-F238E27FC236}">
                  <a16:creationId xmlns="" xmlns:a16="http://schemas.microsoft.com/office/drawing/2014/main" id="{A46B4F31-3299-7543-9EEA-8F183A6C5397}"/>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56" name="TextBox 55">
              <a:extLst>
                <a:ext uri="{FF2B5EF4-FFF2-40B4-BE49-F238E27FC236}">
                  <a16:creationId xmlns="" xmlns:a16="http://schemas.microsoft.com/office/drawing/2014/main" id="{E5B0BA9E-E391-A34B-BDB5-EFD486EE1A06}"/>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57" name="TextBox 56">
              <a:extLst>
                <a:ext uri="{FF2B5EF4-FFF2-40B4-BE49-F238E27FC236}">
                  <a16:creationId xmlns="" xmlns:a16="http://schemas.microsoft.com/office/drawing/2014/main" id="{6309CDD9-1E7D-844F-953C-A6E562F7B3AD}"/>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58" name="TextBox 57">
              <a:extLst>
                <a:ext uri="{FF2B5EF4-FFF2-40B4-BE49-F238E27FC236}">
                  <a16:creationId xmlns="" xmlns:a16="http://schemas.microsoft.com/office/drawing/2014/main" id="{68ED74FD-56A3-984E-A016-CC29E6294E59}"/>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59" name="TextBox 58">
              <a:extLst>
                <a:ext uri="{FF2B5EF4-FFF2-40B4-BE49-F238E27FC236}">
                  <a16:creationId xmlns="" xmlns:a16="http://schemas.microsoft.com/office/drawing/2014/main" id="{6B307B52-7A76-D04E-932C-83BE2F3D5F93}"/>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60" name="TextBox 59">
              <a:extLst>
                <a:ext uri="{FF2B5EF4-FFF2-40B4-BE49-F238E27FC236}">
                  <a16:creationId xmlns="" xmlns:a16="http://schemas.microsoft.com/office/drawing/2014/main" id="{3A39E0F0-D754-A44F-9E78-D0BABD6C532E}"/>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61" name="TextBox 60">
              <a:extLst>
                <a:ext uri="{FF2B5EF4-FFF2-40B4-BE49-F238E27FC236}">
                  <a16:creationId xmlns="" xmlns:a16="http://schemas.microsoft.com/office/drawing/2014/main" id="{31A516AA-FF59-C142-B585-2C8715BAA6A3}"/>
                </a:ext>
              </a:extLst>
            </p:cNvPr>
            <p:cNvSpPr txBox="1"/>
            <p:nvPr userDrawn="1"/>
          </p:nvSpPr>
          <p:spPr>
            <a:xfrm>
              <a:off x="8794248" y="5486100"/>
              <a:ext cx="207526" cy="765495"/>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62" name="TextBox 61">
              <a:extLst>
                <a:ext uri="{FF2B5EF4-FFF2-40B4-BE49-F238E27FC236}">
                  <a16:creationId xmlns="" xmlns:a16="http://schemas.microsoft.com/office/drawing/2014/main" id="{3852FFB5-493B-A34C-A80F-256021D75B1C}"/>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368177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0">
            <a:extLst>
              <a:ext uri="{FF2B5EF4-FFF2-40B4-BE49-F238E27FC236}">
                <a16:creationId xmlns="" xmlns:a16="http://schemas.microsoft.com/office/drawing/2014/main" id="{C5DD7885-3800-7141-837C-32332CBE93D8}"/>
              </a:ext>
            </a:extLst>
          </p:cNvPr>
          <p:cNvSpPr>
            <a:spLocks noGrp="1"/>
          </p:cNvSpPr>
          <p:nvPr>
            <p:ph type="title"/>
          </p:nvPr>
        </p:nvSpPr>
        <p:spPr>
          <a:xfrm>
            <a:off x="398860" y="598503"/>
            <a:ext cx="7772400" cy="1154097"/>
          </a:xfrm>
        </p:spPr>
        <p:txBody>
          <a:bodyPr/>
          <a:lstStyle/>
          <a:p>
            <a:pPr algn="ctr"/>
            <a:r>
              <a:rPr lang="en-US" dirty="0"/>
              <a:t>	CMC Enrollee Confidence Getting Questions Answered by County - 2018</a:t>
            </a:r>
          </a:p>
        </p:txBody>
      </p:sp>
      <p:graphicFrame>
        <p:nvGraphicFramePr>
          <p:cNvPr id="14" name="Content Placeholder 12">
            <a:extLst>
              <a:ext uri="{FF2B5EF4-FFF2-40B4-BE49-F238E27FC236}">
                <a16:creationId xmlns="" xmlns:a16="http://schemas.microsoft.com/office/drawing/2014/main" id="{CDE522AC-FF93-A444-8F63-D8AB5B5BE621}"/>
              </a:ext>
            </a:extLst>
          </p:cNvPr>
          <p:cNvGraphicFramePr>
            <a:graphicFrameLocks noGrp="1"/>
          </p:cNvGraphicFramePr>
          <p:nvPr>
            <p:ph idx="1"/>
            <p:extLst>
              <p:ext uri="{D42A27DB-BD31-4B8C-83A1-F6EECF244321}">
                <p14:modId xmlns:p14="http://schemas.microsoft.com/office/powerpoint/2010/main" val="1087080106"/>
              </p:ext>
            </p:extLst>
          </p:nvPr>
        </p:nvGraphicFramePr>
        <p:xfrm>
          <a:off x="398462" y="1920874"/>
          <a:ext cx="7907337" cy="463232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 xmlns:a16="http://schemas.microsoft.com/office/drawing/2014/main" id="{82F871E8-960E-554D-AA08-CB40FA4598D5}"/>
              </a:ext>
            </a:extLst>
          </p:cNvPr>
          <p:cNvSpPr txBox="1"/>
          <p:nvPr/>
        </p:nvSpPr>
        <p:spPr>
          <a:xfrm>
            <a:off x="6644639" y="6368533"/>
            <a:ext cx="1661160" cy="369332"/>
          </a:xfrm>
          <a:prstGeom prst="rect">
            <a:avLst/>
          </a:prstGeom>
          <a:noFill/>
        </p:spPr>
        <p:txBody>
          <a:bodyPr wrap="square" rtlCol="0">
            <a:spAutoFit/>
          </a:bodyPr>
          <a:lstStyle/>
          <a:p>
            <a:r>
              <a:rPr lang="en-US" dirty="0">
                <a:solidFill>
                  <a:schemeClr val="bg1"/>
                </a:solidFill>
              </a:rPr>
              <a:t>P-VALUE: 0.043</a:t>
            </a:r>
            <a:endParaRPr lang="en-US" kern="1200" dirty="0">
              <a:solidFill>
                <a:schemeClr val="bg1"/>
              </a:solidFill>
              <a:latin typeface="+mn-lt"/>
              <a:ea typeface="+mn-ea"/>
              <a:cs typeface="+mn-cs"/>
            </a:endParaRPr>
          </a:p>
        </p:txBody>
      </p:sp>
      <p:grpSp>
        <p:nvGrpSpPr>
          <p:cNvPr id="45" name="Group 44">
            <a:extLst>
              <a:ext uri="{FF2B5EF4-FFF2-40B4-BE49-F238E27FC236}">
                <a16:creationId xmlns="" xmlns:a16="http://schemas.microsoft.com/office/drawing/2014/main" id="{C701D536-C6FD-CE4F-B997-6F04B006F78F}"/>
              </a:ext>
            </a:extLst>
          </p:cNvPr>
          <p:cNvGrpSpPr/>
          <p:nvPr/>
        </p:nvGrpSpPr>
        <p:grpSpPr>
          <a:xfrm>
            <a:off x="8724754" y="67420"/>
            <a:ext cx="419246" cy="6201442"/>
            <a:chOff x="8724754" y="70615"/>
            <a:chExt cx="419246" cy="6201442"/>
          </a:xfrm>
        </p:grpSpPr>
        <p:sp>
          <p:nvSpPr>
            <p:cNvPr id="46" name="TextBox 45">
              <a:extLst>
                <a:ext uri="{FF2B5EF4-FFF2-40B4-BE49-F238E27FC236}">
                  <a16:creationId xmlns="" xmlns:a16="http://schemas.microsoft.com/office/drawing/2014/main" id="{BDD53653-4CAD-244C-B2F4-78CE9B54E046}"/>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47" name="TextBox 46">
              <a:extLst>
                <a:ext uri="{FF2B5EF4-FFF2-40B4-BE49-F238E27FC236}">
                  <a16:creationId xmlns="" xmlns:a16="http://schemas.microsoft.com/office/drawing/2014/main" id="{A35D89FA-1DE5-D242-8B56-5DBC44E73983}"/>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48" name="TextBox 47">
              <a:extLst>
                <a:ext uri="{FF2B5EF4-FFF2-40B4-BE49-F238E27FC236}">
                  <a16:creationId xmlns="" xmlns:a16="http://schemas.microsoft.com/office/drawing/2014/main" id="{680DDFE6-2BB7-E04F-B01F-80E886EB93EF}"/>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49" name="TextBox 48">
              <a:extLst>
                <a:ext uri="{FF2B5EF4-FFF2-40B4-BE49-F238E27FC236}">
                  <a16:creationId xmlns="" xmlns:a16="http://schemas.microsoft.com/office/drawing/2014/main" id="{4A26D7AD-98CE-5D48-864D-552EFAD44A6E}"/>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50" name="TextBox 49">
              <a:extLst>
                <a:ext uri="{FF2B5EF4-FFF2-40B4-BE49-F238E27FC236}">
                  <a16:creationId xmlns="" xmlns:a16="http://schemas.microsoft.com/office/drawing/2014/main" id="{952C73AE-8FB4-3246-8B64-4CB3815D8A94}"/>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51" name="TextBox 50">
              <a:extLst>
                <a:ext uri="{FF2B5EF4-FFF2-40B4-BE49-F238E27FC236}">
                  <a16:creationId xmlns="" xmlns:a16="http://schemas.microsoft.com/office/drawing/2014/main" id="{5E8595FA-87B2-1245-A168-702A60570EFA}"/>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52" name="TextBox 51">
              <a:extLst>
                <a:ext uri="{FF2B5EF4-FFF2-40B4-BE49-F238E27FC236}">
                  <a16:creationId xmlns="" xmlns:a16="http://schemas.microsoft.com/office/drawing/2014/main" id="{E5E08559-2A17-DA47-93BE-39D5DE01DF4B}"/>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53" name="TextBox 52">
              <a:extLst>
                <a:ext uri="{FF2B5EF4-FFF2-40B4-BE49-F238E27FC236}">
                  <a16:creationId xmlns="" xmlns:a16="http://schemas.microsoft.com/office/drawing/2014/main" id="{9C8AB3EE-EF80-C944-BC7D-3A20A9BA2E71}"/>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018689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 xmlns:a16="http://schemas.microsoft.com/office/drawing/2014/main" id="{71FDAA0B-E9D0-2449-B5C3-152D5FCFA36B}"/>
              </a:ext>
            </a:extLst>
          </p:cNvPr>
          <p:cNvSpPr>
            <a:spLocks noGrp="1"/>
          </p:cNvSpPr>
          <p:nvPr>
            <p:ph idx="1"/>
          </p:nvPr>
        </p:nvSpPr>
        <p:spPr>
          <a:xfrm>
            <a:off x="398860" y="1920240"/>
            <a:ext cx="7772400" cy="4343400"/>
          </a:xfrm>
        </p:spPr>
        <p:txBody>
          <a:bodyPr>
            <a:normAutofit/>
          </a:bodyPr>
          <a:lstStyle/>
          <a:p>
            <a:r>
              <a:rPr lang="en-US" dirty="0"/>
              <a:t>In 2018, for the first time there were differences by county in CMC enrollees who said they had a personal doctor. 100% of San Mateo County enrollees said they had a personal doctor, while 89% of San Diego County CMC enrollees said they had a personal doctor.</a:t>
            </a:r>
          </a:p>
          <a:p>
            <a:endParaRPr lang="en-US" dirty="0"/>
          </a:p>
          <a:p>
            <a:r>
              <a:rPr lang="en-US" dirty="0"/>
              <a:t>In 2016 (the first year that San Mateo County was included), 76% of CMC enrollees in San Mateo County said that they still had the same personal doctor they had before enrolling in CMC. By 2018, San Mateo County was still the highest at 70%, with Orange County the lowest at 59%.</a:t>
            </a:r>
          </a:p>
          <a:p>
            <a:endParaRPr lang="en-US" dirty="0"/>
          </a:p>
        </p:txBody>
      </p:sp>
      <p:sp>
        <p:nvSpPr>
          <p:cNvPr id="14" name="Title 2">
            <a:extLst>
              <a:ext uri="{FF2B5EF4-FFF2-40B4-BE49-F238E27FC236}">
                <a16:creationId xmlns="" xmlns:a16="http://schemas.microsoft.com/office/drawing/2014/main" id="{C917F1FC-A9C6-6540-9C9A-930174516944}"/>
              </a:ext>
            </a:extLst>
          </p:cNvPr>
          <p:cNvSpPr>
            <a:spLocks noGrp="1"/>
          </p:cNvSpPr>
          <p:nvPr>
            <p:ph type="title"/>
          </p:nvPr>
        </p:nvSpPr>
        <p:spPr>
          <a:xfrm>
            <a:off x="398860" y="598503"/>
            <a:ext cx="7772400" cy="1154097"/>
          </a:xfrm>
        </p:spPr>
        <p:txBody>
          <a:bodyPr/>
          <a:lstStyle/>
          <a:p>
            <a:pPr algn="ctr"/>
            <a:r>
              <a:rPr lang="en-US" dirty="0"/>
              <a:t> Personal Doctor by County</a:t>
            </a:r>
          </a:p>
        </p:txBody>
      </p:sp>
      <p:grpSp>
        <p:nvGrpSpPr>
          <p:cNvPr id="44" name="Group 43">
            <a:extLst>
              <a:ext uri="{FF2B5EF4-FFF2-40B4-BE49-F238E27FC236}">
                <a16:creationId xmlns="" xmlns:a16="http://schemas.microsoft.com/office/drawing/2014/main" id="{E7471C1F-6161-144F-BADC-886C4CF85AE5}"/>
              </a:ext>
            </a:extLst>
          </p:cNvPr>
          <p:cNvGrpSpPr/>
          <p:nvPr/>
        </p:nvGrpSpPr>
        <p:grpSpPr>
          <a:xfrm>
            <a:off x="8724754" y="67420"/>
            <a:ext cx="419246" cy="6201442"/>
            <a:chOff x="8724754" y="70615"/>
            <a:chExt cx="419246" cy="6201442"/>
          </a:xfrm>
        </p:grpSpPr>
        <p:sp>
          <p:nvSpPr>
            <p:cNvPr id="45" name="TextBox 44">
              <a:extLst>
                <a:ext uri="{FF2B5EF4-FFF2-40B4-BE49-F238E27FC236}">
                  <a16:creationId xmlns="" xmlns:a16="http://schemas.microsoft.com/office/drawing/2014/main" id="{1A60ECAD-82A7-2746-B0DB-9D5C07664A14}"/>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46" name="TextBox 45">
              <a:extLst>
                <a:ext uri="{FF2B5EF4-FFF2-40B4-BE49-F238E27FC236}">
                  <a16:creationId xmlns="" xmlns:a16="http://schemas.microsoft.com/office/drawing/2014/main" id="{B68990E7-1563-6343-8A96-9EC7B4192D02}"/>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47" name="TextBox 46">
              <a:extLst>
                <a:ext uri="{FF2B5EF4-FFF2-40B4-BE49-F238E27FC236}">
                  <a16:creationId xmlns="" xmlns:a16="http://schemas.microsoft.com/office/drawing/2014/main" id="{C283173E-8451-1140-A676-4CBB18A8F60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48" name="TextBox 47">
              <a:extLst>
                <a:ext uri="{FF2B5EF4-FFF2-40B4-BE49-F238E27FC236}">
                  <a16:creationId xmlns="" xmlns:a16="http://schemas.microsoft.com/office/drawing/2014/main" id="{27D5B150-2FC9-AC47-A39F-B4F074FB969D}"/>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49" name="TextBox 48">
              <a:extLst>
                <a:ext uri="{FF2B5EF4-FFF2-40B4-BE49-F238E27FC236}">
                  <a16:creationId xmlns="" xmlns:a16="http://schemas.microsoft.com/office/drawing/2014/main" id="{7BB53CAA-4E83-8D49-8319-3241A80D0F8C}"/>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50" name="TextBox 49">
              <a:extLst>
                <a:ext uri="{FF2B5EF4-FFF2-40B4-BE49-F238E27FC236}">
                  <a16:creationId xmlns="" xmlns:a16="http://schemas.microsoft.com/office/drawing/2014/main" id="{BBF557B8-91C0-C843-B5E6-A8BFB732974C}"/>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51" name="TextBox 50">
              <a:extLst>
                <a:ext uri="{FF2B5EF4-FFF2-40B4-BE49-F238E27FC236}">
                  <a16:creationId xmlns="" xmlns:a16="http://schemas.microsoft.com/office/drawing/2014/main" id="{75DA694C-F240-1B40-8006-8E28E41D3FF1}"/>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52" name="TextBox 51">
              <a:extLst>
                <a:ext uri="{FF2B5EF4-FFF2-40B4-BE49-F238E27FC236}">
                  <a16:creationId xmlns="" xmlns:a16="http://schemas.microsoft.com/office/drawing/2014/main" id="{E8FC625E-6BEB-C54A-8C37-4EBCB3AF73CE}"/>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704623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3">
            <a:extLst>
              <a:ext uri="{FF2B5EF4-FFF2-40B4-BE49-F238E27FC236}">
                <a16:creationId xmlns="" xmlns:a16="http://schemas.microsoft.com/office/drawing/2014/main" id="{7B8F30DA-736F-0B4D-945E-04510C2F3549}"/>
              </a:ext>
            </a:extLst>
          </p:cNvPr>
          <p:cNvGraphicFramePr>
            <a:graphicFrameLocks noGrp="1"/>
          </p:cNvGraphicFramePr>
          <p:nvPr>
            <p:ph idx="1"/>
            <p:extLst>
              <p:ext uri="{D42A27DB-BD31-4B8C-83A1-F6EECF244321}">
                <p14:modId xmlns:p14="http://schemas.microsoft.com/office/powerpoint/2010/main" val="612526822"/>
              </p:ext>
            </p:extLst>
          </p:nvPr>
        </p:nvGraphicFramePr>
        <p:xfrm>
          <a:off x="398463" y="1920874"/>
          <a:ext cx="7772400" cy="4632325"/>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2">
            <a:extLst>
              <a:ext uri="{FF2B5EF4-FFF2-40B4-BE49-F238E27FC236}">
                <a16:creationId xmlns="" xmlns:a16="http://schemas.microsoft.com/office/drawing/2014/main" id="{D244CE34-9E77-3C41-891A-F38237D8B586}"/>
              </a:ext>
            </a:extLst>
          </p:cNvPr>
          <p:cNvSpPr>
            <a:spLocks noGrp="1"/>
          </p:cNvSpPr>
          <p:nvPr>
            <p:ph type="title"/>
          </p:nvPr>
        </p:nvSpPr>
        <p:spPr>
          <a:xfrm>
            <a:off x="398860" y="598503"/>
            <a:ext cx="7772400" cy="1154097"/>
          </a:xfrm>
        </p:spPr>
        <p:txBody>
          <a:bodyPr/>
          <a:lstStyle/>
          <a:p>
            <a:pPr algn="ctr"/>
            <a:r>
              <a:rPr lang="en-US" dirty="0"/>
              <a:t>Personal Care Doctor by </a:t>
            </a:r>
            <a:r>
              <a:rPr lang="en-US" dirty="0">
                <a:solidFill>
                  <a:srgbClr val="12438A"/>
                </a:solidFill>
              </a:rPr>
              <a:t>County - </a:t>
            </a:r>
            <a:r>
              <a:rPr lang="en-US" sz="2800" dirty="0">
                <a:solidFill>
                  <a:srgbClr val="12438A"/>
                </a:solidFill>
              </a:rPr>
              <a:t>2016 and 2018 </a:t>
            </a:r>
            <a:endParaRPr lang="en-US" dirty="0">
              <a:solidFill>
                <a:srgbClr val="12438A"/>
              </a:solidFill>
            </a:endParaRPr>
          </a:p>
        </p:txBody>
      </p:sp>
      <p:grpSp>
        <p:nvGrpSpPr>
          <p:cNvPr id="27" name="Group 26">
            <a:extLst>
              <a:ext uri="{FF2B5EF4-FFF2-40B4-BE49-F238E27FC236}">
                <a16:creationId xmlns="" xmlns:a16="http://schemas.microsoft.com/office/drawing/2014/main" id="{54A69F31-AFC7-1649-A9DE-586272544322}"/>
              </a:ext>
            </a:extLst>
          </p:cNvPr>
          <p:cNvGrpSpPr/>
          <p:nvPr/>
        </p:nvGrpSpPr>
        <p:grpSpPr>
          <a:xfrm>
            <a:off x="8724754" y="67420"/>
            <a:ext cx="419246" cy="6201442"/>
            <a:chOff x="8724754" y="70615"/>
            <a:chExt cx="419246" cy="6201442"/>
          </a:xfrm>
        </p:grpSpPr>
        <p:sp>
          <p:nvSpPr>
            <p:cNvPr id="36" name="TextBox 35">
              <a:extLst>
                <a:ext uri="{FF2B5EF4-FFF2-40B4-BE49-F238E27FC236}">
                  <a16:creationId xmlns="" xmlns:a16="http://schemas.microsoft.com/office/drawing/2014/main" id="{9DA405A8-31AD-A641-A69E-B7595FDFC50A}"/>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37" name="TextBox 36">
              <a:extLst>
                <a:ext uri="{FF2B5EF4-FFF2-40B4-BE49-F238E27FC236}">
                  <a16:creationId xmlns="" xmlns:a16="http://schemas.microsoft.com/office/drawing/2014/main" id="{F5914354-ECE3-FC4F-B44F-B5FFB232FD29}"/>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38" name="TextBox 37">
              <a:extLst>
                <a:ext uri="{FF2B5EF4-FFF2-40B4-BE49-F238E27FC236}">
                  <a16:creationId xmlns="" xmlns:a16="http://schemas.microsoft.com/office/drawing/2014/main" id="{FB90EA7E-8419-9F4C-84DB-45D77D38EE02}"/>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39" name="TextBox 38">
              <a:extLst>
                <a:ext uri="{FF2B5EF4-FFF2-40B4-BE49-F238E27FC236}">
                  <a16:creationId xmlns="" xmlns:a16="http://schemas.microsoft.com/office/drawing/2014/main" id="{3CC1075C-B953-894A-9C65-48A7772374F4}"/>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40" name="TextBox 39">
              <a:extLst>
                <a:ext uri="{FF2B5EF4-FFF2-40B4-BE49-F238E27FC236}">
                  <a16:creationId xmlns="" xmlns:a16="http://schemas.microsoft.com/office/drawing/2014/main" id="{CB2FB0E4-AE14-E748-BBF7-C720752C6DC4}"/>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41" name="TextBox 40">
              <a:extLst>
                <a:ext uri="{FF2B5EF4-FFF2-40B4-BE49-F238E27FC236}">
                  <a16:creationId xmlns="" xmlns:a16="http://schemas.microsoft.com/office/drawing/2014/main" id="{43AAB55E-3A2D-8D47-BE64-2E40F2F4D091}"/>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42" name="TextBox 41">
              <a:extLst>
                <a:ext uri="{FF2B5EF4-FFF2-40B4-BE49-F238E27FC236}">
                  <a16:creationId xmlns="" xmlns:a16="http://schemas.microsoft.com/office/drawing/2014/main" id="{F7376254-74DA-7849-B4B3-0D7CD5EEF5B7}"/>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43" name="TextBox 42">
              <a:extLst>
                <a:ext uri="{FF2B5EF4-FFF2-40B4-BE49-F238E27FC236}">
                  <a16:creationId xmlns="" xmlns:a16="http://schemas.microsoft.com/office/drawing/2014/main" id="{57F6BF9A-F16F-8645-9908-6680AEFD3BCB}"/>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70529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 xmlns:a16="http://schemas.microsoft.com/office/drawing/2014/main" id="{AEC8037E-46D6-A04F-91E7-25396D678D95}"/>
              </a:ext>
            </a:extLst>
          </p:cNvPr>
          <p:cNvSpPr txBox="1">
            <a:spLocks/>
          </p:cNvSpPr>
          <p:nvPr/>
        </p:nvSpPr>
        <p:spPr>
          <a:xfrm>
            <a:off x="457200" y="1586255"/>
            <a:ext cx="7772400" cy="464820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rgbClr val="2B7C99"/>
              </a:buClr>
              <a:buFont typeface="Wingdings" charset="2"/>
              <a:buChar char="§"/>
              <a:defRPr sz="18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18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18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18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18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0" indent="0">
              <a:spcBef>
                <a:spcPts val="0"/>
              </a:spcBef>
              <a:spcAft>
                <a:spcPts val="1400"/>
              </a:spcAft>
              <a:buNone/>
            </a:pPr>
            <a:r>
              <a:rPr lang="en-US" dirty="0"/>
              <a:t>Previous reports looked at overall frequencies and compared those in Cal </a:t>
            </a:r>
            <a:r>
              <a:rPr lang="en-US" dirty="0" err="1"/>
              <a:t>MediConnect</a:t>
            </a:r>
            <a:r>
              <a:rPr lang="en-US" dirty="0"/>
              <a:t> (CMC), to those who opted out and those in non-demonstration counties.</a:t>
            </a:r>
          </a:p>
          <a:p>
            <a:pPr marL="0" indent="0">
              <a:spcBef>
                <a:spcPts val="0"/>
              </a:spcBef>
              <a:spcAft>
                <a:spcPts val="1400"/>
              </a:spcAft>
              <a:buNone/>
            </a:pPr>
            <a:r>
              <a:rPr lang="en-US" dirty="0"/>
              <a:t>The prime objective of these analyses was to compare CMC enrollees’ experiences by county, race, language, and disability using the following characteristics:</a:t>
            </a:r>
          </a:p>
          <a:p>
            <a:pPr marL="569913" indent="-285750">
              <a:spcBef>
                <a:spcPts val="0"/>
              </a:spcBef>
              <a:spcAft>
                <a:spcPts val="1400"/>
              </a:spcAft>
              <a:buFont typeface="Wingdings" panose="05000000000000000000" pitchFamily="2" charset="2"/>
              <a:buChar char="§"/>
            </a:pPr>
            <a:r>
              <a:rPr lang="en-US" i="1" dirty="0"/>
              <a:t>The seven participating counties: </a:t>
            </a:r>
            <a:r>
              <a:rPr lang="en-US" b="0" i="1" dirty="0"/>
              <a:t>San Bernardino, San Diego, Santa Clara, San Mateo, Orange, Los Angeles, and Riverside</a:t>
            </a:r>
          </a:p>
          <a:p>
            <a:pPr marL="569913" indent="-285750">
              <a:spcBef>
                <a:spcPts val="0"/>
              </a:spcBef>
              <a:spcAft>
                <a:spcPts val="1400"/>
              </a:spcAft>
              <a:buFont typeface="Wingdings" panose="05000000000000000000" pitchFamily="2" charset="2"/>
              <a:buChar char="§"/>
            </a:pPr>
            <a:r>
              <a:rPr lang="en-US" i="1" dirty="0"/>
              <a:t>Race: </a:t>
            </a:r>
            <a:r>
              <a:rPr lang="en-US" b="0" i="1" dirty="0"/>
              <a:t>White, Black, Asian/Pacific Islander, and Hispanic/Latino</a:t>
            </a:r>
          </a:p>
          <a:p>
            <a:pPr marL="569913" indent="-285750">
              <a:spcBef>
                <a:spcPts val="0"/>
              </a:spcBef>
              <a:spcAft>
                <a:spcPts val="1400"/>
              </a:spcAft>
              <a:buFont typeface="Wingdings" panose="05000000000000000000" pitchFamily="2" charset="2"/>
              <a:buChar char="§"/>
            </a:pPr>
            <a:r>
              <a:rPr lang="en-US" i="1" dirty="0"/>
              <a:t>Language of survey administration: </a:t>
            </a:r>
            <a:r>
              <a:rPr lang="en-US" b="0" i="1" dirty="0"/>
              <a:t>English, Chinese, and Spanish</a:t>
            </a:r>
          </a:p>
          <a:p>
            <a:pPr marL="569913" indent="-285750">
              <a:spcBef>
                <a:spcPts val="0"/>
              </a:spcBef>
              <a:spcAft>
                <a:spcPts val="1400"/>
              </a:spcAft>
              <a:buFont typeface="Wingdings" panose="05000000000000000000" pitchFamily="2" charset="2"/>
              <a:buChar char="§"/>
            </a:pPr>
            <a:r>
              <a:rPr lang="en-US" i="1" dirty="0"/>
              <a:t>Need for Long-Term Services and Supports (LTSS): </a:t>
            </a:r>
            <a:r>
              <a:rPr lang="en-US" b="0" i="1" dirty="0"/>
              <a:t>No LTSS need, those with routine needs only, and those with need for personal care assistance</a:t>
            </a:r>
            <a:endParaRPr lang="en-US" sz="1200" b="0" i="1" dirty="0"/>
          </a:p>
          <a:p>
            <a:pPr marL="0" indent="0">
              <a:spcBef>
                <a:spcPts val="0"/>
              </a:spcBef>
              <a:spcAft>
                <a:spcPts val="1400"/>
              </a:spcAft>
              <a:buNone/>
            </a:pPr>
            <a:endParaRPr lang="en-US" dirty="0"/>
          </a:p>
        </p:txBody>
      </p:sp>
      <p:sp>
        <p:nvSpPr>
          <p:cNvPr id="5" name="Title 3">
            <a:extLst>
              <a:ext uri="{FF2B5EF4-FFF2-40B4-BE49-F238E27FC236}">
                <a16:creationId xmlns="" xmlns:a16="http://schemas.microsoft.com/office/drawing/2014/main" id="{C315F4A9-E933-6D4A-B88A-F59FC589793C}"/>
              </a:ext>
            </a:extLst>
          </p:cNvPr>
          <p:cNvSpPr txBox="1">
            <a:spLocks/>
          </p:cNvSpPr>
          <p:nvPr/>
        </p:nvSpPr>
        <p:spPr>
          <a:xfrm>
            <a:off x="457200" y="533400"/>
            <a:ext cx="7772400" cy="822960"/>
          </a:xfrm>
          <a:prstGeom prst="rect">
            <a:avLst/>
          </a:prstGeom>
          <a:solidFill>
            <a:schemeClr val="tx1"/>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marL="0" indent="0" algn="ctr" defTabSz="914400" rtl="0" eaLnBrk="1" latinLnBrk="0" hangingPunct="1">
              <a:lnSpc>
                <a:spcPct val="85000"/>
              </a:lnSpc>
              <a:spcBef>
                <a:spcPct val="0"/>
              </a:spcBef>
              <a:buNone/>
              <a:tabLst/>
              <a:defRPr sz="2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Report Objectives</a:t>
            </a:r>
          </a:p>
        </p:txBody>
      </p:sp>
      <p:grpSp>
        <p:nvGrpSpPr>
          <p:cNvPr id="6" name="Group 5">
            <a:extLst>
              <a:ext uri="{FF2B5EF4-FFF2-40B4-BE49-F238E27FC236}">
                <a16:creationId xmlns="" xmlns:a16="http://schemas.microsoft.com/office/drawing/2014/main" id="{69B71865-399C-7449-B2CE-1967D778DA9C}"/>
              </a:ext>
            </a:extLst>
          </p:cNvPr>
          <p:cNvGrpSpPr/>
          <p:nvPr/>
        </p:nvGrpSpPr>
        <p:grpSpPr>
          <a:xfrm>
            <a:off x="8740661" y="70615"/>
            <a:ext cx="403339" cy="6230390"/>
            <a:chOff x="8740661" y="70615"/>
            <a:chExt cx="403339" cy="6230390"/>
          </a:xfrm>
        </p:grpSpPr>
        <p:sp>
          <p:nvSpPr>
            <p:cNvPr id="7" name="TextBox 6">
              <a:extLst>
                <a:ext uri="{FF2B5EF4-FFF2-40B4-BE49-F238E27FC236}">
                  <a16:creationId xmlns="" xmlns:a16="http://schemas.microsoft.com/office/drawing/2014/main" id="{285FBAEC-D1A9-D143-AD15-E7C10140C4FB}"/>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t>INTRO</a:t>
              </a:r>
            </a:p>
          </p:txBody>
        </p:sp>
        <p:sp>
          <p:nvSpPr>
            <p:cNvPr id="8" name="TextBox 7">
              <a:extLst>
                <a:ext uri="{FF2B5EF4-FFF2-40B4-BE49-F238E27FC236}">
                  <a16:creationId xmlns="" xmlns:a16="http://schemas.microsoft.com/office/drawing/2014/main" id="{59319CF2-0ABF-1246-AA93-6245B6736E36}"/>
                </a:ext>
              </a:extLst>
            </p:cNvPr>
            <p:cNvSpPr txBox="1"/>
            <p:nvPr userDrawn="1"/>
          </p:nvSpPr>
          <p:spPr>
            <a:xfrm>
              <a:off x="8773207" y="762000"/>
              <a:ext cx="261610" cy="77210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SUMMARY</a:t>
              </a:r>
            </a:p>
          </p:txBody>
        </p:sp>
        <p:sp>
          <p:nvSpPr>
            <p:cNvPr id="9" name="TextBox 8">
              <a:extLst>
                <a:ext uri="{FF2B5EF4-FFF2-40B4-BE49-F238E27FC236}">
                  <a16:creationId xmlns="" xmlns:a16="http://schemas.microsoft.com/office/drawing/2014/main" id="{0321ED5F-C8E0-C644-91F7-23FBF90D4747}"/>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0" name="TextBox 9">
              <a:extLst>
                <a:ext uri="{FF2B5EF4-FFF2-40B4-BE49-F238E27FC236}">
                  <a16:creationId xmlns="" xmlns:a16="http://schemas.microsoft.com/office/drawing/2014/main" id="{7F28DCEB-EF8A-B043-9D74-1012561689C0}"/>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11" name="TextBox 10">
              <a:extLst>
                <a:ext uri="{FF2B5EF4-FFF2-40B4-BE49-F238E27FC236}">
                  <a16:creationId xmlns="" xmlns:a16="http://schemas.microsoft.com/office/drawing/2014/main" id="{9991CA86-E81F-CE4E-878C-FCBD09C6C506}"/>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2" name="TextBox 11">
              <a:extLst>
                <a:ext uri="{FF2B5EF4-FFF2-40B4-BE49-F238E27FC236}">
                  <a16:creationId xmlns="" xmlns:a16="http://schemas.microsoft.com/office/drawing/2014/main" id="{4F9CB24A-B3DC-1D4B-934D-9CC312B02CD6}"/>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3" name="TextBox 12">
              <a:extLst>
                <a:ext uri="{FF2B5EF4-FFF2-40B4-BE49-F238E27FC236}">
                  <a16:creationId xmlns="" xmlns:a16="http://schemas.microsoft.com/office/drawing/2014/main" id="{335789A1-DA14-D344-A70C-95982A6575FB}"/>
                </a:ext>
              </a:extLst>
            </p:cNvPr>
            <p:cNvSpPr txBox="1"/>
            <p:nvPr userDrawn="1"/>
          </p:nvSpPr>
          <p:spPr>
            <a:xfrm>
              <a:off x="8778240" y="4692010"/>
              <a:ext cx="244576"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APPENDIX</a:t>
              </a:r>
            </a:p>
          </p:txBody>
        </p:sp>
        <p:sp>
          <p:nvSpPr>
            <p:cNvPr id="14" name="TextBox 13">
              <a:extLst>
                <a:ext uri="{FF2B5EF4-FFF2-40B4-BE49-F238E27FC236}">
                  <a16:creationId xmlns="" xmlns:a16="http://schemas.microsoft.com/office/drawing/2014/main" id="{FFFB339C-C6C2-A540-89BF-45CA79E2E49A}"/>
                </a:ext>
              </a:extLst>
            </p:cNvPr>
            <p:cNvSpPr txBox="1"/>
            <p:nvPr/>
          </p:nvSpPr>
          <p:spPr>
            <a:xfrm rot="5400000">
              <a:off x="8420064" y="5718795"/>
              <a:ext cx="902811" cy="261610"/>
            </a:xfrm>
            <a:prstGeom prst="rect">
              <a:avLst/>
            </a:prstGeom>
            <a:noFill/>
          </p:spPr>
          <p:txBody>
            <a:bodyPr wrap="none" rtlCol="0">
              <a:spAutoFit/>
            </a:bodyPr>
            <a:lstStyle/>
            <a:p>
              <a:r>
                <a:rPr lang="en-US" sz="1100" b="1" dirty="0">
                  <a:solidFill>
                    <a:schemeClr val="bg1"/>
                  </a:solidFill>
                </a:rPr>
                <a:t>Contact Info</a:t>
              </a:r>
            </a:p>
          </p:txBody>
        </p:sp>
      </p:grpSp>
    </p:spTree>
    <p:extLst>
      <p:ext uri="{BB962C8B-B14F-4D97-AF65-F5344CB8AC3E}">
        <p14:creationId xmlns:p14="http://schemas.microsoft.com/office/powerpoint/2010/main" val="943880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 xmlns:a16="http://schemas.microsoft.com/office/drawing/2014/main" id="{D498EBD1-89B0-6F4F-8746-9543A64F8850}"/>
              </a:ext>
            </a:extLst>
          </p:cNvPr>
          <p:cNvSpPr>
            <a:spLocks noGrp="1"/>
          </p:cNvSpPr>
          <p:nvPr>
            <p:ph idx="1"/>
          </p:nvPr>
        </p:nvSpPr>
        <p:spPr>
          <a:xfrm>
            <a:off x="398860" y="1920240"/>
            <a:ext cx="7772400" cy="4343400"/>
          </a:xfrm>
        </p:spPr>
        <p:txBody>
          <a:bodyPr/>
          <a:lstStyle/>
          <a:p>
            <a:r>
              <a:rPr lang="en-US" dirty="0"/>
              <a:t>In 2018, 91% of San Mateo County CMC enrollees said they were very or somewhat satisfied with their choice of doctors (the highest of all the counties).</a:t>
            </a:r>
          </a:p>
          <a:p>
            <a:r>
              <a:rPr lang="en-US" dirty="0"/>
              <a:t> </a:t>
            </a:r>
          </a:p>
          <a:p>
            <a:r>
              <a:rPr lang="en-US" dirty="0"/>
              <a:t>In 2018, over 90% of San Mateo County and San Bernardino County CMC enrollees said they were very or somewhat satisfied with their choice of hospitals (the highest of all the counties). </a:t>
            </a:r>
          </a:p>
          <a:p>
            <a:endParaRPr lang="en-US" dirty="0"/>
          </a:p>
        </p:txBody>
      </p:sp>
      <p:sp>
        <p:nvSpPr>
          <p:cNvPr id="14" name="Title 2">
            <a:extLst>
              <a:ext uri="{FF2B5EF4-FFF2-40B4-BE49-F238E27FC236}">
                <a16:creationId xmlns="" xmlns:a16="http://schemas.microsoft.com/office/drawing/2014/main" id="{9FD76ACD-4F85-1546-8F11-52E519C6CB0D}"/>
              </a:ext>
            </a:extLst>
          </p:cNvPr>
          <p:cNvSpPr>
            <a:spLocks noGrp="1"/>
          </p:cNvSpPr>
          <p:nvPr>
            <p:ph type="title"/>
          </p:nvPr>
        </p:nvSpPr>
        <p:spPr>
          <a:xfrm>
            <a:off x="398860" y="598503"/>
            <a:ext cx="7772400" cy="1154097"/>
          </a:xfrm>
        </p:spPr>
        <p:txBody>
          <a:bodyPr/>
          <a:lstStyle/>
          <a:p>
            <a:pPr algn="ctr"/>
            <a:r>
              <a:rPr lang="en-US" dirty="0"/>
              <a:t>Choice of Providers by County</a:t>
            </a:r>
          </a:p>
        </p:txBody>
      </p:sp>
      <p:grpSp>
        <p:nvGrpSpPr>
          <p:cNvPr id="27" name="Group 26">
            <a:extLst>
              <a:ext uri="{FF2B5EF4-FFF2-40B4-BE49-F238E27FC236}">
                <a16:creationId xmlns="" xmlns:a16="http://schemas.microsoft.com/office/drawing/2014/main" id="{B621F547-167B-2A47-B819-F3C1187358D5}"/>
              </a:ext>
            </a:extLst>
          </p:cNvPr>
          <p:cNvGrpSpPr/>
          <p:nvPr/>
        </p:nvGrpSpPr>
        <p:grpSpPr>
          <a:xfrm>
            <a:off x="8724754" y="67420"/>
            <a:ext cx="419246" cy="6201442"/>
            <a:chOff x="8724754" y="70615"/>
            <a:chExt cx="419246" cy="6201442"/>
          </a:xfrm>
        </p:grpSpPr>
        <p:sp>
          <p:nvSpPr>
            <p:cNvPr id="36" name="TextBox 35">
              <a:extLst>
                <a:ext uri="{FF2B5EF4-FFF2-40B4-BE49-F238E27FC236}">
                  <a16:creationId xmlns="" xmlns:a16="http://schemas.microsoft.com/office/drawing/2014/main" id="{7C49AF1A-2EDE-DE4B-A770-85373B21E94E}"/>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37" name="TextBox 36">
              <a:extLst>
                <a:ext uri="{FF2B5EF4-FFF2-40B4-BE49-F238E27FC236}">
                  <a16:creationId xmlns="" xmlns:a16="http://schemas.microsoft.com/office/drawing/2014/main" id="{EEDF2BD0-CF91-CD4B-BF1C-C011B5F2D234}"/>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38" name="TextBox 37">
              <a:extLst>
                <a:ext uri="{FF2B5EF4-FFF2-40B4-BE49-F238E27FC236}">
                  <a16:creationId xmlns="" xmlns:a16="http://schemas.microsoft.com/office/drawing/2014/main" id="{D072C08D-5573-7740-A4C2-3C36947DCDCC}"/>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39" name="TextBox 38">
              <a:extLst>
                <a:ext uri="{FF2B5EF4-FFF2-40B4-BE49-F238E27FC236}">
                  <a16:creationId xmlns="" xmlns:a16="http://schemas.microsoft.com/office/drawing/2014/main" id="{7CB54E0A-209B-594B-A36C-57F395E7A7EF}"/>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40" name="TextBox 39">
              <a:extLst>
                <a:ext uri="{FF2B5EF4-FFF2-40B4-BE49-F238E27FC236}">
                  <a16:creationId xmlns="" xmlns:a16="http://schemas.microsoft.com/office/drawing/2014/main" id="{596FD47F-1C7E-4546-97F4-16624DCA65F9}"/>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41" name="TextBox 40">
              <a:extLst>
                <a:ext uri="{FF2B5EF4-FFF2-40B4-BE49-F238E27FC236}">
                  <a16:creationId xmlns="" xmlns:a16="http://schemas.microsoft.com/office/drawing/2014/main" id="{5DA0067D-470B-4447-BDC1-F348EA8A11EB}"/>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42" name="TextBox 41">
              <a:extLst>
                <a:ext uri="{FF2B5EF4-FFF2-40B4-BE49-F238E27FC236}">
                  <a16:creationId xmlns="" xmlns:a16="http://schemas.microsoft.com/office/drawing/2014/main" id="{2E173A41-BAC9-7549-8311-B5E2F12DDFE5}"/>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43" name="TextBox 42">
              <a:extLst>
                <a:ext uri="{FF2B5EF4-FFF2-40B4-BE49-F238E27FC236}">
                  <a16:creationId xmlns="" xmlns:a16="http://schemas.microsoft.com/office/drawing/2014/main" id="{AD6D12C0-8BDB-EB48-9B8C-E8F59C23A488}"/>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981227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A815464A-5E7C-E446-BBBA-E330BB872543}"/>
              </a:ext>
            </a:extLst>
          </p:cNvPr>
          <p:cNvGraphicFramePr>
            <a:graphicFrameLocks noGrp="1"/>
          </p:cNvGraphicFramePr>
          <p:nvPr>
            <p:ph idx="1"/>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a:t>Choice of Doctor by County</a:t>
            </a:r>
          </a:p>
        </p:txBody>
      </p:sp>
      <p:sp>
        <p:nvSpPr>
          <p:cNvPr id="5" name="TextBox 4">
            <a:extLst>
              <a:ext uri="{FF2B5EF4-FFF2-40B4-BE49-F238E27FC236}">
                <a16:creationId xmlns="" xmlns:a16="http://schemas.microsoft.com/office/drawing/2014/main" id="{31A29BAD-BAAF-0245-BD59-D9F2EC3556E5}"/>
              </a:ext>
            </a:extLst>
          </p:cNvPr>
          <p:cNvSpPr txBox="1"/>
          <p:nvPr/>
        </p:nvSpPr>
        <p:spPr>
          <a:xfrm>
            <a:off x="6494463" y="6268862"/>
            <a:ext cx="1676400" cy="369332"/>
          </a:xfrm>
          <a:prstGeom prst="rect">
            <a:avLst/>
          </a:prstGeom>
          <a:noFill/>
        </p:spPr>
        <p:txBody>
          <a:bodyPr wrap="square" rtlCol="0">
            <a:spAutoFit/>
          </a:bodyPr>
          <a:lstStyle/>
          <a:p>
            <a:r>
              <a:rPr lang="en-US" dirty="0">
                <a:solidFill>
                  <a:schemeClr val="bg1"/>
                </a:solidFill>
              </a:rPr>
              <a:t>P-VALUE: 0.012</a:t>
            </a:r>
            <a:endParaRPr lang="en-US" sz="1800" kern="1200" dirty="0">
              <a:solidFill>
                <a:schemeClr val="bg1"/>
              </a:solidFill>
              <a:latin typeface="+mn-lt"/>
              <a:ea typeface="+mn-ea"/>
              <a:cs typeface="+mn-cs"/>
            </a:endParaRPr>
          </a:p>
        </p:txBody>
      </p:sp>
      <p:grpSp>
        <p:nvGrpSpPr>
          <p:cNvPr id="24" name="Group 23">
            <a:extLst>
              <a:ext uri="{FF2B5EF4-FFF2-40B4-BE49-F238E27FC236}">
                <a16:creationId xmlns="" xmlns:a16="http://schemas.microsoft.com/office/drawing/2014/main" id="{54A41140-0F02-0E4C-B71E-3EEF80F7EE8B}"/>
              </a:ext>
            </a:extLst>
          </p:cNvPr>
          <p:cNvGrpSpPr/>
          <p:nvPr/>
        </p:nvGrpSpPr>
        <p:grpSpPr>
          <a:xfrm>
            <a:off x="8724754" y="67420"/>
            <a:ext cx="419246" cy="6201442"/>
            <a:chOff x="8724754" y="70615"/>
            <a:chExt cx="419246" cy="6201442"/>
          </a:xfrm>
        </p:grpSpPr>
        <p:sp>
          <p:nvSpPr>
            <p:cNvPr id="25" name="TextBox 24">
              <a:extLst>
                <a:ext uri="{FF2B5EF4-FFF2-40B4-BE49-F238E27FC236}">
                  <a16:creationId xmlns="" xmlns:a16="http://schemas.microsoft.com/office/drawing/2014/main" id="{0BD6045A-561D-5B43-AA6D-DDA9B22C19BC}"/>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6" name="TextBox 25">
              <a:extLst>
                <a:ext uri="{FF2B5EF4-FFF2-40B4-BE49-F238E27FC236}">
                  <a16:creationId xmlns="" xmlns:a16="http://schemas.microsoft.com/office/drawing/2014/main" id="{BE6FA7F1-4B5A-2C46-B97D-2557A0D650AF}"/>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7" name="TextBox 26">
              <a:extLst>
                <a:ext uri="{FF2B5EF4-FFF2-40B4-BE49-F238E27FC236}">
                  <a16:creationId xmlns="" xmlns:a16="http://schemas.microsoft.com/office/drawing/2014/main" id="{A4130200-3FE4-4D45-B8AB-6404DD7C99B0}"/>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28" name="TextBox 27">
              <a:extLst>
                <a:ext uri="{FF2B5EF4-FFF2-40B4-BE49-F238E27FC236}">
                  <a16:creationId xmlns="" xmlns:a16="http://schemas.microsoft.com/office/drawing/2014/main" id="{BD4EEF8C-7465-D148-BA31-CC7C8F391442}"/>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29" name="TextBox 28">
              <a:extLst>
                <a:ext uri="{FF2B5EF4-FFF2-40B4-BE49-F238E27FC236}">
                  <a16:creationId xmlns="" xmlns:a16="http://schemas.microsoft.com/office/drawing/2014/main" id="{A5E03617-041C-3E43-81CB-88EBD63667FC}"/>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0" name="TextBox 29">
              <a:extLst>
                <a:ext uri="{FF2B5EF4-FFF2-40B4-BE49-F238E27FC236}">
                  <a16:creationId xmlns="" xmlns:a16="http://schemas.microsoft.com/office/drawing/2014/main" id="{2B6F9ACC-24CA-774B-95C2-497FF365350F}"/>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1" name="TextBox 30">
              <a:extLst>
                <a:ext uri="{FF2B5EF4-FFF2-40B4-BE49-F238E27FC236}">
                  <a16:creationId xmlns="" xmlns:a16="http://schemas.microsoft.com/office/drawing/2014/main" id="{D06CAB64-5CE4-F544-A8AB-F1983182E38A}"/>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2" name="TextBox 31">
              <a:extLst>
                <a:ext uri="{FF2B5EF4-FFF2-40B4-BE49-F238E27FC236}">
                  <a16:creationId xmlns="" xmlns:a16="http://schemas.microsoft.com/office/drawing/2014/main" id="{35BB60AA-21DD-3349-8F5A-098E201762C9}"/>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572402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D2B914EC-87CD-3E46-8941-4F1618F32756}"/>
              </a:ext>
            </a:extLst>
          </p:cNvPr>
          <p:cNvGraphicFramePr>
            <a:graphicFrameLocks noGrp="1"/>
          </p:cNvGraphicFramePr>
          <p:nvPr>
            <p:ph idx="1"/>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a:t>Choice of Hospital by County </a:t>
            </a:r>
            <a:br>
              <a:rPr lang="en-US" dirty="0"/>
            </a:br>
            <a:endParaRPr lang="en-US" dirty="0"/>
          </a:p>
        </p:txBody>
      </p:sp>
      <p:sp>
        <p:nvSpPr>
          <p:cNvPr id="6" name="TextBox 5">
            <a:extLst>
              <a:ext uri="{FF2B5EF4-FFF2-40B4-BE49-F238E27FC236}">
                <a16:creationId xmlns="" xmlns:a16="http://schemas.microsoft.com/office/drawing/2014/main" id="{A6E688F4-06CB-6A4D-B73C-7E5195568447}"/>
              </a:ext>
            </a:extLst>
          </p:cNvPr>
          <p:cNvSpPr txBox="1"/>
          <p:nvPr/>
        </p:nvSpPr>
        <p:spPr>
          <a:xfrm>
            <a:off x="6477000" y="6268862"/>
            <a:ext cx="1693863" cy="369332"/>
          </a:xfrm>
          <a:prstGeom prst="rect">
            <a:avLst/>
          </a:prstGeom>
          <a:noFill/>
        </p:spPr>
        <p:txBody>
          <a:bodyPr wrap="square" rtlCol="0">
            <a:spAutoFit/>
          </a:bodyPr>
          <a:lstStyle/>
          <a:p>
            <a:r>
              <a:rPr lang="en-US" dirty="0">
                <a:solidFill>
                  <a:schemeClr val="bg1"/>
                </a:solidFill>
              </a:rPr>
              <a:t>P-VALUE: 0.019 </a:t>
            </a:r>
            <a:endParaRPr lang="en-US" sz="1800" kern="1200" dirty="0">
              <a:solidFill>
                <a:schemeClr val="bg1"/>
              </a:solidFill>
              <a:latin typeface="+mn-lt"/>
              <a:ea typeface="+mn-ea"/>
              <a:cs typeface="+mn-cs"/>
            </a:endParaRPr>
          </a:p>
        </p:txBody>
      </p:sp>
      <p:grpSp>
        <p:nvGrpSpPr>
          <p:cNvPr id="33" name="Group 32">
            <a:extLst>
              <a:ext uri="{FF2B5EF4-FFF2-40B4-BE49-F238E27FC236}">
                <a16:creationId xmlns="" xmlns:a16="http://schemas.microsoft.com/office/drawing/2014/main" id="{FF4F52E0-26B4-2140-9496-055046AE10CF}"/>
              </a:ext>
            </a:extLst>
          </p:cNvPr>
          <p:cNvGrpSpPr/>
          <p:nvPr/>
        </p:nvGrpSpPr>
        <p:grpSpPr>
          <a:xfrm>
            <a:off x="8724754" y="67420"/>
            <a:ext cx="419246" cy="6201442"/>
            <a:chOff x="8724754" y="70615"/>
            <a:chExt cx="419246" cy="6201442"/>
          </a:xfrm>
        </p:grpSpPr>
        <p:sp>
          <p:nvSpPr>
            <p:cNvPr id="34" name="TextBox 33">
              <a:extLst>
                <a:ext uri="{FF2B5EF4-FFF2-40B4-BE49-F238E27FC236}">
                  <a16:creationId xmlns="" xmlns:a16="http://schemas.microsoft.com/office/drawing/2014/main" id="{AAC40DF2-2487-F641-BFC8-F52949738A4C}"/>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35" name="TextBox 34">
              <a:extLst>
                <a:ext uri="{FF2B5EF4-FFF2-40B4-BE49-F238E27FC236}">
                  <a16:creationId xmlns="" xmlns:a16="http://schemas.microsoft.com/office/drawing/2014/main" id="{2C00DB99-03BB-E642-8505-03DCFBF97416}"/>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36" name="TextBox 35">
              <a:extLst>
                <a:ext uri="{FF2B5EF4-FFF2-40B4-BE49-F238E27FC236}">
                  <a16:creationId xmlns="" xmlns:a16="http://schemas.microsoft.com/office/drawing/2014/main" id="{A88EDEF8-E76A-4348-B131-AE6233C5A9DA}"/>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37" name="TextBox 36">
              <a:extLst>
                <a:ext uri="{FF2B5EF4-FFF2-40B4-BE49-F238E27FC236}">
                  <a16:creationId xmlns="" xmlns:a16="http://schemas.microsoft.com/office/drawing/2014/main" id="{B060D357-B036-9F45-8195-DBFB4AB60CF3}"/>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38" name="TextBox 37">
              <a:extLst>
                <a:ext uri="{FF2B5EF4-FFF2-40B4-BE49-F238E27FC236}">
                  <a16:creationId xmlns="" xmlns:a16="http://schemas.microsoft.com/office/drawing/2014/main" id="{126C3868-60A9-1D4B-886E-DD832CE70405}"/>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9" name="TextBox 38">
              <a:extLst>
                <a:ext uri="{FF2B5EF4-FFF2-40B4-BE49-F238E27FC236}">
                  <a16:creationId xmlns="" xmlns:a16="http://schemas.microsoft.com/office/drawing/2014/main" id="{82E22C18-8D6F-C649-AD0B-B8F7FCD0088B}"/>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40" name="TextBox 39">
              <a:extLst>
                <a:ext uri="{FF2B5EF4-FFF2-40B4-BE49-F238E27FC236}">
                  <a16:creationId xmlns="" xmlns:a16="http://schemas.microsoft.com/office/drawing/2014/main" id="{9F109481-7410-EF49-B368-8816F587BB9E}"/>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41" name="TextBox 40">
              <a:extLst>
                <a:ext uri="{FF2B5EF4-FFF2-40B4-BE49-F238E27FC236}">
                  <a16:creationId xmlns="" xmlns:a16="http://schemas.microsoft.com/office/drawing/2014/main" id="{FF1FF89D-23A9-A440-BF72-99A0B35E7517}"/>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262025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Relatively small proportions of CMC enrollees said they encountered any of six specific problems relating to their health services in the recent past.</a:t>
            </a:r>
          </a:p>
          <a:p>
            <a:pPr>
              <a:spcAft>
                <a:spcPts val="1400"/>
              </a:spcAft>
            </a:pPr>
            <a:endParaRPr lang="en-US" dirty="0"/>
          </a:p>
          <a:p>
            <a:pPr>
              <a:spcAft>
                <a:spcPts val="1400"/>
              </a:spcAft>
            </a:pPr>
            <a:r>
              <a:rPr lang="en-US" dirty="0"/>
              <a:t>The only specific problem that was significantly different by county was among non-English-speaking enrollees who were asked if their doctor did not speak their language and an interpreter was not provided. The highest percentages were reported by CMC enrollees in Santa Clara County (36%) and San Mateo County (30%). The lowest percentages were reported in Riverside and San Bernardino Counties (8% and 6%, respectively).  </a:t>
            </a:r>
          </a:p>
        </p:txBody>
      </p:sp>
      <p:sp>
        <p:nvSpPr>
          <p:cNvPr id="3" name="Title 2"/>
          <p:cNvSpPr>
            <a:spLocks noGrp="1"/>
          </p:cNvSpPr>
          <p:nvPr>
            <p:ph type="title"/>
          </p:nvPr>
        </p:nvSpPr>
        <p:spPr/>
        <p:txBody>
          <a:bodyPr/>
          <a:lstStyle/>
          <a:p>
            <a:pPr algn="ctr"/>
            <a:r>
              <a:rPr lang="en-US" dirty="0"/>
              <a:t>Specific Problems with Health Care Services by County</a:t>
            </a:r>
          </a:p>
        </p:txBody>
      </p:sp>
      <p:grpSp>
        <p:nvGrpSpPr>
          <p:cNvPr id="47" name="Group 46">
            <a:extLst>
              <a:ext uri="{FF2B5EF4-FFF2-40B4-BE49-F238E27FC236}">
                <a16:creationId xmlns="" xmlns:a16="http://schemas.microsoft.com/office/drawing/2014/main" id="{6F49C979-154D-6F4F-8925-5928194DDF05}"/>
              </a:ext>
            </a:extLst>
          </p:cNvPr>
          <p:cNvGrpSpPr/>
          <p:nvPr/>
        </p:nvGrpSpPr>
        <p:grpSpPr>
          <a:xfrm>
            <a:off x="8724754" y="67420"/>
            <a:ext cx="419246" cy="6201442"/>
            <a:chOff x="8724754" y="70615"/>
            <a:chExt cx="419246" cy="6201442"/>
          </a:xfrm>
        </p:grpSpPr>
        <p:sp>
          <p:nvSpPr>
            <p:cNvPr id="48" name="TextBox 47">
              <a:extLst>
                <a:ext uri="{FF2B5EF4-FFF2-40B4-BE49-F238E27FC236}">
                  <a16:creationId xmlns="" xmlns:a16="http://schemas.microsoft.com/office/drawing/2014/main" id="{38557E1A-E770-8741-9B42-0578E2007174}"/>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49" name="TextBox 48">
              <a:extLst>
                <a:ext uri="{FF2B5EF4-FFF2-40B4-BE49-F238E27FC236}">
                  <a16:creationId xmlns="" xmlns:a16="http://schemas.microsoft.com/office/drawing/2014/main" id="{3F36E6AB-F7B5-E943-B822-5DB866529617}"/>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50" name="TextBox 49">
              <a:extLst>
                <a:ext uri="{FF2B5EF4-FFF2-40B4-BE49-F238E27FC236}">
                  <a16:creationId xmlns="" xmlns:a16="http://schemas.microsoft.com/office/drawing/2014/main" id="{A07A8BAC-1578-E740-AA05-6FEE9F39676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51" name="TextBox 50">
              <a:extLst>
                <a:ext uri="{FF2B5EF4-FFF2-40B4-BE49-F238E27FC236}">
                  <a16:creationId xmlns="" xmlns:a16="http://schemas.microsoft.com/office/drawing/2014/main" id="{DB7C3263-4196-214B-AFCC-540DD148BEF1}"/>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52" name="TextBox 51">
              <a:extLst>
                <a:ext uri="{FF2B5EF4-FFF2-40B4-BE49-F238E27FC236}">
                  <a16:creationId xmlns="" xmlns:a16="http://schemas.microsoft.com/office/drawing/2014/main" id="{0E05F51C-C297-7B4A-88D8-6FD222E80368}"/>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53" name="TextBox 52">
              <a:extLst>
                <a:ext uri="{FF2B5EF4-FFF2-40B4-BE49-F238E27FC236}">
                  <a16:creationId xmlns="" xmlns:a16="http://schemas.microsoft.com/office/drawing/2014/main" id="{72CB7D30-EE64-E84E-9FD2-5D42DD8069F4}"/>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54" name="TextBox 53">
              <a:extLst>
                <a:ext uri="{FF2B5EF4-FFF2-40B4-BE49-F238E27FC236}">
                  <a16:creationId xmlns="" xmlns:a16="http://schemas.microsoft.com/office/drawing/2014/main" id="{2E049147-6F9A-ED4F-8B88-A982B2099477}"/>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55" name="TextBox 54">
              <a:extLst>
                <a:ext uri="{FF2B5EF4-FFF2-40B4-BE49-F238E27FC236}">
                  <a16:creationId xmlns="" xmlns:a16="http://schemas.microsoft.com/office/drawing/2014/main" id="{386297A6-B849-EF43-9299-DFCEF5EDE2FD}"/>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968607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Specific Problems with Health Care Services – 2018 (1) </a:t>
            </a:r>
          </a:p>
        </p:txBody>
      </p:sp>
      <p:sp>
        <p:nvSpPr>
          <p:cNvPr id="11" name="TextBox 1">
            <a:extLst>
              <a:ext uri="{FF2B5EF4-FFF2-40B4-BE49-F238E27FC236}">
                <a16:creationId xmlns="" xmlns:a16="http://schemas.microsoft.com/office/drawing/2014/main" id="{E5905D8E-9567-49FC-9C64-84137E1CD1C4}"/>
              </a:ext>
            </a:extLst>
          </p:cNvPr>
          <p:cNvSpPr txBox="1"/>
          <p:nvPr/>
        </p:nvSpPr>
        <p:spPr>
          <a:xfrm>
            <a:off x="448543" y="2352680"/>
            <a:ext cx="2438400" cy="923920"/>
          </a:xfrm>
          <a:prstGeom prst="rect">
            <a:avLst/>
          </a:prstGeom>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85000"/>
              </a:lnSpc>
            </a:pPr>
            <a:r>
              <a:rPr lang="en-US" sz="1800" b="1" dirty="0">
                <a:solidFill>
                  <a:schemeClr val="bg1"/>
                </a:solidFill>
                <a:latin typeface="Calibri" pitchFamily="34" charset="0"/>
              </a:rPr>
              <a:t>Had a misunderstanding about your health care services or coverage</a:t>
            </a:r>
          </a:p>
        </p:txBody>
      </p:sp>
      <p:sp>
        <p:nvSpPr>
          <p:cNvPr id="12" name="TextBox 1">
            <a:extLst>
              <a:ext uri="{FF2B5EF4-FFF2-40B4-BE49-F238E27FC236}">
                <a16:creationId xmlns="" xmlns:a16="http://schemas.microsoft.com/office/drawing/2014/main" id="{C3B449B1-5778-4716-B3E1-5566DA8948B1}"/>
              </a:ext>
            </a:extLst>
          </p:cNvPr>
          <p:cNvSpPr txBox="1"/>
          <p:nvPr/>
        </p:nvSpPr>
        <p:spPr>
          <a:xfrm>
            <a:off x="448543" y="4876800"/>
            <a:ext cx="2438400" cy="685800"/>
          </a:xfrm>
          <a:prstGeom prst="rect">
            <a:avLst/>
          </a:prstGeom>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85000"/>
              </a:lnSpc>
            </a:pPr>
            <a:r>
              <a:rPr lang="en-US" sz="1800" b="1" dirty="0">
                <a:solidFill>
                  <a:schemeClr val="bg1"/>
                </a:solidFill>
                <a:latin typeface="Calibri" pitchFamily="34" charset="0"/>
              </a:rPr>
              <a:t>Was denied a treatment or referral for another service recommended by a doctor</a:t>
            </a:r>
          </a:p>
        </p:txBody>
      </p:sp>
      <p:graphicFrame>
        <p:nvGraphicFramePr>
          <p:cNvPr id="22" name="Chart 21">
            <a:extLst>
              <a:ext uri="{FF2B5EF4-FFF2-40B4-BE49-F238E27FC236}">
                <a16:creationId xmlns="" xmlns:a16="http://schemas.microsoft.com/office/drawing/2014/main" id="{6C66379B-C6D3-4B12-880F-F83BEE1CCB4A}"/>
              </a:ext>
            </a:extLst>
          </p:cNvPr>
          <p:cNvGraphicFramePr/>
          <p:nvPr>
            <p:extLst>
              <p:ext uri="{D42A27DB-BD31-4B8C-83A1-F6EECF244321}">
                <p14:modId xmlns:p14="http://schemas.microsoft.com/office/powerpoint/2010/main" val="377484663"/>
              </p:ext>
            </p:extLst>
          </p:nvPr>
        </p:nvGraphicFramePr>
        <p:xfrm>
          <a:off x="3394061" y="1905000"/>
          <a:ext cx="4798764"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a:extLst>
              <a:ext uri="{FF2B5EF4-FFF2-40B4-BE49-F238E27FC236}">
                <a16:creationId xmlns="" xmlns:a16="http://schemas.microsoft.com/office/drawing/2014/main" id="{0562F52F-5AFE-47F3-8CD6-8E8EBD91ECFC}"/>
              </a:ext>
            </a:extLst>
          </p:cNvPr>
          <p:cNvGraphicFramePr/>
          <p:nvPr>
            <p:extLst>
              <p:ext uri="{D42A27DB-BD31-4B8C-83A1-F6EECF244321}">
                <p14:modId xmlns:p14="http://schemas.microsoft.com/office/powerpoint/2010/main" val="846571616"/>
              </p:ext>
            </p:extLst>
          </p:nvPr>
        </p:nvGraphicFramePr>
        <p:xfrm>
          <a:off x="3394061" y="4170867"/>
          <a:ext cx="4798764" cy="2416206"/>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a:extLst>
              <a:ext uri="{FF2B5EF4-FFF2-40B4-BE49-F238E27FC236}">
                <a16:creationId xmlns="" xmlns:a16="http://schemas.microsoft.com/office/drawing/2014/main" id="{1E7CE22A-888F-0343-9F21-916819B9578A}"/>
              </a:ext>
            </a:extLst>
          </p:cNvPr>
          <p:cNvGrpSpPr/>
          <p:nvPr/>
        </p:nvGrpSpPr>
        <p:grpSpPr>
          <a:xfrm>
            <a:off x="8724754" y="67420"/>
            <a:ext cx="419246" cy="6201442"/>
            <a:chOff x="8724754" y="70615"/>
            <a:chExt cx="419246" cy="6201442"/>
          </a:xfrm>
        </p:grpSpPr>
        <p:sp>
          <p:nvSpPr>
            <p:cNvPr id="30" name="TextBox 29">
              <a:extLst>
                <a:ext uri="{FF2B5EF4-FFF2-40B4-BE49-F238E27FC236}">
                  <a16:creationId xmlns="" xmlns:a16="http://schemas.microsoft.com/office/drawing/2014/main" id="{D6C20CC7-CFC1-7540-9812-EA96DE99EC2F}"/>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31" name="TextBox 30">
              <a:extLst>
                <a:ext uri="{FF2B5EF4-FFF2-40B4-BE49-F238E27FC236}">
                  <a16:creationId xmlns="" xmlns:a16="http://schemas.microsoft.com/office/drawing/2014/main" id="{AF9D525B-A373-A74C-AFED-4BEC28FCE943}"/>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32" name="TextBox 31">
              <a:extLst>
                <a:ext uri="{FF2B5EF4-FFF2-40B4-BE49-F238E27FC236}">
                  <a16:creationId xmlns="" xmlns:a16="http://schemas.microsoft.com/office/drawing/2014/main" id="{18B64BDF-10A4-6546-B8C6-431F224DAA81}"/>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33" name="TextBox 32">
              <a:extLst>
                <a:ext uri="{FF2B5EF4-FFF2-40B4-BE49-F238E27FC236}">
                  <a16:creationId xmlns="" xmlns:a16="http://schemas.microsoft.com/office/drawing/2014/main" id="{0EBDAD97-D30B-9643-A388-14BF295566C0}"/>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34" name="TextBox 33">
              <a:extLst>
                <a:ext uri="{FF2B5EF4-FFF2-40B4-BE49-F238E27FC236}">
                  <a16:creationId xmlns="" xmlns:a16="http://schemas.microsoft.com/office/drawing/2014/main" id="{7DE5EE24-14B9-AD4E-89E3-3B9120ADB2FB}"/>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5" name="TextBox 34">
              <a:extLst>
                <a:ext uri="{FF2B5EF4-FFF2-40B4-BE49-F238E27FC236}">
                  <a16:creationId xmlns="" xmlns:a16="http://schemas.microsoft.com/office/drawing/2014/main" id="{19A808F7-2E25-7B4B-82BA-9A8091373AC2}"/>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6" name="TextBox 35">
              <a:extLst>
                <a:ext uri="{FF2B5EF4-FFF2-40B4-BE49-F238E27FC236}">
                  <a16:creationId xmlns="" xmlns:a16="http://schemas.microsoft.com/office/drawing/2014/main" id="{F987C3FB-F9E9-E941-B711-BF466083FBD0}"/>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7" name="TextBox 36">
              <a:extLst>
                <a:ext uri="{FF2B5EF4-FFF2-40B4-BE49-F238E27FC236}">
                  <a16:creationId xmlns="" xmlns:a16="http://schemas.microsoft.com/office/drawing/2014/main" id="{CE9E2B2D-2FAC-7E49-B97D-6FE34E337FF5}"/>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936015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Specific Problems with Health Care Services – 2018 (2)</a:t>
            </a:r>
          </a:p>
        </p:txBody>
      </p:sp>
      <p:sp>
        <p:nvSpPr>
          <p:cNvPr id="5" name="TextBox 1">
            <a:extLst>
              <a:ext uri="{FF2B5EF4-FFF2-40B4-BE49-F238E27FC236}">
                <a16:creationId xmlns="" xmlns:a16="http://schemas.microsoft.com/office/drawing/2014/main" id="{C63FEFBC-58DD-41C6-9FF2-464BB081692D}"/>
              </a:ext>
            </a:extLst>
          </p:cNvPr>
          <p:cNvSpPr txBox="1"/>
          <p:nvPr/>
        </p:nvSpPr>
        <p:spPr>
          <a:xfrm>
            <a:off x="459082" y="2667002"/>
            <a:ext cx="2741318" cy="304797"/>
          </a:xfrm>
          <a:prstGeom prst="rect">
            <a:avLst/>
          </a:prstGeom>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85000"/>
              </a:lnSpc>
            </a:pPr>
            <a:r>
              <a:rPr lang="en-US" sz="1800" b="1" dirty="0">
                <a:solidFill>
                  <a:schemeClr val="bg1"/>
                </a:solidFill>
                <a:latin typeface="Calibri" pitchFamily="34" charset="0"/>
              </a:rPr>
              <a:t>Transportation problems kept you from getting needed health care</a:t>
            </a:r>
          </a:p>
        </p:txBody>
      </p:sp>
      <p:sp>
        <p:nvSpPr>
          <p:cNvPr id="6" name="TextBox 1">
            <a:extLst>
              <a:ext uri="{FF2B5EF4-FFF2-40B4-BE49-F238E27FC236}">
                <a16:creationId xmlns="" xmlns:a16="http://schemas.microsoft.com/office/drawing/2014/main" id="{E5E741FD-FEC6-48C9-B351-993316F4FF4D}"/>
              </a:ext>
            </a:extLst>
          </p:cNvPr>
          <p:cNvSpPr txBox="1"/>
          <p:nvPr/>
        </p:nvSpPr>
        <p:spPr>
          <a:xfrm>
            <a:off x="459082" y="4983588"/>
            <a:ext cx="2741318" cy="483317"/>
          </a:xfrm>
          <a:prstGeom prst="rect">
            <a:avLst/>
          </a:prstGeom>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85000"/>
              </a:lnSpc>
            </a:pPr>
            <a:r>
              <a:rPr lang="en-US" sz="1800" b="1" dirty="0">
                <a:solidFill>
                  <a:schemeClr val="bg1"/>
                </a:solidFill>
                <a:latin typeface="Calibri" pitchFamily="34" charset="0"/>
              </a:rPr>
              <a:t>A doctor you were seeing is not available through your plan</a:t>
            </a:r>
          </a:p>
        </p:txBody>
      </p:sp>
      <p:graphicFrame>
        <p:nvGraphicFramePr>
          <p:cNvPr id="13" name="Chart 12">
            <a:extLst>
              <a:ext uri="{FF2B5EF4-FFF2-40B4-BE49-F238E27FC236}">
                <a16:creationId xmlns="" xmlns:a16="http://schemas.microsoft.com/office/drawing/2014/main" id="{64A54EB5-B8E1-445E-8BF1-E3E77B20EBD3}"/>
              </a:ext>
            </a:extLst>
          </p:cNvPr>
          <p:cNvGraphicFramePr/>
          <p:nvPr>
            <p:extLst>
              <p:ext uri="{D42A27DB-BD31-4B8C-83A1-F6EECF244321}">
                <p14:modId xmlns:p14="http://schemas.microsoft.com/office/powerpoint/2010/main" val="1832496690"/>
              </p:ext>
            </p:extLst>
          </p:nvPr>
        </p:nvGraphicFramePr>
        <p:xfrm>
          <a:off x="3352800" y="1995972"/>
          <a:ext cx="4818460"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 xmlns:a16="http://schemas.microsoft.com/office/drawing/2014/main" id="{7C36C2E0-33F4-4676-B4CC-23052B0CC112}"/>
              </a:ext>
            </a:extLst>
          </p:cNvPr>
          <p:cNvGraphicFramePr/>
          <p:nvPr>
            <p:extLst>
              <p:ext uri="{D42A27DB-BD31-4B8C-83A1-F6EECF244321}">
                <p14:modId xmlns:p14="http://schemas.microsoft.com/office/powerpoint/2010/main" val="2050763888"/>
              </p:ext>
            </p:extLst>
          </p:nvPr>
        </p:nvGraphicFramePr>
        <p:xfrm>
          <a:off x="3352800" y="4393977"/>
          <a:ext cx="4818460" cy="2209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Group 26">
            <a:extLst>
              <a:ext uri="{FF2B5EF4-FFF2-40B4-BE49-F238E27FC236}">
                <a16:creationId xmlns="" xmlns:a16="http://schemas.microsoft.com/office/drawing/2014/main" id="{B6D192F6-32E9-D543-9B46-759426D401C1}"/>
              </a:ext>
            </a:extLst>
          </p:cNvPr>
          <p:cNvGrpSpPr/>
          <p:nvPr/>
        </p:nvGrpSpPr>
        <p:grpSpPr>
          <a:xfrm>
            <a:off x="8724754" y="67420"/>
            <a:ext cx="419246" cy="6201442"/>
            <a:chOff x="8724754" y="70615"/>
            <a:chExt cx="419246" cy="6201442"/>
          </a:xfrm>
        </p:grpSpPr>
        <p:sp>
          <p:nvSpPr>
            <p:cNvPr id="28" name="TextBox 27">
              <a:extLst>
                <a:ext uri="{FF2B5EF4-FFF2-40B4-BE49-F238E27FC236}">
                  <a16:creationId xmlns="" xmlns:a16="http://schemas.microsoft.com/office/drawing/2014/main" id="{9C07F5D5-A617-034C-9202-C00BA9813A02}"/>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9" name="TextBox 28">
              <a:extLst>
                <a:ext uri="{FF2B5EF4-FFF2-40B4-BE49-F238E27FC236}">
                  <a16:creationId xmlns="" xmlns:a16="http://schemas.microsoft.com/office/drawing/2014/main" id="{85B1D71E-E40E-9A43-B3EE-DE6B7741705F}"/>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30" name="TextBox 29">
              <a:extLst>
                <a:ext uri="{FF2B5EF4-FFF2-40B4-BE49-F238E27FC236}">
                  <a16:creationId xmlns="" xmlns:a16="http://schemas.microsoft.com/office/drawing/2014/main" id="{011A295E-A458-6044-ACAD-E099493BEF6D}"/>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31" name="TextBox 30">
              <a:extLst>
                <a:ext uri="{FF2B5EF4-FFF2-40B4-BE49-F238E27FC236}">
                  <a16:creationId xmlns="" xmlns:a16="http://schemas.microsoft.com/office/drawing/2014/main" id="{55763B10-7AE4-DD44-9DC6-3A1F74BB5412}"/>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32" name="TextBox 31">
              <a:extLst>
                <a:ext uri="{FF2B5EF4-FFF2-40B4-BE49-F238E27FC236}">
                  <a16:creationId xmlns="" xmlns:a16="http://schemas.microsoft.com/office/drawing/2014/main" id="{AEB18B3E-9718-0742-B9DF-ABFF42A25C3C}"/>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3" name="TextBox 32">
              <a:extLst>
                <a:ext uri="{FF2B5EF4-FFF2-40B4-BE49-F238E27FC236}">
                  <a16:creationId xmlns="" xmlns:a16="http://schemas.microsoft.com/office/drawing/2014/main" id="{FD81C5DD-65B7-DE4B-AAB1-9D80319D9B1B}"/>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4" name="TextBox 33">
              <a:extLst>
                <a:ext uri="{FF2B5EF4-FFF2-40B4-BE49-F238E27FC236}">
                  <a16:creationId xmlns="" xmlns:a16="http://schemas.microsoft.com/office/drawing/2014/main" id="{E1E79D9D-F37A-E24D-BF41-5EF114E7FFE5}"/>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5" name="TextBox 34">
              <a:extLst>
                <a:ext uri="{FF2B5EF4-FFF2-40B4-BE49-F238E27FC236}">
                  <a16:creationId xmlns="" xmlns:a16="http://schemas.microsoft.com/office/drawing/2014/main" id="{DB80AB63-7718-684B-9A16-24E8AE55964D}"/>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473456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Specific Problems with Health Care Services – 2018 (3)</a:t>
            </a:r>
          </a:p>
        </p:txBody>
      </p:sp>
      <p:sp>
        <p:nvSpPr>
          <p:cNvPr id="5" name="TextBox 1">
            <a:extLst>
              <a:ext uri="{FF2B5EF4-FFF2-40B4-BE49-F238E27FC236}">
                <a16:creationId xmlns="" xmlns:a16="http://schemas.microsoft.com/office/drawing/2014/main" id="{C63FEFBC-58DD-41C6-9FF2-464BB081692D}"/>
              </a:ext>
            </a:extLst>
          </p:cNvPr>
          <p:cNvSpPr txBox="1"/>
          <p:nvPr/>
        </p:nvSpPr>
        <p:spPr>
          <a:xfrm>
            <a:off x="470706" y="2632884"/>
            <a:ext cx="2729694" cy="415116"/>
          </a:xfrm>
          <a:prstGeom prst="rect">
            <a:avLst/>
          </a:prstGeom>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85000"/>
              </a:lnSpc>
            </a:pPr>
            <a:r>
              <a:rPr lang="en-US" sz="1800" b="1" dirty="0">
                <a:solidFill>
                  <a:schemeClr val="bg1"/>
                </a:solidFill>
                <a:latin typeface="Calibri" pitchFamily="34" charset="0"/>
              </a:rPr>
              <a:t>Had trouble communicating with a health provider because of a speech, hearing or other disability</a:t>
            </a:r>
          </a:p>
        </p:txBody>
      </p:sp>
      <p:sp>
        <p:nvSpPr>
          <p:cNvPr id="6" name="TextBox 1">
            <a:extLst>
              <a:ext uri="{FF2B5EF4-FFF2-40B4-BE49-F238E27FC236}">
                <a16:creationId xmlns="" xmlns:a16="http://schemas.microsoft.com/office/drawing/2014/main" id="{E5E741FD-FEC6-48C9-B351-993316F4FF4D}"/>
              </a:ext>
            </a:extLst>
          </p:cNvPr>
          <p:cNvSpPr txBox="1"/>
          <p:nvPr/>
        </p:nvSpPr>
        <p:spPr>
          <a:xfrm>
            <a:off x="459082" y="4983588"/>
            <a:ext cx="2741318" cy="483317"/>
          </a:xfrm>
          <a:prstGeom prst="rect">
            <a:avLst/>
          </a:prstGeom>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85000"/>
              </a:lnSpc>
            </a:pPr>
            <a:r>
              <a:rPr lang="en-US" sz="1800" b="1" dirty="0">
                <a:solidFill>
                  <a:schemeClr val="bg1"/>
                </a:solidFill>
                <a:latin typeface="Calibri" pitchFamily="34" charset="0"/>
              </a:rPr>
              <a:t>Doctor did not speak your language and there was not an interpreter available by county*</a:t>
            </a:r>
          </a:p>
          <a:p>
            <a:pPr>
              <a:lnSpc>
                <a:spcPct val="85000"/>
              </a:lnSpc>
            </a:pPr>
            <a:r>
              <a:rPr lang="en-US" sz="1600" b="1" dirty="0">
                <a:solidFill>
                  <a:schemeClr val="bg1"/>
                </a:solidFill>
              </a:rPr>
              <a:t>* P-VALUE: &lt;0.001</a:t>
            </a:r>
          </a:p>
        </p:txBody>
      </p:sp>
      <p:graphicFrame>
        <p:nvGraphicFramePr>
          <p:cNvPr id="13" name="Chart 12">
            <a:extLst>
              <a:ext uri="{FF2B5EF4-FFF2-40B4-BE49-F238E27FC236}">
                <a16:creationId xmlns="" xmlns:a16="http://schemas.microsoft.com/office/drawing/2014/main" id="{64A54EB5-B8E1-445E-8BF1-E3E77B20EBD3}"/>
              </a:ext>
            </a:extLst>
          </p:cNvPr>
          <p:cNvGraphicFramePr/>
          <p:nvPr>
            <p:extLst>
              <p:ext uri="{D42A27DB-BD31-4B8C-83A1-F6EECF244321}">
                <p14:modId xmlns:p14="http://schemas.microsoft.com/office/powerpoint/2010/main" val="1692897862"/>
              </p:ext>
            </p:extLst>
          </p:nvPr>
        </p:nvGraphicFramePr>
        <p:xfrm>
          <a:off x="3352800" y="1968388"/>
          <a:ext cx="4803470"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 xmlns:a16="http://schemas.microsoft.com/office/drawing/2014/main" id="{7C36C2E0-33F4-4676-B4CC-23052B0CC112}"/>
              </a:ext>
            </a:extLst>
          </p:cNvPr>
          <p:cNvGraphicFramePr/>
          <p:nvPr>
            <p:extLst>
              <p:ext uri="{D42A27DB-BD31-4B8C-83A1-F6EECF244321}">
                <p14:modId xmlns:p14="http://schemas.microsoft.com/office/powerpoint/2010/main" val="3021962586"/>
              </p:ext>
            </p:extLst>
          </p:nvPr>
        </p:nvGraphicFramePr>
        <p:xfrm>
          <a:off x="3352800" y="4393977"/>
          <a:ext cx="4818460" cy="2209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Group 26">
            <a:extLst>
              <a:ext uri="{FF2B5EF4-FFF2-40B4-BE49-F238E27FC236}">
                <a16:creationId xmlns="" xmlns:a16="http://schemas.microsoft.com/office/drawing/2014/main" id="{37E041FA-C848-7F40-9D7F-FCCD9688F254}"/>
              </a:ext>
            </a:extLst>
          </p:cNvPr>
          <p:cNvGrpSpPr/>
          <p:nvPr/>
        </p:nvGrpSpPr>
        <p:grpSpPr>
          <a:xfrm>
            <a:off x="8724754" y="67420"/>
            <a:ext cx="419246" cy="6201442"/>
            <a:chOff x="8724754" y="70615"/>
            <a:chExt cx="419246" cy="6201442"/>
          </a:xfrm>
        </p:grpSpPr>
        <p:sp>
          <p:nvSpPr>
            <p:cNvPr id="28" name="TextBox 27">
              <a:extLst>
                <a:ext uri="{FF2B5EF4-FFF2-40B4-BE49-F238E27FC236}">
                  <a16:creationId xmlns="" xmlns:a16="http://schemas.microsoft.com/office/drawing/2014/main" id="{603D1A24-DEFB-2E48-82AF-653E7F834EBD}"/>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9" name="TextBox 28">
              <a:extLst>
                <a:ext uri="{FF2B5EF4-FFF2-40B4-BE49-F238E27FC236}">
                  <a16:creationId xmlns="" xmlns:a16="http://schemas.microsoft.com/office/drawing/2014/main" id="{AA609B04-1AAB-B645-A346-38F3C9F3ABF3}"/>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30" name="TextBox 29">
              <a:extLst>
                <a:ext uri="{FF2B5EF4-FFF2-40B4-BE49-F238E27FC236}">
                  <a16:creationId xmlns="" xmlns:a16="http://schemas.microsoft.com/office/drawing/2014/main" id="{3591F848-78E6-6142-A6EC-05C47B834170}"/>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31" name="TextBox 30">
              <a:extLst>
                <a:ext uri="{FF2B5EF4-FFF2-40B4-BE49-F238E27FC236}">
                  <a16:creationId xmlns="" xmlns:a16="http://schemas.microsoft.com/office/drawing/2014/main" id="{4019DD53-B357-E44C-BD69-4AFDE4DD057B}"/>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32" name="TextBox 31">
              <a:extLst>
                <a:ext uri="{FF2B5EF4-FFF2-40B4-BE49-F238E27FC236}">
                  <a16:creationId xmlns="" xmlns:a16="http://schemas.microsoft.com/office/drawing/2014/main" id="{0A850A96-649F-B743-A5BA-7452C26ACA07}"/>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3" name="TextBox 32">
              <a:extLst>
                <a:ext uri="{FF2B5EF4-FFF2-40B4-BE49-F238E27FC236}">
                  <a16:creationId xmlns="" xmlns:a16="http://schemas.microsoft.com/office/drawing/2014/main" id="{B47FDD54-3BD4-1543-B5E3-F5A1FB93C07F}"/>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4" name="TextBox 33">
              <a:extLst>
                <a:ext uri="{FF2B5EF4-FFF2-40B4-BE49-F238E27FC236}">
                  <a16:creationId xmlns="" xmlns:a16="http://schemas.microsoft.com/office/drawing/2014/main" id="{477B532F-81DA-3F40-8C6F-3CC48D8BBB3B}"/>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5" name="TextBox 34">
              <a:extLst>
                <a:ext uri="{FF2B5EF4-FFF2-40B4-BE49-F238E27FC236}">
                  <a16:creationId xmlns="" xmlns:a16="http://schemas.microsoft.com/office/drawing/2014/main" id="{12C488E4-C139-0546-A5E7-DA780075E503}"/>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773101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were no significant differences by county in the percent of CMC enrollees who reported having a single care manager or personal care plan. </a:t>
            </a:r>
          </a:p>
          <a:p>
            <a:endParaRPr lang="en-US" dirty="0"/>
          </a:p>
          <a:p>
            <a:r>
              <a:rPr lang="en-US" dirty="0"/>
              <a:t>Of those who did have a single care manager in 2018, 88% of San Mateo County CMC enrollees said their single care manager was from the plan (highest %), compared to 56% of Orange County CMC enrollees (lowest %). </a:t>
            </a:r>
          </a:p>
          <a:p>
            <a:endParaRPr lang="en-US" dirty="0"/>
          </a:p>
          <a:p>
            <a:r>
              <a:rPr lang="en-US" dirty="0"/>
              <a:t>Thirty-five percent of Santa Clara County CMC enrollees who did not have a single care manager said that having one would improve their care “a lot.”</a:t>
            </a:r>
          </a:p>
        </p:txBody>
      </p:sp>
      <p:sp>
        <p:nvSpPr>
          <p:cNvPr id="3" name="Title 2"/>
          <p:cNvSpPr>
            <a:spLocks noGrp="1"/>
          </p:cNvSpPr>
          <p:nvPr>
            <p:ph type="title"/>
          </p:nvPr>
        </p:nvSpPr>
        <p:spPr/>
        <p:txBody>
          <a:bodyPr/>
          <a:lstStyle/>
          <a:p>
            <a:r>
              <a:rPr lang="en-US" dirty="0"/>
              <a:t>Single Care Manager and Personal Care Plan by County</a:t>
            </a:r>
          </a:p>
        </p:txBody>
      </p:sp>
      <p:grpSp>
        <p:nvGrpSpPr>
          <p:cNvPr id="22" name="Group 21">
            <a:extLst>
              <a:ext uri="{FF2B5EF4-FFF2-40B4-BE49-F238E27FC236}">
                <a16:creationId xmlns="" xmlns:a16="http://schemas.microsoft.com/office/drawing/2014/main" id="{9DE43913-0E65-1A4A-8BB7-6FA7594BF421}"/>
              </a:ext>
            </a:extLst>
          </p:cNvPr>
          <p:cNvGrpSpPr/>
          <p:nvPr/>
        </p:nvGrpSpPr>
        <p:grpSpPr>
          <a:xfrm>
            <a:off x="8724754" y="67420"/>
            <a:ext cx="419246" cy="6201442"/>
            <a:chOff x="8724754" y="70615"/>
            <a:chExt cx="419246" cy="6201442"/>
          </a:xfrm>
        </p:grpSpPr>
        <p:sp>
          <p:nvSpPr>
            <p:cNvPr id="23" name="TextBox 22">
              <a:extLst>
                <a:ext uri="{FF2B5EF4-FFF2-40B4-BE49-F238E27FC236}">
                  <a16:creationId xmlns="" xmlns:a16="http://schemas.microsoft.com/office/drawing/2014/main" id="{AC932FDE-2F42-E843-93EC-836F7D1C354B}"/>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4" name="TextBox 23">
              <a:extLst>
                <a:ext uri="{FF2B5EF4-FFF2-40B4-BE49-F238E27FC236}">
                  <a16:creationId xmlns="" xmlns:a16="http://schemas.microsoft.com/office/drawing/2014/main" id="{80218B2D-719B-3840-BE2B-48BD2A21AC65}"/>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5" name="TextBox 24">
              <a:extLst>
                <a:ext uri="{FF2B5EF4-FFF2-40B4-BE49-F238E27FC236}">
                  <a16:creationId xmlns="" xmlns:a16="http://schemas.microsoft.com/office/drawing/2014/main" id="{69E92178-2148-064D-86F4-BEA7FFAFC0C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26" name="TextBox 25">
              <a:extLst>
                <a:ext uri="{FF2B5EF4-FFF2-40B4-BE49-F238E27FC236}">
                  <a16:creationId xmlns="" xmlns:a16="http://schemas.microsoft.com/office/drawing/2014/main" id="{E936EEAF-1B80-8346-B112-EEFBEB9C7FCA}"/>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27" name="TextBox 26">
              <a:extLst>
                <a:ext uri="{FF2B5EF4-FFF2-40B4-BE49-F238E27FC236}">
                  <a16:creationId xmlns="" xmlns:a16="http://schemas.microsoft.com/office/drawing/2014/main" id="{CC754526-2906-344C-BE22-02B85D481704}"/>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28" name="TextBox 27">
              <a:extLst>
                <a:ext uri="{FF2B5EF4-FFF2-40B4-BE49-F238E27FC236}">
                  <a16:creationId xmlns="" xmlns:a16="http://schemas.microsoft.com/office/drawing/2014/main" id="{F82F80E9-6093-B34D-B058-17C465FE219F}"/>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9" name="TextBox 28">
              <a:extLst>
                <a:ext uri="{FF2B5EF4-FFF2-40B4-BE49-F238E27FC236}">
                  <a16:creationId xmlns="" xmlns:a16="http://schemas.microsoft.com/office/drawing/2014/main" id="{1208A438-2E08-8D42-A11D-D07D4D7C8150}"/>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0" name="TextBox 29">
              <a:extLst>
                <a:ext uri="{FF2B5EF4-FFF2-40B4-BE49-F238E27FC236}">
                  <a16:creationId xmlns="" xmlns:a16="http://schemas.microsoft.com/office/drawing/2014/main" id="{064E13EC-B43C-274F-9FB0-25DFB22BA939}"/>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630548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8860" y="598503"/>
            <a:ext cx="7772400" cy="925497"/>
          </a:xfrm>
        </p:spPr>
        <p:txBody>
          <a:bodyPr/>
          <a:lstStyle/>
          <a:p>
            <a:pPr algn="ctr"/>
            <a:r>
              <a:rPr lang="en-US" dirty="0"/>
              <a:t>Single Care Manager by County</a:t>
            </a:r>
          </a:p>
        </p:txBody>
      </p:sp>
      <p:graphicFrame>
        <p:nvGraphicFramePr>
          <p:cNvPr id="6" name="Chart 5">
            <a:extLst>
              <a:ext uri="{FF2B5EF4-FFF2-40B4-BE49-F238E27FC236}">
                <a16:creationId xmlns="" xmlns:a16="http://schemas.microsoft.com/office/drawing/2014/main" id="{6AFB13D9-BFE5-4F88-83D9-878BE2EC48A8}"/>
              </a:ext>
            </a:extLst>
          </p:cNvPr>
          <p:cNvGraphicFramePr/>
          <p:nvPr>
            <p:extLst>
              <p:ext uri="{D42A27DB-BD31-4B8C-83A1-F6EECF244321}">
                <p14:modId xmlns:p14="http://schemas.microsoft.com/office/powerpoint/2010/main" val="2066216963"/>
              </p:ext>
            </p:extLst>
          </p:nvPr>
        </p:nvGraphicFramePr>
        <p:xfrm>
          <a:off x="366202" y="1611868"/>
          <a:ext cx="7805058"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 xmlns:a16="http://schemas.microsoft.com/office/drawing/2014/main" id="{EBB17FC2-558D-4208-930D-705FBCC9A163}"/>
              </a:ext>
            </a:extLst>
          </p:cNvPr>
          <p:cNvSpPr txBox="1"/>
          <p:nvPr/>
        </p:nvSpPr>
        <p:spPr>
          <a:xfrm>
            <a:off x="6553200" y="6488669"/>
            <a:ext cx="1618060" cy="369331"/>
          </a:xfrm>
          <a:prstGeom prst="rect">
            <a:avLst/>
          </a:prstGeom>
          <a:noFill/>
        </p:spPr>
        <p:txBody>
          <a:bodyPr wrap="square" rtlCol="0">
            <a:spAutoFit/>
          </a:bodyPr>
          <a:lstStyle/>
          <a:p>
            <a:r>
              <a:rPr lang="en-US" dirty="0">
                <a:solidFill>
                  <a:schemeClr val="bg1"/>
                </a:solidFill>
              </a:rPr>
              <a:t>P-VALUE: 0.001</a:t>
            </a:r>
            <a:endParaRPr lang="en-US" kern="1200" dirty="0">
              <a:solidFill>
                <a:schemeClr val="bg1"/>
              </a:solidFill>
              <a:latin typeface="+mn-lt"/>
              <a:ea typeface="+mn-ea"/>
              <a:cs typeface="+mn-cs"/>
            </a:endParaRPr>
          </a:p>
        </p:txBody>
      </p:sp>
      <p:grpSp>
        <p:nvGrpSpPr>
          <p:cNvPr id="25" name="Group 24">
            <a:extLst>
              <a:ext uri="{FF2B5EF4-FFF2-40B4-BE49-F238E27FC236}">
                <a16:creationId xmlns="" xmlns:a16="http://schemas.microsoft.com/office/drawing/2014/main" id="{71882113-2896-754E-9A95-9695EDBBAA4A}"/>
              </a:ext>
            </a:extLst>
          </p:cNvPr>
          <p:cNvGrpSpPr/>
          <p:nvPr/>
        </p:nvGrpSpPr>
        <p:grpSpPr>
          <a:xfrm>
            <a:off x="8724754" y="67420"/>
            <a:ext cx="419246" cy="6201442"/>
            <a:chOff x="8724754" y="70615"/>
            <a:chExt cx="419246" cy="6201442"/>
          </a:xfrm>
        </p:grpSpPr>
        <p:sp>
          <p:nvSpPr>
            <p:cNvPr id="26" name="TextBox 25">
              <a:extLst>
                <a:ext uri="{FF2B5EF4-FFF2-40B4-BE49-F238E27FC236}">
                  <a16:creationId xmlns="" xmlns:a16="http://schemas.microsoft.com/office/drawing/2014/main" id="{BF931D81-E631-CB44-9E65-5526EA9023BA}"/>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7" name="TextBox 26">
              <a:extLst>
                <a:ext uri="{FF2B5EF4-FFF2-40B4-BE49-F238E27FC236}">
                  <a16:creationId xmlns="" xmlns:a16="http://schemas.microsoft.com/office/drawing/2014/main" id="{06B794D7-DB87-864B-A092-23976F6DCD94}"/>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8" name="TextBox 27">
              <a:extLst>
                <a:ext uri="{FF2B5EF4-FFF2-40B4-BE49-F238E27FC236}">
                  <a16:creationId xmlns="" xmlns:a16="http://schemas.microsoft.com/office/drawing/2014/main" id="{ECD91700-ACA4-1D4B-A26D-0F49BA42840D}"/>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29" name="TextBox 28">
              <a:extLst>
                <a:ext uri="{FF2B5EF4-FFF2-40B4-BE49-F238E27FC236}">
                  <a16:creationId xmlns="" xmlns:a16="http://schemas.microsoft.com/office/drawing/2014/main" id="{DBC8ECB9-FA8E-2C48-B69E-EF88DD79FD21}"/>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30" name="TextBox 29">
              <a:extLst>
                <a:ext uri="{FF2B5EF4-FFF2-40B4-BE49-F238E27FC236}">
                  <a16:creationId xmlns="" xmlns:a16="http://schemas.microsoft.com/office/drawing/2014/main" id="{BC0FB0B7-A6C3-774E-9602-04006CB9C847}"/>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1" name="TextBox 30">
              <a:extLst>
                <a:ext uri="{FF2B5EF4-FFF2-40B4-BE49-F238E27FC236}">
                  <a16:creationId xmlns="" xmlns:a16="http://schemas.microsoft.com/office/drawing/2014/main" id="{631CD9D4-D116-1449-93AA-4AF1A5700AEB}"/>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2" name="TextBox 31">
              <a:extLst>
                <a:ext uri="{FF2B5EF4-FFF2-40B4-BE49-F238E27FC236}">
                  <a16:creationId xmlns="" xmlns:a16="http://schemas.microsoft.com/office/drawing/2014/main" id="{61D24AB5-B34A-854F-821D-D40349A53FE9}"/>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3" name="TextBox 32">
              <a:extLst>
                <a:ext uri="{FF2B5EF4-FFF2-40B4-BE49-F238E27FC236}">
                  <a16:creationId xmlns="" xmlns:a16="http://schemas.microsoft.com/office/drawing/2014/main" id="{6F22F8F1-8648-404B-BF5F-9AB2AAA98474}"/>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06518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173107EF-25C0-46A8-A4DD-C3D2EBB6210A}"/>
              </a:ext>
            </a:extLst>
          </p:cNvPr>
          <p:cNvGraphicFramePr>
            <a:graphicFrameLocks noGrp="1"/>
          </p:cNvGraphicFramePr>
          <p:nvPr>
            <p:ph idx="1"/>
            <p:extLst>
              <p:ext uri="{D42A27DB-BD31-4B8C-83A1-F6EECF244321}">
                <p14:modId xmlns:p14="http://schemas.microsoft.com/office/powerpoint/2010/main" val="2171543902"/>
              </p:ext>
            </p:extLst>
          </p:nvPr>
        </p:nvGraphicFramePr>
        <p:xfrm>
          <a:off x="457200" y="2041697"/>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 xmlns:a16="http://schemas.microsoft.com/office/drawing/2014/main" id="{CB5B26A6-9F25-4388-9FDD-27CD8D1EDED4}"/>
              </a:ext>
            </a:extLst>
          </p:cNvPr>
          <p:cNvSpPr>
            <a:spLocks noGrp="1"/>
          </p:cNvSpPr>
          <p:nvPr>
            <p:ph type="title"/>
          </p:nvPr>
        </p:nvSpPr>
        <p:spPr>
          <a:xfrm>
            <a:off x="457200" y="609600"/>
            <a:ext cx="7772400" cy="1154097"/>
          </a:xfrm>
        </p:spPr>
        <p:txBody>
          <a:bodyPr/>
          <a:lstStyle/>
          <a:p>
            <a:pPr algn="ctr"/>
            <a:r>
              <a:rPr lang="en-US" dirty="0"/>
              <a:t>Single Care Manager from the CMC Plan</a:t>
            </a:r>
          </a:p>
        </p:txBody>
      </p:sp>
      <p:sp>
        <p:nvSpPr>
          <p:cNvPr id="7" name="TextBox 6">
            <a:extLst>
              <a:ext uri="{FF2B5EF4-FFF2-40B4-BE49-F238E27FC236}">
                <a16:creationId xmlns="" xmlns:a16="http://schemas.microsoft.com/office/drawing/2014/main" id="{AB3D4278-D802-45B9-8399-495D08A7C4A6}"/>
              </a:ext>
            </a:extLst>
          </p:cNvPr>
          <p:cNvSpPr txBox="1"/>
          <p:nvPr/>
        </p:nvSpPr>
        <p:spPr>
          <a:xfrm>
            <a:off x="6553200" y="6405578"/>
            <a:ext cx="1676400" cy="376221"/>
          </a:xfrm>
          <a:prstGeom prst="rect">
            <a:avLst/>
          </a:prstGeom>
          <a:noFill/>
        </p:spPr>
        <p:txBody>
          <a:bodyPr wrap="square" rtlCol="0">
            <a:spAutoFit/>
          </a:bodyPr>
          <a:lstStyle/>
          <a:p>
            <a:r>
              <a:rPr lang="en-US" dirty="0">
                <a:solidFill>
                  <a:schemeClr val="bg1"/>
                </a:solidFill>
              </a:rPr>
              <a:t>P-VALUE: 0.011</a:t>
            </a:r>
            <a:endParaRPr lang="en-US" kern="1200" dirty="0">
              <a:solidFill>
                <a:schemeClr val="bg1"/>
              </a:solidFill>
              <a:latin typeface="+mn-lt"/>
              <a:ea typeface="+mn-ea"/>
              <a:cs typeface="+mn-cs"/>
            </a:endParaRPr>
          </a:p>
        </p:txBody>
      </p:sp>
      <p:grpSp>
        <p:nvGrpSpPr>
          <p:cNvPr id="34" name="Group 33">
            <a:extLst>
              <a:ext uri="{FF2B5EF4-FFF2-40B4-BE49-F238E27FC236}">
                <a16:creationId xmlns="" xmlns:a16="http://schemas.microsoft.com/office/drawing/2014/main" id="{01970730-16F0-404B-8946-47DA810906BF}"/>
              </a:ext>
            </a:extLst>
          </p:cNvPr>
          <p:cNvGrpSpPr/>
          <p:nvPr/>
        </p:nvGrpSpPr>
        <p:grpSpPr>
          <a:xfrm>
            <a:off x="8724754" y="67420"/>
            <a:ext cx="419246" cy="6201442"/>
            <a:chOff x="8724754" y="70615"/>
            <a:chExt cx="419246" cy="6201442"/>
          </a:xfrm>
        </p:grpSpPr>
        <p:sp>
          <p:nvSpPr>
            <p:cNvPr id="35" name="TextBox 34">
              <a:extLst>
                <a:ext uri="{FF2B5EF4-FFF2-40B4-BE49-F238E27FC236}">
                  <a16:creationId xmlns="" xmlns:a16="http://schemas.microsoft.com/office/drawing/2014/main" id="{F974EE9A-1B66-654B-9F10-F882890AF764}"/>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36" name="TextBox 35">
              <a:extLst>
                <a:ext uri="{FF2B5EF4-FFF2-40B4-BE49-F238E27FC236}">
                  <a16:creationId xmlns="" xmlns:a16="http://schemas.microsoft.com/office/drawing/2014/main" id="{078196AC-EA20-064F-850C-03A1D11BDA56}"/>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37" name="TextBox 36">
              <a:extLst>
                <a:ext uri="{FF2B5EF4-FFF2-40B4-BE49-F238E27FC236}">
                  <a16:creationId xmlns="" xmlns:a16="http://schemas.microsoft.com/office/drawing/2014/main" id="{B9A985D0-90E5-3542-9DFA-CA180918D19C}"/>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38" name="TextBox 37">
              <a:extLst>
                <a:ext uri="{FF2B5EF4-FFF2-40B4-BE49-F238E27FC236}">
                  <a16:creationId xmlns="" xmlns:a16="http://schemas.microsoft.com/office/drawing/2014/main" id="{9FE32150-288B-1D4A-8EB7-1DEE36912020}"/>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39" name="TextBox 38">
              <a:extLst>
                <a:ext uri="{FF2B5EF4-FFF2-40B4-BE49-F238E27FC236}">
                  <a16:creationId xmlns="" xmlns:a16="http://schemas.microsoft.com/office/drawing/2014/main" id="{E8FF5F03-AF2F-DF42-B0D9-258EB78E3BAC}"/>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40" name="TextBox 39">
              <a:extLst>
                <a:ext uri="{FF2B5EF4-FFF2-40B4-BE49-F238E27FC236}">
                  <a16:creationId xmlns="" xmlns:a16="http://schemas.microsoft.com/office/drawing/2014/main" id="{A42B5100-C82F-DF4E-9C80-7384D296C0B7}"/>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41" name="TextBox 40">
              <a:extLst>
                <a:ext uri="{FF2B5EF4-FFF2-40B4-BE49-F238E27FC236}">
                  <a16:creationId xmlns="" xmlns:a16="http://schemas.microsoft.com/office/drawing/2014/main" id="{F61BBF54-D5DE-D041-BFEE-F212686E0DFF}"/>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42" name="TextBox 41">
              <a:extLst>
                <a:ext uri="{FF2B5EF4-FFF2-40B4-BE49-F238E27FC236}">
                  <a16:creationId xmlns="" xmlns:a16="http://schemas.microsoft.com/office/drawing/2014/main" id="{F5869256-5CBB-B747-B067-759AFAC39FF4}"/>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71794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 xmlns:a16="http://schemas.microsoft.com/office/drawing/2014/main" id="{AEC8037E-46D6-A04F-91E7-25396D678D95}"/>
              </a:ext>
            </a:extLst>
          </p:cNvPr>
          <p:cNvSpPr txBox="1">
            <a:spLocks/>
          </p:cNvSpPr>
          <p:nvPr/>
        </p:nvSpPr>
        <p:spPr>
          <a:xfrm>
            <a:off x="457200" y="1586255"/>
            <a:ext cx="7772400" cy="464820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rgbClr val="2B7C99"/>
              </a:buClr>
              <a:buFont typeface="Wingdings" charset="2"/>
              <a:buChar char="§"/>
              <a:defRPr sz="18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18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18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18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18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285750" indent="-285750">
              <a:spcBef>
                <a:spcPts val="0"/>
              </a:spcBef>
              <a:spcAft>
                <a:spcPts val="1400"/>
              </a:spcAft>
            </a:pPr>
            <a:r>
              <a:rPr lang="en-US" dirty="0"/>
              <a:t>Background: In 2014, California implemented a dual financial alignment demonstration called the Coordinated Care Initiative. As part of this demonstration new integrated health plans, called Cal MediConnect (CMC), were created in seven counties for people eligible for both Medicare and Medi-Cal.</a:t>
            </a:r>
          </a:p>
          <a:p>
            <a:pPr marL="285750" indent="-285750">
              <a:spcBef>
                <a:spcPts val="0"/>
              </a:spcBef>
              <a:spcAft>
                <a:spcPts val="1400"/>
              </a:spcAft>
            </a:pPr>
            <a:r>
              <a:rPr lang="en-US" dirty="0"/>
              <a:t>Dually eligible beneficiaries enrolled in CMC had all of their medical care, ancillary services, and long-term services and supports (LTSS) coordinated through one integrated managed care plan. </a:t>
            </a:r>
          </a:p>
          <a:p>
            <a:pPr marL="285750" indent="-285750">
              <a:spcBef>
                <a:spcPts val="0"/>
              </a:spcBef>
              <a:spcAft>
                <a:spcPts val="1400"/>
              </a:spcAft>
            </a:pPr>
            <a:r>
              <a:rPr lang="en-US" dirty="0"/>
              <a:t>CMC enrollees received some new benefits such as care coordination and non-emergency transportation. </a:t>
            </a:r>
          </a:p>
          <a:p>
            <a:pPr marL="285750" indent="-285750">
              <a:spcBef>
                <a:spcPts val="0"/>
              </a:spcBef>
              <a:spcAft>
                <a:spcPts val="1400"/>
              </a:spcAft>
            </a:pPr>
            <a:r>
              <a:rPr lang="en-US" dirty="0"/>
              <a:t>While specialty behavioral health was carved out, mild to moderate behavioral health benefits were provided through CMC, and CMC care coordinators were tasked with coordinating with specialty behavioral health county providers. </a:t>
            </a:r>
          </a:p>
          <a:p>
            <a:pPr marL="0" indent="0">
              <a:spcBef>
                <a:spcPts val="0"/>
              </a:spcBef>
              <a:spcAft>
                <a:spcPts val="1400"/>
              </a:spcAft>
            </a:pPr>
            <a:endParaRPr lang="en-US" dirty="0"/>
          </a:p>
        </p:txBody>
      </p:sp>
      <p:sp>
        <p:nvSpPr>
          <p:cNvPr id="5" name="Title 3">
            <a:extLst>
              <a:ext uri="{FF2B5EF4-FFF2-40B4-BE49-F238E27FC236}">
                <a16:creationId xmlns="" xmlns:a16="http://schemas.microsoft.com/office/drawing/2014/main" id="{C315F4A9-E933-6D4A-B88A-F59FC589793C}"/>
              </a:ext>
            </a:extLst>
          </p:cNvPr>
          <p:cNvSpPr txBox="1">
            <a:spLocks/>
          </p:cNvSpPr>
          <p:nvPr/>
        </p:nvSpPr>
        <p:spPr>
          <a:xfrm>
            <a:off x="457200" y="533400"/>
            <a:ext cx="7772400" cy="822960"/>
          </a:xfrm>
          <a:prstGeom prst="rect">
            <a:avLst/>
          </a:prstGeom>
          <a:solidFill>
            <a:schemeClr val="tx1"/>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marL="0" indent="0" algn="ctr" defTabSz="914400" rtl="0" eaLnBrk="1" latinLnBrk="0" hangingPunct="1">
              <a:lnSpc>
                <a:spcPct val="85000"/>
              </a:lnSpc>
              <a:spcBef>
                <a:spcPct val="0"/>
              </a:spcBef>
              <a:buNone/>
              <a:tabLst/>
              <a:defRPr sz="2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California’s Dual Financial Alignment Demonstration</a:t>
            </a:r>
            <a:br>
              <a:rPr lang="en-US" dirty="0"/>
            </a:br>
            <a:r>
              <a:rPr lang="en-US" dirty="0"/>
              <a:t>“Cal </a:t>
            </a:r>
            <a:r>
              <a:rPr lang="en-US" dirty="0" err="1"/>
              <a:t>MediConnect</a:t>
            </a:r>
            <a:r>
              <a:rPr lang="en-US" dirty="0"/>
              <a:t>”</a:t>
            </a:r>
          </a:p>
        </p:txBody>
      </p:sp>
      <p:grpSp>
        <p:nvGrpSpPr>
          <p:cNvPr id="6" name="Group 5">
            <a:extLst>
              <a:ext uri="{FF2B5EF4-FFF2-40B4-BE49-F238E27FC236}">
                <a16:creationId xmlns="" xmlns:a16="http://schemas.microsoft.com/office/drawing/2014/main" id="{69B71865-399C-7449-B2CE-1967D778DA9C}"/>
              </a:ext>
            </a:extLst>
          </p:cNvPr>
          <p:cNvGrpSpPr/>
          <p:nvPr/>
        </p:nvGrpSpPr>
        <p:grpSpPr>
          <a:xfrm>
            <a:off x="8740661" y="70615"/>
            <a:ext cx="403339" cy="6230390"/>
            <a:chOff x="8740661" y="70615"/>
            <a:chExt cx="403339" cy="6230390"/>
          </a:xfrm>
        </p:grpSpPr>
        <p:sp>
          <p:nvSpPr>
            <p:cNvPr id="7" name="TextBox 6">
              <a:extLst>
                <a:ext uri="{FF2B5EF4-FFF2-40B4-BE49-F238E27FC236}">
                  <a16:creationId xmlns="" xmlns:a16="http://schemas.microsoft.com/office/drawing/2014/main" id="{285FBAEC-D1A9-D143-AD15-E7C10140C4FB}"/>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t>INTRO</a:t>
              </a:r>
            </a:p>
          </p:txBody>
        </p:sp>
        <p:sp>
          <p:nvSpPr>
            <p:cNvPr id="8" name="TextBox 7">
              <a:extLst>
                <a:ext uri="{FF2B5EF4-FFF2-40B4-BE49-F238E27FC236}">
                  <a16:creationId xmlns="" xmlns:a16="http://schemas.microsoft.com/office/drawing/2014/main" id="{59319CF2-0ABF-1246-AA93-6245B6736E36}"/>
                </a:ext>
              </a:extLst>
            </p:cNvPr>
            <p:cNvSpPr txBox="1"/>
            <p:nvPr userDrawn="1"/>
          </p:nvSpPr>
          <p:spPr>
            <a:xfrm>
              <a:off x="8773207" y="762000"/>
              <a:ext cx="261610" cy="77210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SUMMARY</a:t>
              </a:r>
            </a:p>
          </p:txBody>
        </p:sp>
        <p:sp>
          <p:nvSpPr>
            <p:cNvPr id="9" name="TextBox 8">
              <a:extLst>
                <a:ext uri="{FF2B5EF4-FFF2-40B4-BE49-F238E27FC236}">
                  <a16:creationId xmlns="" xmlns:a16="http://schemas.microsoft.com/office/drawing/2014/main" id="{0321ED5F-C8E0-C644-91F7-23FBF90D4747}"/>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0" name="TextBox 9">
              <a:extLst>
                <a:ext uri="{FF2B5EF4-FFF2-40B4-BE49-F238E27FC236}">
                  <a16:creationId xmlns="" xmlns:a16="http://schemas.microsoft.com/office/drawing/2014/main" id="{7F28DCEB-EF8A-B043-9D74-1012561689C0}"/>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11" name="TextBox 10">
              <a:extLst>
                <a:ext uri="{FF2B5EF4-FFF2-40B4-BE49-F238E27FC236}">
                  <a16:creationId xmlns="" xmlns:a16="http://schemas.microsoft.com/office/drawing/2014/main" id="{9991CA86-E81F-CE4E-878C-FCBD09C6C506}"/>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2" name="TextBox 11">
              <a:extLst>
                <a:ext uri="{FF2B5EF4-FFF2-40B4-BE49-F238E27FC236}">
                  <a16:creationId xmlns="" xmlns:a16="http://schemas.microsoft.com/office/drawing/2014/main" id="{4F9CB24A-B3DC-1D4B-934D-9CC312B02CD6}"/>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3" name="TextBox 12">
              <a:extLst>
                <a:ext uri="{FF2B5EF4-FFF2-40B4-BE49-F238E27FC236}">
                  <a16:creationId xmlns="" xmlns:a16="http://schemas.microsoft.com/office/drawing/2014/main" id="{335789A1-DA14-D344-A70C-95982A6575FB}"/>
                </a:ext>
              </a:extLst>
            </p:cNvPr>
            <p:cNvSpPr txBox="1"/>
            <p:nvPr userDrawn="1"/>
          </p:nvSpPr>
          <p:spPr>
            <a:xfrm>
              <a:off x="8778240" y="4692010"/>
              <a:ext cx="244576"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APPENDIX</a:t>
              </a:r>
            </a:p>
          </p:txBody>
        </p:sp>
        <p:sp>
          <p:nvSpPr>
            <p:cNvPr id="14" name="TextBox 13">
              <a:extLst>
                <a:ext uri="{FF2B5EF4-FFF2-40B4-BE49-F238E27FC236}">
                  <a16:creationId xmlns="" xmlns:a16="http://schemas.microsoft.com/office/drawing/2014/main" id="{FFFB339C-C6C2-A540-89BF-45CA79E2E49A}"/>
                </a:ext>
              </a:extLst>
            </p:cNvPr>
            <p:cNvSpPr txBox="1"/>
            <p:nvPr/>
          </p:nvSpPr>
          <p:spPr>
            <a:xfrm rot="5400000">
              <a:off x="8420064" y="5718795"/>
              <a:ext cx="902811" cy="261610"/>
            </a:xfrm>
            <a:prstGeom prst="rect">
              <a:avLst/>
            </a:prstGeom>
            <a:noFill/>
          </p:spPr>
          <p:txBody>
            <a:bodyPr wrap="none" rtlCol="0">
              <a:spAutoFit/>
            </a:bodyPr>
            <a:lstStyle/>
            <a:p>
              <a:r>
                <a:rPr lang="en-US" sz="1100" b="1" dirty="0">
                  <a:solidFill>
                    <a:schemeClr val="bg1"/>
                  </a:solidFill>
                </a:rPr>
                <a:t>Contact Info</a:t>
              </a:r>
            </a:p>
          </p:txBody>
        </p:sp>
      </p:grpSp>
    </p:spTree>
    <p:extLst>
      <p:ext uri="{BB962C8B-B14F-4D97-AF65-F5344CB8AC3E}">
        <p14:creationId xmlns:p14="http://schemas.microsoft.com/office/powerpoint/2010/main" val="1878814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7790" y="1530908"/>
            <a:ext cx="7754540" cy="4785360"/>
          </a:xfrm>
        </p:spPr>
        <p:txBody>
          <a:bodyPr>
            <a:normAutofit/>
          </a:bodyPr>
          <a:lstStyle/>
          <a:p>
            <a:pPr>
              <a:spcAft>
                <a:spcPts val="1400"/>
              </a:spcAft>
            </a:pPr>
            <a:r>
              <a:rPr lang="en-US" dirty="0"/>
              <a:t>In 2018, there were NO differences in health/disability characteristics by county in the following measures:</a:t>
            </a:r>
          </a:p>
          <a:p>
            <a:pPr marL="331470" indent="-285750">
              <a:spcAft>
                <a:spcPts val="1400"/>
              </a:spcAft>
              <a:buFont typeface="Arial"/>
              <a:buChar char="•"/>
            </a:pPr>
            <a:r>
              <a:rPr lang="en-US" dirty="0"/>
              <a:t>Self-rated health </a:t>
            </a:r>
          </a:p>
          <a:p>
            <a:pPr marL="331470" indent="-285750">
              <a:spcAft>
                <a:spcPts val="1400"/>
              </a:spcAft>
              <a:buFont typeface="Arial"/>
              <a:buChar char="•"/>
            </a:pPr>
            <a:r>
              <a:rPr lang="en-US" dirty="0"/>
              <a:t>Hospital admissions</a:t>
            </a:r>
          </a:p>
          <a:p>
            <a:pPr marL="331470" indent="-285750">
              <a:spcAft>
                <a:spcPts val="1400"/>
              </a:spcAft>
              <a:buFont typeface="Arial"/>
              <a:buChar char="•"/>
            </a:pPr>
            <a:r>
              <a:rPr lang="en-US" dirty="0"/>
              <a:t>Use of mental health services</a:t>
            </a:r>
          </a:p>
          <a:p>
            <a:pPr marL="331470" indent="-285750">
              <a:spcAft>
                <a:spcPts val="1400"/>
              </a:spcAft>
              <a:buFont typeface="Arial"/>
              <a:buChar char="•"/>
            </a:pPr>
            <a:r>
              <a:rPr lang="en-US" dirty="0"/>
              <a:t>Use of medical equipment and supplies</a:t>
            </a:r>
          </a:p>
          <a:p>
            <a:pPr marL="331470" indent="-285750">
              <a:spcAft>
                <a:spcPts val="1400"/>
              </a:spcAft>
              <a:buFont typeface="Arial"/>
              <a:buChar char="•"/>
            </a:pPr>
            <a:r>
              <a:rPr lang="en-US" dirty="0"/>
              <a:t>Deaf or serious difficulty hearing</a:t>
            </a:r>
          </a:p>
          <a:p>
            <a:pPr marL="331470" indent="-285750">
              <a:spcAft>
                <a:spcPts val="1400"/>
              </a:spcAft>
              <a:buFont typeface="Arial"/>
              <a:buChar char="•"/>
            </a:pPr>
            <a:r>
              <a:rPr lang="en-US" dirty="0"/>
              <a:t>Blind or serious difficulty seeing while wearing glasses</a:t>
            </a:r>
          </a:p>
          <a:p>
            <a:pPr marL="331470" indent="-285750">
              <a:spcAft>
                <a:spcPts val="1400"/>
              </a:spcAft>
              <a:buFont typeface="Arial"/>
              <a:buChar char="•"/>
            </a:pPr>
            <a:r>
              <a:rPr lang="en-US" dirty="0"/>
              <a:t>Difficulty walking or climbing stairs</a:t>
            </a:r>
          </a:p>
          <a:p>
            <a:pPr marL="331470" indent="-285750">
              <a:spcAft>
                <a:spcPts val="1400"/>
              </a:spcAft>
              <a:buFont typeface="Arial"/>
              <a:buChar char="•"/>
            </a:pPr>
            <a:r>
              <a:rPr lang="en-US" dirty="0"/>
              <a:t>Difficulty dressing or bathing</a:t>
            </a:r>
          </a:p>
          <a:p>
            <a:pPr marL="331470" indent="-285750">
              <a:spcAft>
                <a:spcPts val="1400"/>
              </a:spcAft>
              <a:buFont typeface="Arial"/>
              <a:buChar char="•"/>
            </a:pPr>
            <a:r>
              <a:rPr lang="en-US" dirty="0"/>
              <a:t>Doing errands alone or visiting a doctor’s office or shopping</a:t>
            </a:r>
          </a:p>
        </p:txBody>
      </p:sp>
      <p:sp>
        <p:nvSpPr>
          <p:cNvPr id="3" name="Title 2"/>
          <p:cNvSpPr>
            <a:spLocks noGrp="1"/>
          </p:cNvSpPr>
          <p:nvPr>
            <p:ph type="title"/>
          </p:nvPr>
        </p:nvSpPr>
        <p:spPr>
          <a:xfrm>
            <a:off x="389930" y="424835"/>
            <a:ext cx="7772400" cy="946765"/>
          </a:xfrm>
        </p:spPr>
        <p:txBody>
          <a:bodyPr/>
          <a:lstStyle/>
          <a:p>
            <a:pPr algn="ctr"/>
            <a:r>
              <a:rPr lang="en-US" dirty="0"/>
              <a:t>Health and Disability Related Characteristics of </a:t>
            </a:r>
            <a:br>
              <a:rPr lang="en-US" dirty="0"/>
            </a:br>
            <a:r>
              <a:rPr lang="en-US" dirty="0"/>
              <a:t>CMC Enrollees by County</a:t>
            </a:r>
          </a:p>
        </p:txBody>
      </p:sp>
      <p:grpSp>
        <p:nvGrpSpPr>
          <p:cNvPr id="38" name="Group 37">
            <a:extLst>
              <a:ext uri="{FF2B5EF4-FFF2-40B4-BE49-F238E27FC236}">
                <a16:creationId xmlns="" xmlns:a16="http://schemas.microsoft.com/office/drawing/2014/main" id="{A6E55A98-3314-0C4F-AC97-087865AC7B87}"/>
              </a:ext>
            </a:extLst>
          </p:cNvPr>
          <p:cNvGrpSpPr/>
          <p:nvPr/>
        </p:nvGrpSpPr>
        <p:grpSpPr>
          <a:xfrm>
            <a:off x="8724754" y="67420"/>
            <a:ext cx="419246" cy="6201442"/>
            <a:chOff x="8724754" y="70615"/>
            <a:chExt cx="419246" cy="6201442"/>
          </a:xfrm>
        </p:grpSpPr>
        <p:sp>
          <p:nvSpPr>
            <p:cNvPr id="39" name="TextBox 38">
              <a:extLst>
                <a:ext uri="{FF2B5EF4-FFF2-40B4-BE49-F238E27FC236}">
                  <a16:creationId xmlns="" xmlns:a16="http://schemas.microsoft.com/office/drawing/2014/main" id="{A303351F-0221-2847-ADD8-E69EB5981C38}"/>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40" name="TextBox 39">
              <a:extLst>
                <a:ext uri="{FF2B5EF4-FFF2-40B4-BE49-F238E27FC236}">
                  <a16:creationId xmlns="" xmlns:a16="http://schemas.microsoft.com/office/drawing/2014/main" id="{8833E8EB-D7BE-E242-A597-8A1FADE7645F}"/>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41" name="TextBox 40">
              <a:extLst>
                <a:ext uri="{FF2B5EF4-FFF2-40B4-BE49-F238E27FC236}">
                  <a16:creationId xmlns="" xmlns:a16="http://schemas.microsoft.com/office/drawing/2014/main" id="{0746C31E-AB09-FA46-9B8D-805E5C47F95F}"/>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42" name="TextBox 41">
              <a:extLst>
                <a:ext uri="{FF2B5EF4-FFF2-40B4-BE49-F238E27FC236}">
                  <a16:creationId xmlns="" xmlns:a16="http://schemas.microsoft.com/office/drawing/2014/main" id="{E3B13987-F46B-8E48-90ED-A73124B4A4C3}"/>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43" name="TextBox 42">
              <a:extLst>
                <a:ext uri="{FF2B5EF4-FFF2-40B4-BE49-F238E27FC236}">
                  <a16:creationId xmlns="" xmlns:a16="http://schemas.microsoft.com/office/drawing/2014/main" id="{6398C045-EBD7-DF44-98DB-2A0CE6365A21}"/>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44" name="TextBox 43">
              <a:extLst>
                <a:ext uri="{FF2B5EF4-FFF2-40B4-BE49-F238E27FC236}">
                  <a16:creationId xmlns="" xmlns:a16="http://schemas.microsoft.com/office/drawing/2014/main" id="{BBEBAC07-D22F-BF4B-878E-982636C0B83B}"/>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45" name="TextBox 44">
              <a:extLst>
                <a:ext uri="{FF2B5EF4-FFF2-40B4-BE49-F238E27FC236}">
                  <a16:creationId xmlns="" xmlns:a16="http://schemas.microsoft.com/office/drawing/2014/main" id="{D75B7287-35E9-434F-9FE7-6E94FBE1E5F7}"/>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46" name="TextBox 45">
              <a:extLst>
                <a:ext uri="{FF2B5EF4-FFF2-40B4-BE49-F238E27FC236}">
                  <a16:creationId xmlns="" xmlns:a16="http://schemas.microsoft.com/office/drawing/2014/main" id="{B6475599-5278-7449-BC45-0F308A22F705}"/>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533705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20239"/>
            <a:ext cx="7790260" cy="4339258"/>
          </a:xfrm>
        </p:spPr>
        <p:txBody>
          <a:bodyPr>
            <a:normAutofit lnSpcReduction="10000"/>
          </a:bodyPr>
          <a:lstStyle/>
          <a:p>
            <a:pPr>
              <a:spcAft>
                <a:spcPts val="1400"/>
              </a:spcAft>
            </a:pPr>
            <a:r>
              <a:rPr lang="en-US" dirty="0"/>
              <a:t>In 2018 there were differences by county in:</a:t>
            </a:r>
          </a:p>
          <a:p>
            <a:pPr marL="331470" indent="-285750">
              <a:spcAft>
                <a:spcPts val="1400"/>
              </a:spcAft>
              <a:buFont typeface="Arial"/>
              <a:buChar char="•"/>
            </a:pPr>
            <a:r>
              <a:rPr lang="en-US" dirty="0"/>
              <a:t>Getting services or assistance with bathing, dressing, help preparing meals, help doing housework, or grocery shopping. San Bernardino County at 29% and Orange County at 19% were the lowest.</a:t>
            </a:r>
          </a:p>
          <a:p>
            <a:pPr marL="331470" indent="-285750">
              <a:spcAft>
                <a:spcPts val="1400"/>
              </a:spcAft>
              <a:buFont typeface="Arial"/>
              <a:buChar char="•"/>
            </a:pPr>
            <a:r>
              <a:rPr lang="en-US" dirty="0"/>
              <a:t>Those with a disability using In-Home Supportive Services (IHSS). Orange and San Diego Counties were the lowest at 15% and 20%, respectively; Los Angeles, Santa Clara and San Mateo Counties were the highest at 34%.</a:t>
            </a:r>
          </a:p>
          <a:p>
            <a:pPr marL="331470" indent="-285750">
              <a:spcAft>
                <a:spcPts val="1400"/>
              </a:spcAft>
              <a:buFont typeface="Arial"/>
              <a:buChar char="•"/>
            </a:pPr>
            <a:r>
              <a:rPr lang="en-US" dirty="0"/>
              <a:t>Average number of monthly IHSS hours among users differs significantly by county.  Orange County was the lowest at 72 hours, while San Mateo and Santa Clara Counties were the highest at over 100 hours. </a:t>
            </a:r>
          </a:p>
          <a:p>
            <a:pPr marL="331470" indent="-285750">
              <a:spcAft>
                <a:spcPts val="1400"/>
              </a:spcAft>
              <a:buFont typeface="Arial"/>
              <a:buChar char="•"/>
            </a:pPr>
            <a:r>
              <a:rPr lang="en-US" dirty="0"/>
              <a:t>There was no significant difference by county in unmet needs reported for personal or routine care. Between 32% and 46% in all the counties reported they ”could use more help with personal care needs.” </a:t>
            </a:r>
          </a:p>
          <a:p>
            <a:endParaRPr lang="en-US" dirty="0"/>
          </a:p>
        </p:txBody>
      </p:sp>
      <p:sp>
        <p:nvSpPr>
          <p:cNvPr id="3" name="Title 2"/>
          <p:cNvSpPr>
            <a:spLocks noGrp="1"/>
          </p:cNvSpPr>
          <p:nvPr>
            <p:ph type="title"/>
          </p:nvPr>
        </p:nvSpPr>
        <p:spPr>
          <a:xfrm>
            <a:off x="381000" y="598503"/>
            <a:ext cx="7790260" cy="1154097"/>
          </a:xfrm>
        </p:spPr>
        <p:txBody>
          <a:bodyPr/>
          <a:lstStyle/>
          <a:p>
            <a:pPr algn="ctr"/>
            <a:r>
              <a:rPr lang="en-US" dirty="0"/>
              <a:t>Getting Services or Assistance with Personal Care </a:t>
            </a:r>
            <a:br>
              <a:rPr lang="en-US" dirty="0"/>
            </a:br>
            <a:r>
              <a:rPr lang="en-US" dirty="0"/>
              <a:t>and Routine Care by County</a:t>
            </a:r>
          </a:p>
        </p:txBody>
      </p:sp>
      <p:grpSp>
        <p:nvGrpSpPr>
          <p:cNvPr id="22" name="Group 21">
            <a:extLst>
              <a:ext uri="{FF2B5EF4-FFF2-40B4-BE49-F238E27FC236}">
                <a16:creationId xmlns="" xmlns:a16="http://schemas.microsoft.com/office/drawing/2014/main" id="{8B9FA63F-AB2F-894F-A60D-46C52E15708A}"/>
              </a:ext>
            </a:extLst>
          </p:cNvPr>
          <p:cNvGrpSpPr/>
          <p:nvPr/>
        </p:nvGrpSpPr>
        <p:grpSpPr>
          <a:xfrm>
            <a:off x="8740661" y="70615"/>
            <a:ext cx="403339" cy="6171079"/>
            <a:chOff x="8740661" y="70615"/>
            <a:chExt cx="403339" cy="6171079"/>
          </a:xfrm>
        </p:grpSpPr>
        <p:sp>
          <p:nvSpPr>
            <p:cNvPr id="23" name="TextBox 22">
              <a:extLst>
                <a:ext uri="{FF2B5EF4-FFF2-40B4-BE49-F238E27FC236}">
                  <a16:creationId xmlns="" xmlns:a16="http://schemas.microsoft.com/office/drawing/2014/main" id="{3709E2CE-8118-654B-9230-DE6E7E362DE9}"/>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4" name="TextBox 23">
              <a:extLst>
                <a:ext uri="{FF2B5EF4-FFF2-40B4-BE49-F238E27FC236}">
                  <a16:creationId xmlns="" xmlns:a16="http://schemas.microsoft.com/office/drawing/2014/main" id="{B7501FBF-58DB-4942-83B4-C52CBC254482}"/>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SUMMARY</a:t>
              </a:r>
            </a:p>
          </p:txBody>
        </p:sp>
        <p:sp>
          <p:nvSpPr>
            <p:cNvPr id="25" name="TextBox 24">
              <a:extLst>
                <a:ext uri="{FF2B5EF4-FFF2-40B4-BE49-F238E27FC236}">
                  <a16:creationId xmlns="" xmlns:a16="http://schemas.microsoft.com/office/drawing/2014/main" id="{D04529C2-DE5E-DB44-938A-2F8566CD6E16}"/>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26" name="TextBox 25">
              <a:extLst>
                <a:ext uri="{FF2B5EF4-FFF2-40B4-BE49-F238E27FC236}">
                  <a16:creationId xmlns="" xmlns:a16="http://schemas.microsoft.com/office/drawing/2014/main" id="{9D95C2C1-E0F1-0D4A-B616-0C63E60867AE}"/>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27" name="TextBox 26">
              <a:extLst>
                <a:ext uri="{FF2B5EF4-FFF2-40B4-BE49-F238E27FC236}">
                  <a16:creationId xmlns="" xmlns:a16="http://schemas.microsoft.com/office/drawing/2014/main" id="{3A1F251A-D61D-0046-AD08-F86551FB3C5B}"/>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28" name="TextBox 27">
              <a:extLst>
                <a:ext uri="{FF2B5EF4-FFF2-40B4-BE49-F238E27FC236}">
                  <a16:creationId xmlns="" xmlns:a16="http://schemas.microsoft.com/office/drawing/2014/main" id="{25281B8B-DE98-C44E-AA8C-F8F109BF7B42}"/>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9" name="TextBox 28">
              <a:extLst>
                <a:ext uri="{FF2B5EF4-FFF2-40B4-BE49-F238E27FC236}">
                  <a16:creationId xmlns="" xmlns:a16="http://schemas.microsoft.com/office/drawing/2014/main" id="{C9D44892-54CD-F044-9534-83CB451D5539}"/>
                </a:ext>
              </a:extLst>
            </p:cNvPr>
            <p:cNvSpPr txBox="1"/>
            <p:nvPr userDrawn="1"/>
          </p:nvSpPr>
          <p:spPr>
            <a:xfrm>
              <a:off x="8778240" y="4692010"/>
              <a:ext cx="244576"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 NEED</a:t>
              </a:r>
            </a:p>
          </p:txBody>
        </p:sp>
        <p:sp>
          <p:nvSpPr>
            <p:cNvPr id="30" name="TextBox 29">
              <a:extLst>
                <a:ext uri="{FF2B5EF4-FFF2-40B4-BE49-F238E27FC236}">
                  <a16:creationId xmlns="" xmlns:a16="http://schemas.microsoft.com/office/drawing/2014/main" id="{757418B4-7F5D-C248-B866-79D4AAA6AC83}"/>
                </a:ext>
              </a:extLst>
            </p:cNvPr>
            <p:cNvSpPr txBox="1"/>
            <p:nvPr/>
          </p:nvSpPr>
          <p:spPr>
            <a:xfrm rot="5400000">
              <a:off x="8479373" y="5718795"/>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593823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301240"/>
            <a:ext cx="7772400" cy="4328160"/>
          </a:xfrm>
        </p:spPr>
        <p:txBody>
          <a:bodyPr/>
          <a:lstStyle/>
          <a:p>
            <a:endParaRPr lang="is-IS" dirty="0"/>
          </a:p>
          <a:p>
            <a:endParaRPr lang="is-IS" dirty="0"/>
          </a:p>
          <a:p>
            <a:endParaRPr lang="is-IS" dirty="0"/>
          </a:p>
          <a:p>
            <a:endParaRPr lang="is-IS" dirty="0"/>
          </a:p>
          <a:p>
            <a:endParaRPr lang="is-IS" dirty="0"/>
          </a:p>
          <a:p>
            <a:endParaRPr lang="is-IS" dirty="0"/>
          </a:p>
          <a:p>
            <a:endParaRPr lang="is-IS" dirty="0"/>
          </a:p>
        </p:txBody>
      </p:sp>
      <p:sp>
        <p:nvSpPr>
          <p:cNvPr id="3" name="Title 2"/>
          <p:cNvSpPr>
            <a:spLocks noGrp="1"/>
          </p:cNvSpPr>
          <p:nvPr>
            <p:ph type="title"/>
          </p:nvPr>
        </p:nvSpPr>
        <p:spPr/>
        <p:txBody>
          <a:bodyPr/>
          <a:lstStyle/>
          <a:p>
            <a:pPr algn="ctr"/>
            <a:r>
              <a:rPr lang="en-US" dirty="0"/>
              <a:t>Getting Services or Assistance with </a:t>
            </a:r>
            <a:br>
              <a:rPr lang="en-US" dirty="0"/>
            </a:br>
            <a:r>
              <a:rPr lang="en-US" dirty="0"/>
              <a:t>Routine or Personal Care - 2018</a:t>
            </a:r>
          </a:p>
        </p:txBody>
      </p:sp>
      <p:graphicFrame>
        <p:nvGraphicFramePr>
          <p:cNvPr id="6" name="Chart 5">
            <a:extLst>
              <a:ext uri="{FF2B5EF4-FFF2-40B4-BE49-F238E27FC236}">
                <a16:creationId xmlns="" xmlns:a16="http://schemas.microsoft.com/office/drawing/2014/main" id="{6599C5FE-3AD7-4E68-AFC0-1A64E42A24D0}"/>
              </a:ext>
            </a:extLst>
          </p:cNvPr>
          <p:cNvGraphicFramePr/>
          <p:nvPr>
            <p:extLst>
              <p:ext uri="{D42A27DB-BD31-4B8C-83A1-F6EECF244321}">
                <p14:modId xmlns:p14="http://schemas.microsoft.com/office/powerpoint/2010/main" val="1058292591"/>
              </p:ext>
            </p:extLst>
          </p:nvPr>
        </p:nvGraphicFramePr>
        <p:xfrm>
          <a:off x="430074" y="1905000"/>
          <a:ext cx="7723326" cy="43281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 xmlns:a16="http://schemas.microsoft.com/office/drawing/2014/main" id="{A080C47F-7A44-420F-AC4B-F473C3ADF1D9}"/>
              </a:ext>
            </a:extLst>
          </p:cNvPr>
          <p:cNvSpPr txBox="1"/>
          <p:nvPr/>
        </p:nvSpPr>
        <p:spPr>
          <a:xfrm>
            <a:off x="1295400" y="6260068"/>
            <a:ext cx="6907074" cy="369332"/>
          </a:xfrm>
          <a:prstGeom prst="rect">
            <a:avLst/>
          </a:prstGeom>
          <a:noFill/>
        </p:spPr>
        <p:txBody>
          <a:bodyPr wrap="square" rtlCol="0">
            <a:spAutoFit/>
          </a:bodyPr>
          <a:lstStyle/>
          <a:p>
            <a:r>
              <a:rPr lang="en-US" dirty="0">
                <a:solidFill>
                  <a:schemeClr val="bg1"/>
                </a:solidFill>
              </a:rPr>
              <a:t>Personal care needs P-VALUE: 0.020; Routine care needs P-VALUE: 0.016</a:t>
            </a:r>
          </a:p>
        </p:txBody>
      </p:sp>
      <p:grpSp>
        <p:nvGrpSpPr>
          <p:cNvPr id="26" name="Group 25">
            <a:extLst>
              <a:ext uri="{FF2B5EF4-FFF2-40B4-BE49-F238E27FC236}">
                <a16:creationId xmlns="" xmlns:a16="http://schemas.microsoft.com/office/drawing/2014/main" id="{11C6E9C6-5D7E-2848-B5BA-3AAE055FE842}"/>
              </a:ext>
            </a:extLst>
          </p:cNvPr>
          <p:cNvGrpSpPr/>
          <p:nvPr/>
        </p:nvGrpSpPr>
        <p:grpSpPr>
          <a:xfrm>
            <a:off x="8724754" y="67420"/>
            <a:ext cx="419246" cy="6201442"/>
            <a:chOff x="8724754" y="70615"/>
            <a:chExt cx="419246" cy="6201442"/>
          </a:xfrm>
        </p:grpSpPr>
        <p:sp>
          <p:nvSpPr>
            <p:cNvPr id="27" name="TextBox 26">
              <a:extLst>
                <a:ext uri="{FF2B5EF4-FFF2-40B4-BE49-F238E27FC236}">
                  <a16:creationId xmlns="" xmlns:a16="http://schemas.microsoft.com/office/drawing/2014/main" id="{8988C1AE-979E-1F41-8B5B-1932687A0725}"/>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8" name="TextBox 27">
              <a:extLst>
                <a:ext uri="{FF2B5EF4-FFF2-40B4-BE49-F238E27FC236}">
                  <a16:creationId xmlns="" xmlns:a16="http://schemas.microsoft.com/office/drawing/2014/main" id="{FD107337-E926-2444-9BAD-426B8719C419}"/>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9" name="TextBox 28">
              <a:extLst>
                <a:ext uri="{FF2B5EF4-FFF2-40B4-BE49-F238E27FC236}">
                  <a16:creationId xmlns="" xmlns:a16="http://schemas.microsoft.com/office/drawing/2014/main" id="{984D7006-0B30-3F47-8884-AB5B25B9668D}"/>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30" name="TextBox 29">
              <a:extLst>
                <a:ext uri="{FF2B5EF4-FFF2-40B4-BE49-F238E27FC236}">
                  <a16:creationId xmlns="" xmlns:a16="http://schemas.microsoft.com/office/drawing/2014/main" id="{A1C77802-2A5A-6541-855C-780237A80C7B}"/>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31" name="TextBox 30">
              <a:extLst>
                <a:ext uri="{FF2B5EF4-FFF2-40B4-BE49-F238E27FC236}">
                  <a16:creationId xmlns="" xmlns:a16="http://schemas.microsoft.com/office/drawing/2014/main" id="{2B3D18D8-0569-E74A-A23E-1E571CB7D5C5}"/>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2" name="TextBox 31">
              <a:extLst>
                <a:ext uri="{FF2B5EF4-FFF2-40B4-BE49-F238E27FC236}">
                  <a16:creationId xmlns="" xmlns:a16="http://schemas.microsoft.com/office/drawing/2014/main" id="{5F0D02A7-528E-FF4A-9DE2-64D8ABECA4A4}"/>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3" name="TextBox 32">
              <a:extLst>
                <a:ext uri="{FF2B5EF4-FFF2-40B4-BE49-F238E27FC236}">
                  <a16:creationId xmlns="" xmlns:a16="http://schemas.microsoft.com/office/drawing/2014/main" id="{447C777E-00AB-744C-883E-03DF9D58801F}"/>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4" name="TextBox 33">
              <a:extLst>
                <a:ext uri="{FF2B5EF4-FFF2-40B4-BE49-F238E27FC236}">
                  <a16:creationId xmlns="" xmlns:a16="http://schemas.microsoft.com/office/drawing/2014/main" id="{0ED01DCB-46CE-8B4D-BF91-A14EC018AAA8}"/>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241120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Getting All the Help Needed for </a:t>
            </a:r>
            <a:br>
              <a:rPr lang="en-US" dirty="0"/>
            </a:br>
            <a:r>
              <a:rPr lang="en-US" dirty="0"/>
              <a:t>Personal Care Needs by County - 2018</a:t>
            </a:r>
          </a:p>
        </p:txBody>
      </p:sp>
      <p:graphicFrame>
        <p:nvGraphicFramePr>
          <p:cNvPr id="6" name="Chart 5">
            <a:extLst>
              <a:ext uri="{FF2B5EF4-FFF2-40B4-BE49-F238E27FC236}">
                <a16:creationId xmlns="" xmlns:a16="http://schemas.microsoft.com/office/drawing/2014/main" id="{DDF404F4-F5A6-4246-9593-011FC84B2234}"/>
              </a:ext>
            </a:extLst>
          </p:cNvPr>
          <p:cNvGraphicFramePr/>
          <p:nvPr>
            <p:extLst>
              <p:ext uri="{D42A27DB-BD31-4B8C-83A1-F6EECF244321}">
                <p14:modId xmlns:p14="http://schemas.microsoft.com/office/powerpoint/2010/main" val="1362443828"/>
              </p:ext>
            </p:extLst>
          </p:nvPr>
        </p:nvGraphicFramePr>
        <p:xfrm>
          <a:off x="428565" y="1905000"/>
          <a:ext cx="7772400" cy="4423272"/>
        </p:xfrm>
        <a:graphic>
          <a:graphicData uri="http://schemas.openxmlformats.org/drawingml/2006/chart">
            <c:chart xmlns:c="http://schemas.openxmlformats.org/drawingml/2006/chart" xmlns:r="http://schemas.openxmlformats.org/officeDocument/2006/relationships" r:id="rId2"/>
          </a:graphicData>
        </a:graphic>
      </p:graphicFrame>
      <p:grpSp>
        <p:nvGrpSpPr>
          <p:cNvPr id="23" name="Group 22">
            <a:extLst>
              <a:ext uri="{FF2B5EF4-FFF2-40B4-BE49-F238E27FC236}">
                <a16:creationId xmlns="" xmlns:a16="http://schemas.microsoft.com/office/drawing/2014/main" id="{55155E66-000D-C145-84C2-B15D59F1D870}"/>
              </a:ext>
            </a:extLst>
          </p:cNvPr>
          <p:cNvGrpSpPr/>
          <p:nvPr/>
        </p:nvGrpSpPr>
        <p:grpSpPr>
          <a:xfrm>
            <a:off x="8724754" y="67420"/>
            <a:ext cx="419246" cy="6201442"/>
            <a:chOff x="8724754" y="70615"/>
            <a:chExt cx="419246" cy="6201442"/>
          </a:xfrm>
        </p:grpSpPr>
        <p:sp>
          <p:nvSpPr>
            <p:cNvPr id="24" name="TextBox 23">
              <a:extLst>
                <a:ext uri="{FF2B5EF4-FFF2-40B4-BE49-F238E27FC236}">
                  <a16:creationId xmlns="" xmlns:a16="http://schemas.microsoft.com/office/drawing/2014/main" id="{FC79A66C-D4C8-A843-8599-E2B2385AF6B9}"/>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5" name="TextBox 24">
              <a:extLst>
                <a:ext uri="{FF2B5EF4-FFF2-40B4-BE49-F238E27FC236}">
                  <a16:creationId xmlns="" xmlns:a16="http://schemas.microsoft.com/office/drawing/2014/main" id="{05FD2CF0-DCC9-DA47-A9B3-932C7E78A9C9}"/>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6" name="TextBox 25">
              <a:extLst>
                <a:ext uri="{FF2B5EF4-FFF2-40B4-BE49-F238E27FC236}">
                  <a16:creationId xmlns="" xmlns:a16="http://schemas.microsoft.com/office/drawing/2014/main" id="{1829813B-FF05-F44B-8EE7-3DE200706DA2}"/>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27" name="TextBox 26">
              <a:extLst>
                <a:ext uri="{FF2B5EF4-FFF2-40B4-BE49-F238E27FC236}">
                  <a16:creationId xmlns="" xmlns:a16="http://schemas.microsoft.com/office/drawing/2014/main" id="{2E52405D-DB49-F642-B245-E4C7092A5152}"/>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28" name="TextBox 27">
              <a:extLst>
                <a:ext uri="{FF2B5EF4-FFF2-40B4-BE49-F238E27FC236}">
                  <a16:creationId xmlns="" xmlns:a16="http://schemas.microsoft.com/office/drawing/2014/main" id="{A19D8961-B38B-FA4B-B4E8-43A3F9A6A245}"/>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29" name="TextBox 28">
              <a:extLst>
                <a:ext uri="{FF2B5EF4-FFF2-40B4-BE49-F238E27FC236}">
                  <a16:creationId xmlns="" xmlns:a16="http://schemas.microsoft.com/office/drawing/2014/main" id="{F9F6FD9C-2508-3A42-A694-6D59416DAA33}"/>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0" name="TextBox 29">
              <a:extLst>
                <a:ext uri="{FF2B5EF4-FFF2-40B4-BE49-F238E27FC236}">
                  <a16:creationId xmlns="" xmlns:a16="http://schemas.microsoft.com/office/drawing/2014/main" id="{6B521605-230C-934F-B9D6-DB24ABF9712B}"/>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1" name="TextBox 30">
              <a:extLst>
                <a:ext uri="{FF2B5EF4-FFF2-40B4-BE49-F238E27FC236}">
                  <a16:creationId xmlns="" xmlns:a16="http://schemas.microsoft.com/office/drawing/2014/main" id="{BFA53178-0F97-204A-B6F7-830FEBDC001B}"/>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777650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 xmlns:a16="http://schemas.microsoft.com/office/drawing/2014/main" id="{DDF404F4-F5A6-4246-9593-011FC84B2234}"/>
              </a:ext>
            </a:extLst>
          </p:cNvPr>
          <p:cNvGraphicFramePr/>
          <p:nvPr>
            <p:extLst>
              <p:ext uri="{D42A27DB-BD31-4B8C-83A1-F6EECF244321}">
                <p14:modId xmlns:p14="http://schemas.microsoft.com/office/powerpoint/2010/main" val="2151646065"/>
              </p:ext>
            </p:extLst>
          </p:nvPr>
        </p:nvGraphicFramePr>
        <p:xfrm>
          <a:off x="398860" y="1901328"/>
          <a:ext cx="7772400" cy="442327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 xmlns:a16="http://schemas.microsoft.com/office/drawing/2014/main" id="{A9D28603-110A-4449-A408-5BFBFB14E791}"/>
              </a:ext>
            </a:extLst>
          </p:cNvPr>
          <p:cNvSpPr txBox="1"/>
          <p:nvPr/>
        </p:nvSpPr>
        <p:spPr>
          <a:xfrm>
            <a:off x="6418660" y="6324600"/>
            <a:ext cx="1752600" cy="369332"/>
          </a:xfrm>
          <a:prstGeom prst="rect">
            <a:avLst/>
          </a:prstGeom>
          <a:noFill/>
        </p:spPr>
        <p:txBody>
          <a:bodyPr wrap="square" rtlCol="0">
            <a:spAutoFit/>
          </a:bodyPr>
          <a:lstStyle/>
          <a:p>
            <a:r>
              <a:rPr lang="en-US" dirty="0">
                <a:solidFill>
                  <a:schemeClr val="bg1"/>
                </a:solidFill>
              </a:rPr>
              <a:t>P-VALUE: &lt;0.001</a:t>
            </a:r>
            <a:endParaRPr lang="en-US" sz="1800" kern="1200" dirty="0">
              <a:solidFill>
                <a:schemeClr val="bg1"/>
              </a:solidFill>
              <a:latin typeface="+mn-lt"/>
              <a:ea typeface="+mn-ea"/>
              <a:cs typeface="+mn-cs"/>
            </a:endParaRPr>
          </a:p>
        </p:txBody>
      </p:sp>
      <p:sp>
        <p:nvSpPr>
          <p:cNvPr id="5" name="Title 2">
            <a:extLst>
              <a:ext uri="{FF2B5EF4-FFF2-40B4-BE49-F238E27FC236}">
                <a16:creationId xmlns="" xmlns:a16="http://schemas.microsoft.com/office/drawing/2014/main" id="{170CD21D-26A3-2A45-BB59-AE6A4644F407}"/>
              </a:ext>
            </a:extLst>
          </p:cNvPr>
          <p:cNvSpPr txBox="1">
            <a:spLocks/>
          </p:cNvSpPr>
          <p:nvPr/>
        </p:nvSpPr>
        <p:spPr>
          <a:xfrm>
            <a:off x="398860" y="598503"/>
            <a:ext cx="7772400" cy="1154097"/>
          </a:xfrm>
          <a:prstGeom prst="rect">
            <a:avLst/>
          </a:prstGeom>
          <a:solidFill>
            <a:schemeClr val="tx1"/>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marL="461963" indent="-461963" algn="l" defTabSz="914400" rtl="0" eaLnBrk="1" latinLnBrk="0" hangingPunct="1">
              <a:lnSpc>
                <a:spcPct val="85000"/>
              </a:lnSpc>
              <a:spcBef>
                <a:spcPct val="0"/>
              </a:spcBef>
              <a:buNone/>
              <a:tabLst>
                <a:tab pos="461963" algn="l"/>
              </a:tabLst>
              <a:defRPr sz="2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0" algn="ctr"/>
            <a:r>
              <a:rPr lang="en-US" dirty="0"/>
              <a:t>Getting Services or Assistance with Bathing, Dressing, Help with Preparing Meals, </a:t>
            </a:r>
          </a:p>
          <a:p>
            <a:pPr indent="0" algn="ctr"/>
            <a:r>
              <a:rPr lang="en-US" dirty="0"/>
              <a:t>Housework or Shopping by County</a:t>
            </a:r>
          </a:p>
        </p:txBody>
      </p:sp>
      <p:grpSp>
        <p:nvGrpSpPr>
          <p:cNvPr id="26" name="Group 25">
            <a:extLst>
              <a:ext uri="{FF2B5EF4-FFF2-40B4-BE49-F238E27FC236}">
                <a16:creationId xmlns="" xmlns:a16="http://schemas.microsoft.com/office/drawing/2014/main" id="{4060385F-C7A1-DA42-AF8E-B4477524FB5E}"/>
              </a:ext>
            </a:extLst>
          </p:cNvPr>
          <p:cNvGrpSpPr/>
          <p:nvPr/>
        </p:nvGrpSpPr>
        <p:grpSpPr>
          <a:xfrm>
            <a:off x="8724754" y="67420"/>
            <a:ext cx="419246" cy="6201442"/>
            <a:chOff x="8724754" y="70615"/>
            <a:chExt cx="419246" cy="6201442"/>
          </a:xfrm>
        </p:grpSpPr>
        <p:sp>
          <p:nvSpPr>
            <p:cNvPr id="27" name="TextBox 26">
              <a:extLst>
                <a:ext uri="{FF2B5EF4-FFF2-40B4-BE49-F238E27FC236}">
                  <a16:creationId xmlns="" xmlns:a16="http://schemas.microsoft.com/office/drawing/2014/main" id="{233D7F09-21AF-374C-9B59-4B0DF3AA87FA}"/>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8" name="TextBox 27">
              <a:extLst>
                <a:ext uri="{FF2B5EF4-FFF2-40B4-BE49-F238E27FC236}">
                  <a16:creationId xmlns="" xmlns:a16="http://schemas.microsoft.com/office/drawing/2014/main" id="{63AB53B8-7E14-2C4B-8022-143DDA1D2462}"/>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9" name="TextBox 28">
              <a:extLst>
                <a:ext uri="{FF2B5EF4-FFF2-40B4-BE49-F238E27FC236}">
                  <a16:creationId xmlns="" xmlns:a16="http://schemas.microsoft.com/office/drawing/2014/main" id="{AECBA9B4-9F8F-D344-92E4-30AC5AEB5041}"/>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30" name="TextBox 29">
              <a:extLst>
                <a:ext uri="{FF2B5EF4-FFF2-40B4-BE49-F238E27FC236}">
                  <a16:creationId xmlns="" xmlns:a16="http://schemas.microsoft.com/office/drawing/2014/main" id="{8F241BE9-1643-0F4F-AA21-666023AA3E39}"/>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31" name="TextBox 30">
              <a:extLst>
                <a:ext uri="{FF2B5EF4-FFF2-40B4-BE49-F238E27FC236}">
                  <a16:creationId xmlns="" xmlns:a16="http://schemas.microsoft.com/office/drawing/2014/main" id="{5AD11191-864F-0E4B-88EC-6EECC8480CAF}"/>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2" name="TextBox 31">
              <a:extLst>
                <a:ext uri="{FF2B5EF4-FFF2-40B4-BE49-F238E27FC236}">
                  <a16:creationId xmlns="" xmlns:a16="http://schemas.microsoft.com/office/drawing/2014/main" id="{CD5D93A5-194F-7D4D-A19D-BED988262793}"/>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3" name="TextBox 32">
              <a:extLst>
                <a:ext uri="{FF2B5EF4-FFF2-40B4-BE49-F238E27FC236}">
                  <a16:creationId xmlns="" xmlns:a16="http://schemas.microsoft.com/office/drawing/2014/main" id="{86F6B67A-EA86-B049-8B22-9998A10ED081}"/>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4" name="TextBox 33">
              <a:extLst>
                <a:ext uri="{FF2B5EF4-FFF2-40B4-BE49-F238E27FC236}">
                  <a16:creationId xmlns="" xmlns:a16="http://schemas.microsoft.com/office/drawing/2014/main" id="{1AB10E18-62E2-5942-9FAB-2D3DE8AB7FDE}"/>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9803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98503"/>
            <a:ext cx="7637860" cy="1154095"/>
          </a:xfrm>
        </p:spPr>
        <p:txBody>
          <a:bodyPr/>
          <a:lstStyle/>
          <a:p>
            <a:pPr algn="ctr"/>
            <a:r>
              <a:rPr lang="en-US" dirty="0"/>
              <a:t>IHSS Use Among People with LTSS Needs – </a:t>
            </a:r>
            <a:br>
              <a:rPr lang="en-US" dirty="0"/>
            </a:br>
            <a:r>
              <a:rPr lang="en-US" dirty="0"/>
              <a:t>2017 and 2018</a:t>
            </a:r>
          </a:p>
        </p:txBody>
      </p:sp>
      <p:graphicFrame>
        <p:nvGraphicFramePr>
          <p:cNvPr id="6" name="Chart 5">
            <a:extLst>
              <a:ext uri="{FF2B5EF4-FFF2-40B4-BE49-F238E27FC236}">
                <a16:creationId xmlns="" xmlns:a16="http://schemas.microsoft.com/office/drawing/2014/main" id="{1F2CF83C-54DD-495C-9785-1FA8D4633DB2}"/>
              </a:ext>
            </a:extLst>
          </p:cNvPr>
          <p:cNvGraphicFramePr/>
          <p:nvPr>
            <p:extLst>
              <p:ext uri="{D42A27DB-BD31-4B8C-83A1-F6EECF244321}">
                <p14:modId xmlns:p14="http://schemas.microsoft.com/office/powerpoint/2010/main" val="900989147"/>
              </p:ext>
            </p:extLst>
          </p:nvPr>
        </p:nvGraphicFramePr>
        <p:xfrm>
          <a:off x="533400" y="1752599"/>
          <a:ext cx="7637860" cy="445906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 xmlns:a16="http://schemas.microsoft.com/office/drawing/2014/main" id="{D8F71D15-DCFD-4651-8D78-C43B8279EF4B}"/>
              </a:ext>
            </a:extLst>
          </p:cNvPr>
          <p:cNvSpPr txBox="1"/>
          <p:nvPr/>
        </p:nvSpPr>
        <p:spPr>
          <a:xfrm>
            <a:off x="3581400" y="6211669"/>
            <a:ext cx="4589860" cy="646331"/>
          </a:xfrm>
          <a:prstGeom prst="rect">
            <a:avLst/>
          </a:prstGeom>
          <a:noFill/>
        </p:spPr>
        <p:txBody>
          <a:bodyPr wrap="square" rtlCol="0">
            <a:spAutoFit/>
          </a:bodyPr>
          <a:lstStyle/>
          <a:p>
            <a:pPr algn="r"/>
            <a:r>
              <a:rPr lang="en-US" dirty="0">
                <a:solidFill>
                  <a:schemeClr val="bg1"/>
                </a:solidFill>
              </a:rPr>
              <a:t>Asked only of enrollees who report using LTSS, </a:t>
            </a:r>
          </a:p>
          <a:p>
            <a:pPr algn="r"/>
            <a:r>
              <a:rPr lang="en-US" kern="1200" dirty="0">
                <a:solidFill>
                  <a:schemeClr val="bg1"/>
                </a:solidFill>
                <a:latin typeface="+mn-lt"/>
                <a:ea typeface="+mn-ea"/>
                <a:cs typeface="+mn-cs"/>
              </a:rPr>
              <a:t>2017 &amp; 2018 P-VALUE: &lt;0.001</a:t>
            </a:r>
            <a:endParaRPr lang="en-US" kern="1200" dirty="0">
              <a:solidFill>
                <a:schemeClr val="tx1"/>
              </a:solidFill>
              <a:latin typeface="+mn-lt"/>
              <a:ea typeface="+mn-ea"/>
              <a:cs typeface="+mn-cs"/>
            </a:endParaRPr>
          </a:p>
        </p:txBody>
      </p:sp>
      <p:grpSp>
        <p:nvGrpSpPr>
          <p:cNvPr id="34" name="Group 33">
            <a:extLst>
              <a:ext uri="{FF2B5EF4-FFF2-40B4-BE49-F238E27FC236}">
                <a16:creationId xmlns="" xmlns:a16="http://schemas.microsoft.com/office/drawing/2014/main" id="{E0E3F3CB-C6CE-0847-9CFE-653FA0C42529}"/>
              </a:ext>
            </a:extLst>
          </p:cNvPr>
          <p:cNvGrpSpPr/>
          <p:nvPr/>
        </p:nvGrpSpPr>
        <p:grpSpPr>
          <a:xfrm>
            <a:off x="8724754" y="67420"/>
            <a:ext cx="419246" cy="6201442"/>
            <a:chOff x="8724754" y="70615"/>
            <a:chExt cx="419246" cy="6201442"/>
          </a:xfrm>
        </p:grpSpPr>
        <p:sp>
          <p:nvSpPr>
            <p:cNvPr id="35" name="TextBox 34">
              <a:extLst>
                <a:ext uri="{FF2B5EF4-FFF2-40B4-BE49-F238E27FC236}">
                  <a16:creationId xmlns="" xmlns:a16="http://schemas.microsoft.com/office/drawing/2014/main" id="{16507035-A68D-264A-87AC-0EBF99CB16CA}"/>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36" name="TextBox 35">
              <a:extLst>
                <a:ext uri="{FF2B5EF4-FFF2-40B4-BE49-F238E27FC236}">
                  <a16:creationId xmlns="" xmlns:a16="http://schemas.microsoft.com/office/drawing/2014/main" id="{7F7F2CA9-6450-DB4E-AC41-0E3BBA314452}"/>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37" name="TextBox 36">
              <a:extLst>
                <a:ext uri="{FF2B5EF4-FFF2-40B4-BE49-F238E27FC236}">
                  <a16:creationId xmlns="" xmlns:a16="http://schemas.microsoft.com/office/drawing/2014/main" id="{EE977149-4C87-B64F-B0A4-A3818C4BCC64}"/>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38" name="TextBox 37">
              <a:extLst>
                <a:ext uri="{FF2B5EF4-FFF2-40B4-BE49-F238E27FC236}">
                  <a16:creationId xmlns="" xmlns:a16="http://schemas.microsoft.com/office/drawing/2014/main" id="{3863315F-89B2-6344-8C7D-477863A958AC}"/>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39" name="TextBox 38">
              <a:extLst>
                <a:ext uri="{FF2B5EF4-FFF2-40B4-BE49-F238E27FC236}">
                  <a16:creationId xmlns="" xmlns:a16="http://schemas.microsoft.com/office/drawing/2014/main" id="{F7D5469D-DDCD-824A-BA11-42EF24144867}"/>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40" name="TextBox 39">
              <a:extLst>
                <a:ext uri="{FF2B5EF4-FFF2-40B4-BE49-F238E27FC236}">
                  <a16:creationId xmlns="" xmlns:a16="http://schemas.microsoft.com/office/drawing/2014/main" id="{ED103913-59B3-A549-9608-B3C1CA17EA8D}"/>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41" name="TextBox 40">
              <a:extLst>
                <a:ext uri="{FF2B5EF4-FFF2-40B4-BE49-F238E27FC236}">
                  <a16:creationId xmlns="" xmlns:a16="http://schemas.microsoft.com/office/drawing/2014/main" id="{584C1690-CB5A-CF4D-AB92-729D932C1960}"/>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42" name="TextBox 41">
              <a:extLst>
                <a:ext uri="{FF2B5EF4-FFF2-40B4-BE49-F238E27FC236}">
                  <a16:creationId xmlns="" xmlns:a16="http://schemas.microsoft.com/office/drawing/2014/main" id="{3AF22416-A17E-7D40-AB64-F34C87DCF4C2}"/>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876845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399" y="598503"/>
            <a:ext cx="7543802" cy="773097"/>
          </a:xfrm>
        </p:spPr>
        <p:txBody>
          <a:bodyPr/>
          <a:lstStyle/>
          <a:p>
            <a:pPr algn="ctr"/>
            <a:r>
              <a:rPr lang="en-US" dirty="0"/>
              <a:t>IHSS Use Among People with LTSS Needs</a:t>
            </a:r>
          </a:p>
        </p:txBody>
      </p:sp>
      <p:sp>
        <p:nvSpPr>
          <p:cNvPr id="17" name="TextBox 16">
            <a:extLst>
              <a:ext uri="{FF2B5EF4-FFF2-40B4-BE49-F238E27FC236}">
                <a16:creationId xmlns="" xmlns:a16="http://schemas.microsoft.com/office/drawing/2014/main" id="{6EED0E17-79A3-4506-AD17-5BA32FEB100D}"/>
              </a:ext>
            </a:extLst>
          </p:cNvPr>
          <p:cNvSpPr txBox="1"/>
          <p:nvPr/>
        </p:nvSpPr>
        <p:spPr>
          <a:xfrm>
            <a:off x="3733800" y="6259496"/>
            <a:ext cx="4876299" cy="369904"/>
          </a:xfrm>
          <a:prstGeom prst="rect">
            <a:avLst/>
          </a:prstGeom>
          <a:noFill/>
        </p:spPr>
        <p:txBody>
          <a:bodyPr wrap="square" rtlCol="0">
            <a:spAutoFit/>
          </a:bodyPr>
          <a:lstStyle/>
          <a:p>
            <a:r>
              <a:rPr lang="en-US" dirty="0">
                <a:solidFill>
                  <a:schemeClr val="bg1"/>
                </a:solidFill>
              </a:rPr>
              <a:t>A</a:t>
            </a:r>
            <a:r>
              <a:rPr lang="en-US" kern="1200" dirty="0">
                <a:solidFill>
                  <a:schemeClr val="bg1"/>
                </a:solidFill>
                <a:latin typeface="+mn-lt"/>
                <a:ea typeface="+mn-ea"/>
                <a:cs typeface="+mn-cs"/>
              </a:rPr>
              <a:t>sked only of enrollees who report using IHSS</a:t>
            </a:r>
          </a:p>
        </p:txBody>
      </p:sp>
      <p:graphicFrame>
        <p:nvGraphicFramePr>
          <p:cNvPr id="18" name="Table 17">
            <a:extLst>
              <a:ext uri="{FF2B5EF4-FFF2-40B4-BE49-F238E27FC236}">
                <a16:creationId xmlns="" xmlns:a16="http://schemas.microsoft.com/office/drawing/2014/main" id="{93B56FFC-4E1A-4430-9B72-ECA7DA042F2F}"/>
              </a:ext>
            </a:extLst>
          </p:cNvPr>
          <p:cNvGraphicFramePr>
            <a:graphicFrameLocks noGrp="1"/>
          </p:cNvGraphicFramePr>
          <p:nvPr>
            <p:extLst>
              <p:ext uri="{D42A27DB-BD31-4B8C-83A1-F6EECF244321}">
                <p14:modId xmlns:p14="http://schemas.microsoft.com/office/powerpoint/2010/main" val="3354638726"/>
              </p:ext>
            </p:extLst>
          </p:nvPr>
        </p:nvGraphicFramePr>
        <p:xfrm>
          <a:off x="533399" y="1685664"/>
          <a:ext cx="7637860" cy="4545000"/>
        </p:xfrm>
        <a:graphic>
          <a:graphicData uri="http://schemas.openxmlformats.org/drawingml/2006/table">
            <a:tbl>
              <a:tblPr firstRow="1" bandRow="1">
                <a:tableStyleId>{5C22544A-7EE6-4342-B048-85BDC9FD1C3A}</a:tableStyleId>
              </a:tblPr>
              <a:tblGrid>
                <a:gridCol w="1895630">
                  <a:extLst>
                    <a:ext uri="{9D8B030D-6E8A-4147-A177-3AD203B41FA5}">
                      <a16:colId xmlns="" xmlns:a16="http://schemas.microsoft.com/office/drawing/2014/main" val="1339018122"/>
                    </a:ext>
                  </a:extLst>
                </a:gridCol>
                <a:gridCol w="2843445">
                  <a:extLst>
                    <a:ext uri="{9D8B030D-6E8A-4147-A177-3AD203B41FA5}">
                      <a16:colId xmlns="" xmlns:a16="http://schemas.microsoft.com/office/drawing/2014/main" val="2210404012"/>
                    </a:ext>
                  </a:extLst>
                </a:gridCol>
                <a:gridCol w="2898785">
                  <a:extLst>
                    <a:ext uri="{9D8B030D-6E8A-4147-A177-3AD203B41FA5}">
                      <a16:colId xmlns="" xmlns:a16="http://schemas.microsoft.com/office/drawing/2014/main" val="2583192655"/>
                    </a:ext>
                  </a:extLst>
                </a:gridCol>
              </a:tblGrid>
              <a:tr h="805755">
                <a:tc>
                  <a:txBody>
                    <a:bodyPr/>
                    <a:lstStyle/>
                    <a:p>
                      <a:pPr algn="ctr"/>
                      <a:r>
                        <a:rPr lang="en-US" sz="2200" dirty="0"/>
                        <a:t>County</a:t>
                      </a:r>
                    </a:p>
                  </a:txBody>
                  <a:tcPr anchor="ctr">
                    <a:solidFill>
                      <a:srgbClr val="12438A"/>
                    </a:solidFill>
                  </a:tcPr>
                </a:tc>
                <a:tc>
                  <a:txBody>
                    <a:bodyPr/>
                    <a:lstStyle/>
                    <a:p>
                      <a:pPr algn="ctr"/>
                      <a:r>
                        <a:rPr lang="en-US" sz="2200" dirty="0"/>
                        <a:t>2017</a:t>
                      </a:r>
                    </a:p>
                    <a:p>
                      <a:pPr algn="ctr"/>
                      <a:r>
                        <a:rPr lang="en-US" sz="2200" dirty="0"/>
                        <a:t>Average Hours per Month</a:t>
                      </a:r>
                    </a:p>
                  </a:txBody>
                  <a:tcPr anchor="ctr">
                    <a:solidFill>
                      <a:srgbClr val="12438A"/>
                    </a:solidFill>
                  </a:tcPr>
                </a:tc>
                <a:tc>
                  <a:txBody>
                    <a:bodyPr/>
                    <a:lstStyle/>
                    <a:p>
                      <a:pPr algn="ctr"/>
                      <a:r>
                        <a:rPr lang="en-US" sz="2200" dirty="0"/>
                        <a:t>2018</a:t>
                      </a:r>
                    </a:p>
                    <a:p>
                      <a:pPr algn="ctr"/>
                      <a:r>
                        <a:rPr lang="en-US" sz="2200" dirty="0"/>
                        <a:t>Average Hours per Month</a:t>
                      </a:r>
                    </a:p>
                  </a:txBody>
                  <a:tcPr anchor="ctr">
                    <a:solidFill>
                      <a:srgbClr val="12438A"/>
                    </a:solidFill>
                  </a:tcPr>
                </a:tc>
                <a:extLst>
                  <a:ext uri="{0D108BD9-81ED-4DB2-BD59-A6C34878D82A}">
                    <a16:rowId xmlns="" xmlns:a16="http://schemas.microsoft.com/office/drawing/2014/main" val="3199117916"/>
                  </a:ext>
                </a:extLst>
              </a:tr>
              <a:tr h="447620">
                <a:tc>
                  <a:txBody>
                    <a:bodyPr/>
                    <a:lstStyle/>
                    <a:p>
                      <a:r>
                        <a:rPr lang="en-US" sz="2200" dirty="0"/>
                        <a:t>Los Angeles</a:t>
                      </a:r>
                    </a:p>
                  </a:txBody>
                  <a:tcPr/>
                </a:tc>
                <a:tc>
                  <a:txBody>
                    <a:bodyPr/>
                    <a:lstStyle/>
                    <a:p>
                      <a:pPr algn="ctr"/>
                      <a:r>
                        <a:rPr lang="en-US" sz="2200" dirty="0"/>
                        <a:t>87</a:t>
                      </a:r>
                    </a:p>
                  </a:txBody>
                  <a:tcPr anchor="ctr"/>
                </a:tc>
                <a:tc>
                  <a:txBody>
                    <a:bodyPr/>
                    <a:lstStyle/>
                    <a:p>
                      <a:pPr algn="ctr"/>
                      <a:r>
                        <a:rPr lang="en-US" sz="2200" dirty="0"/>
                        <a:t>90</a:t>
                      </a:r>
                    </a:p>
                  </a:txBody>
                  <a:tcPr anchor="ctr"/>
                </a:tc>
                <a:extLst>
                  <a:ext uri="{0D108BD9-81ED-4DB2-BD59-A6C34878D82A}">
                    <a16:rowId xmlns="" xmlns:a16="http://schemas.microsoft.com/office/drawing/2014/main" val="943079316"/>
                  </a:ext>
                </a:extLst>
              </a:tr>
              <a:tr h="447620">
                <a:tc>
                  <a:txBody>
                    <a:bodyPr/>
                    <a:lstStyle/>
                    <a:p>
                      <a:r>
                        <a:rPr lang="en-US" sz="2200" dirty="0"/>
                        <a:t>Riverside</a:t>
                      </a:r>
                    </a:p>
                  </a:txBody>
                  <a:tcPr/>
                </a:tc>
                <a:tc>
                  <a:txBody>
                    <a:bodyPr/>
                    <a:lstStyle/>
                    <a:p>
                      <a:pPr algn="ctr"/>
                      <a:r>
                        <a:rPr lang="en-US" sz="2200" dirty="0"/>
                        <a:t>92</a:t>
                      </a:r>
                    </a:p>
                  </a:txBody>
                  <a:tcPr anchor="ctr"/>
                </a:tc>
                <a:tc>
                  <a:txBody>
                    <a:bodyPr/>
                    <a:lstStyle/>
                    <a:p>
                      <a:pPr algn="ctr"/>
                      <a:r>
                        <a:rPr lang="en-US" sz="2200" dirty="0"/>
                        <a:t>87</a:t>
                      </a:r>
                    </a:p>
                  </a:txBody>
                  <a:tcPr anchor="ctr"/>
                </a:tc>
                <a:extLst>
                  <a:ext uri="{0D108BD9-81ED-4DB2-BD59-A6C34878D82A}">
                    <a16:rowId xmlns="" xmlns:a16="http://schemas.microsoft.com/office/drawing/2014/main" val="2745704196"/>
                  </a:ext>
                </a:extLst>
              </a:tr>
              <a:tr h="447620">
                <a:tc>
                  <a:txBody>
                    <a:bodyPr/>
                    <a:lstStyle/>
                    <a:p>
                      <a:r>
                        <a:rPr lang="en-US" sz="2200" dirty="0"/>
                        <a:t>San Bernardino</a:t>
                      </a:r>
                    </a:p>
                  </a:txBody>
                  <a:tcPr/>
                </a:tc>
                <a:tc>
                  <a:txBody>
                    <a:bodyPr/>
                    <a:lstStyle/>
                    <a:p>
                      <a:pPr algn="ctr"/>
                      <a:r>
                        <a:rPr lang="en-US" sz="2200" dirty="0"/>
                        <a:t>86</a:t>
                      </a:r>
                    </a:p>
                  </a:txBody>
                  <a:tcPr anchor="ctr"/>
                </a:tc>
                <a:tc>
                  <a:txBody>
                    <a:bodyPr/>
                    <a:lstStyle/>
                    <a:p>
                      <a:pPr algn="ctr"/>
                      <a:r>
                        <a:rPr lang="en-US" sz="2200" dirty="0"/>
                        <a:t>92</a:t>
                      </a:r>
                    </a:p>
                  </a:txBody>
                  <a:tcPr anchor="ctr"/>
                </a:tc>
                <a:extLst>
                  <a:ext uri="{0D108BD9-81ED-4DB2-BD59-A6C34878D82A}">
                    <a16:rowId xmlns="" xmlns:a16="http://schemas.microsoft.com/office/drawing/2014/main" val="212483266"/>
                  </a:ext>
                </a:extLst>
              </a:tr>
              <a:tr h="447620">
                <a:tc>
                  <a:txBody>
                    <a:bodyPr/>
                    <a:lstStyle/>
                    <a:p>
                      <a:r>
                        <a:rPr lang="en-US" sz="2200" dirty="0"/>
                        <a:t>San Diego</a:t>
                      </a:r>
                    </a:p>
                  </a:txBody>
                  <a:tcPr/>
                </a:tc>
                <a:tc>
                  <a:txBody>
                    <a:bodyPr/>
                    <a:lstStyle/>
                    <a:p>
                      <a:pPr algn="ctr"/>
                      <a:r>
                        <a:rPr lang="en-US" sz="2200" dirty="0"/>
                        <a:t>67</a:t>
                      </a:r>
                    </a:p>
                  </a:txBody>
                  <a:tcPr anchor="ctr"/>
                </a:tc>
                <a:tc>
                  <a:txBody>
                    <a:bodyPr/>
                    <a:lstStyle/>
                    <a:p>
                      <a:pPr algn="ctr"/>
                      <a:r>
                        <a:rPr lang="en-US" sz="2200" dirty="0"/>
                        <a:t>91</a:t>
                      </a:r>
                    </a:p>
                  </a:txBody>
                  <a:tcPr anchor="ctr"/>
                </a:tc>
                <a:extLst>
                  <a:ext uri="{0D108BD9-81ED-4DB2-BD59-A6C34878D82A}">
                    <a16:rowId xmlns="" xmlns:a16="http://schemas.microsoft.com/office/drawing/2014/main" val="1550693541"/>
                  </a:ext>
                </a:extLst>
              </a:tr>
              <a:tr h="447620">
                <a:tc>
                  <a:txBody>
                    <a:bodyPr/>
                    <a:lstStyle/>
                    <a:p>
                      <a:r>
                        <a:rPr lang="en-US" sz="2200" dirty="0"/>
                        <a:t>Santa Clara</a:t>
                      </a:r>
                    </a:p>
                  </a:txBody>
                  <a:tcPr/>
                </a:tc>
                <a:tc>
                  <a:txBody>
                    <a:bodyPr/>
                    <a:lstStyle/>
                    <a:p>
                      <a:pPr algn="ctr"/>
                      <a:r>
                        <a:rPr lang="en-US" sz="2200" dirty="0"/>
                        <a:t>111</a:t>
                      </a:r>
                    </a:p>
                  </a:txBody>
                  <a:tcPr anchor="ctr"/>
                </a:tc>
                <a:tc>
                  <a:txBody>
                    <a:bodyPr/>
                    <a:lstStyle/>
                    <a:p>
                      <a:pPr algn="ctr"/>
                      <a:r>
                        <a:rPr lang="en-US" sz="2200" dirty="0"/>
                        <a:t>108</a:t>
                      </a:r>
                    </a:p>
                  </a:txBody>
                  <a:tcPr anchor="ctr"/>
                </a:tc>
                <a:extLst>
                  <a:ext uri="{0D108BD9-81ED-4DB2-BD59-A6C34878D82A}">
                    <a16:rowId xmlns="" xmlns:a16="http://schemas.microsoft.com/office/drawing/2014/main" val="4032371514"/>
                  </a:ext>
                </a:extLst>
              </a:tr>
              <a:tr h="447620">
                <a:tc>
                  <a:txBody>
                    <a:bodyPr/>
                    <a:lstStyle/>
                    <a:p>
                      <a:r>
                        <a:rPr lang="en-US" sz="2200" dirty="0"/>
                        <a:t>San Mateo</a:t>
                      </a:r>
                    </a:p>
                  </a:txBody>
                  <a:tcPr/>
                </a:tc>
                <a:tc>
                  <a:txBody>
                    <a:bodyPr/>
                    <a:lstStyle/>
                    <a:p>
                      <a:pPr algn="ctr"/>
                      <a:r>
                        <a:rPr lang="en-US" sz="2200" dirty="0"/>
                        <a:t>93</a:t>
                      </a:r>
                    </a:p>
                  </a:txBody>
                  <a:tcPr anchor="ctr"/>
                </a:tc>
                <a:tc>
                  <a:txBody>
                    <a:bodyPr/>
                    <a:lstStyle/>
                    <a:p>
                      <a:pPr algn="ctr"/>
                      <a:r>
                        <a:rPr lang="en-US" sz="2200" dirty="0"/>
                        <a:t>113</a:t>
                      </a:r>
                    </a:p>
                  </a:txBody>
                  <a:tcPr anchor="ctr"/>
                </a:tc>
                <a:extLst>
                  <a:ext uri="{0D108BD9-81ED-4DB2-BD59-A6C34878D82A}">
                    <a16:rowId xmlns="" xmlns:a16="http://schemas.microsoft.com/office/drawing/2014/main" val="3842685874"/>
                  </a:ext>
                </a:extLst>
              </a:tr>
              <a:tr h="447620">
                <a:tc>
                  <a:txBody>
                    <a:bodyPr/>
                    <a:lstStyle/>
                    <a:p>
                      <a:r>
                        <a:rPr lang="en-US" sz="2200" dirty="0"/>
                        <a:t>Orange</a:t>
                      </a:r>
                    </a:p>
                  </a:txBody>
                  <a:tcPr/>
                </a:tc>
                <a:tc>
                  <a:txBody>
                    <a:bodyPr/>
                    <a:lstStyle/>
                    <a:p>
                      <a:pPr algn="ctr"/>
                      <a:r>
                        <a:rPr lang="en-US" sz="2200" dirty="0"/>
                        <a:t>67</a:t>
                      </a:r>
                    </a:p>
                  </a:txBody>
                  <a:tcPr anchor="ctr"/>
                </a:tc>
                <a:tc>
                  <a:txBody>
                    <a:bodyPr/>
                    <a:lstStyle/>
                    <a:p>
                      <a:pPr algn="ctr"/>
                      <a:r>
                        <a:rPr lang="en-US" sz="2200" dirty="0"/>
                        <a:t>72</a:t>
                      </a:r>
                    </a:p>
                  </a:txBody>
                  <a:tcPr anchor="ctr"/>
                </a:tc>
                <a:extLst>
                  <a:ext uri="{0D108BD9-81ED-4DB2-BD59-A6C34878D82A}">
                    <a16:rowId xmlns="" xmlns:a16="http://schemas.microsoft.com/office/drawing/2014/main" val="1388962098"/>
                  </a:ext>
                </a:extLst>
              </a:tr>
            </a:tbl>
          </a:graphicData>
        </a:graphic>
      </p:graphicFrame>
      <p:grpSp>
        <p:nvGrpSpPr>
          <p:cNvPr id="25" name="Group 24">
            <a:extLst>
              <a:ext uri="{FF2B5EF4-FFF2-40B4-BE49-F238E27FC236}">
                <a16:creationId xmlns="" xmlns:a16="http://schemas.microsoft.com/office/drawing/2014/main" id="{3A58A6C4-D124-EA47-AD2B-F4D730E4D869}"/>
              </a:ext>
            </a:extLst>
          </p:cNvPr>
          <p:cNvGrpSpPr/>
          <p:nvPr/>
        </p:nvGrpSpPr>
        <p:grpSpPr>
          <a:xfrm>
            <a:off x="8724754" y="67420"/>
            <a:ext cx="419246" cy="6201442"/>
            <a:chOff x="8724754" y="70615"/>
            <a:chExt cx="419246" cy="6201442"/>
          </a:xfrm>
        </p:grpSpPr>
        <p:sp>
          <p:nvSpPr>
            <p:cNvPr id="26" name="TextBox 25">
              <a:extLst>
                <a:ext uri="{FF2B5EF4-FFF2-40B4-BE49-F238E27FC236}">
                  <a16:creationId xmlns="" xmlns:a16="http://schemas.microsoft.com/office/drawing/2014/main" id="{EDDFC7C6-7ED1-9F4C-8C45-E568548CC47B}"/>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7" name="TextBox 26">
              <a:extLst>
                <a:ext uri="{FF2B5EF4-FFF2-40B4-BE49-F238E27FC236}">
                  <a16:creationId xmlns="" xmlns:a16="http://schemas.microsoft.com/office/drawing/2014/main" id="{09EAE33D-AF02-4242-9821-886EEDCF8F63}"/>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8" name="TextBox 27">
              <a:extLst>
                <a:ext uri="{FF2B5EF4-FFF2-40B4-BE49-F238E27FC236}">
                  <a16:creationId xmlns="" xmlns:a16="http://schemas.microsoft.com/office/drawing/2014/main" id="{54DC305B-3616-6B49-882D-3D144A82651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COUNTY</a:t>
              </a:r>
            </a:p>
          </p:txBody>
        </p:sp>
        <p:sp>
          <p:nvSpPr>
            <p:cNvPr id="29" name="TextBox 28">
              <a:extLst>
                <a:ext uri="{FF2B5EF4-FFF2-40B4-BE49-F238E27FC236}">
                  <a16:creationId xmlns="" xmlns:a16="http://schemas.microsoft.com/office/drawing/2014/main" id="{05A4506C-9B02-9D49-8A5B-2B2129B958FF}"/>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30" name="TextBox 29">
              <a:extLst>
                <a:ext uri="{FF2B5EF4-FFF2-40B4-BE49-F238E27FC236}">
                  <a16:creationId xmlns="" xmlns:a16="http://schemas.microsoft.com/office/drawing/2014/main" id="{6FDA13FC-4ABC-1D4B-807B-53140FAC490C}"/>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1" name="TextBox 30">
              <a:extLst>
                <a:ext uri="{FF2B5EF4-FFF2-40B4-BE49-F238E27FC236}">
                  <a16:creationId xmlns="" xmlns:a16="http://schemas.microsoft.com/office/drawing/2014/main" id="{5DB4665B-5141-404C-9AEC-BBB097933BF0}"/>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2" name="TextBox 31">
              <a:extLst>
                <a:ext uri="{FF2B5EF4-FFF2-40B4-BE49-F238E27FC236}">
                  <a16:creationId xmlns="" xmlns:a16="http://schemas.microsoft.com/office/drawing/2014/main" id="{1659EED4-FD84-C545-983B-00C984FF06E4}"/>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3" name="TextBox 32">
              <a:extLst>
                <a:ext uri="{FF2B5EF4-FFF2-40B4-BE49-F238E27FC236}">
                  <a16:creationId xmlns="" xmlns:a16="http://schemas.microsoft.com/office/drawing/2014/main" id="{483AC5A8-BB4A-FE41-A3DF-967EDDBE41A7}"/>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956490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6">
            <a:extLst>
              <a:ext uri="{FF2B5EF4-FFF2-40B4-BE49-F238E27FC236}">
                <a16:creationId xmlns="" xmlns:a16="http://schemas.microsoft.com/office/drawing/2014/main" id="{E5BF50B6-B9E5-6244-95BC-9600330C88B2}"/>
              </a:ext>
            </a:extLst>
          </p:cNvPr>
          <p:cNvSpPr txBox="1">
            <a:spLocks/>
          </p:cNvSpPr>
          <p:nvPr/>
        </p:nvSpPr>
        <p:spPr>
          <a:xfrm>
            <a:off x="914400" y="2596520"/>
            <a:ext cx="7162800" cy="106680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5400" b="1" kern="1200" cap="none">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Results by Race</a:t>
            </a:r>
          </a:p>
        </p:txBody>
      </p:sp>
      <p:grpSp>
        <p:nvGrpSpPr>
          <p:cNvPr id="47" name="Group 46">
            <a:extLst>
              <a:ext uri="{FF2B5EF4-FFF2-40B4-BE49-F238E27FC236}">
                <a16:creationId xmlns="" xmlns:a16="http://schemas.microsoft.com/office/drawing/2014/main" id="{107B340D-E004-1040-BA20-391185D909E4}"/>
              </a:ext>
            </a:extLst>
          </p:cNvPr>
          <p:cNvGrpSpPr/>
          <p:nvPr/>
        </p:nvGrpSpPr>
        <p:grpSpPr>
          <a:xfrm>
            <a:off x="8724754" y="67420"/>
            <a:ext cx="419246" cy="6201442"/>
            <a:chOff x="8724754" y="70615"/>
            <a:chExt cx="419246" cy="6201442"/>
          </a:xfrm>
        </p:grpSpPr>
        <p:sp>
          <p:nvSpPr>
            <p:cNvPr id="48" name="TextBox 47">
              <a:extLst>
                <a:ext uri="{FF2B5EF4-FFF2-40B4-BE49-F238E27FC236}">
                  <a16:creationId xmlns="" xmlns:a16="http://schemas.microsoft.com/office/drawing/2014/main" id="{198C8080-8B9D-B345-B6F5-E82E2C7B2B86}"/>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49" name="TextBox 48">
              <a:extLst>
                <a:ext uri="{FF2B5EF4-FFF2-40B4-BE49-F238E27FC236}">
                  <a16:creationId xmlns="" xmlns:a16="http://schemas.microsoft.com/office/drawing/2014/main" id="{83FCFFEB-61F0-0B43-B426-5119AB1EE5F8}"/>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50" name="TextBox 49">
              <a:extLst>
                <a:ext uri="{FF2B5EF4-FFF2-40B4-BE49-F238E27FC236}">
                  <a16:creationId xmlns="" xmlns:a16="http://schemas.microsoft.com/office/drawing/2014/main" id="{74F8E9BF-46E6-284E-9F57-3531EA94C88C}"/>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51" name="TextBox 50">
              <a:extLst>
                <a:ext uri="{FF2B5EF4-FFF2-40B4-BE49-F238E27FC236}">
                  <a16:creationId xmlns="" xmlns:a16="http://schemas.microsoft.com/office/drawing/2014/main" id="{A1019F78-512B-3043-8D50-F8E387CFC183}"/>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52" name="TextBox 51">
              <a:extLst>
                <a:ext uri="{FF2B5EF4-FFF2-40B4-BE49-F238E27FC236}">
                  <a16:creationId xmlns="" xmlns:a16="http://schemas.microsoft.com/office/drawing/2014/main" id="{CC2A5B8F-67DE-6F40-8DE5-00D462AC66FE}"/>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53" name="TextBox 52">
              <a:extLst>
                <a:ext uri="{FF2B5EF4-FFF2-40B4-BE49-F238E27FC236}">
                  <a16:creationId xmlns="" xmlns:a16="http://schemas.microsoft.com/office/drawing/2014/main" id="{41EEDDB8-FFF0-0542-A700-9CE7AC627C0B}"/>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54" name="TextBox 53">
              <a:extLst>
                <a:ext uri="{FF2B5EF4-FFF2-40B4-BE49-F238E27FC236}">
                  <a16:creationId xmlns="" xmlns:a16="http://schemas.microsoft.com/office/drawing/2014/main" id="{59AF7B32-E442-8C4B-93E0-82D0D88E78C7}"/>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55" name="TextBox 54">
              <a:extLst>
                <a:ext uri="{FF2B5EF4-FFF2-40B4-BE49-F238E27FC236}">
                  <a16:creationId xmlns="" xmlns:a16="http://schemas.microsoft.com/office/drawing/2014/main" id="{8E8526EF-6C26-3B4E-ACD8-2BE05D95E659}"/>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998865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2018, similar to previous years, White and Black CMC enrollees were significantly more likely than Latinos or Asian/Pacific Islander (API)  enrollees to say:</a:t>
            </a:r>
          </a:p>
          <a:p>
            <a:pPr marL="331470" indent="-285750">
              <a:buFontTx/>
              <a:buChar char="•"/>
            </a:pPr>
            <a:r>
              <a:rPr lang="en-US" dirty="0"/>
              <a:t>Very or somewhat confident they know how to manage their health conditions (91% of White and Black enrollees, compared to 77% of Latinos and 75% of API enrollees).</a:t>
            </a:r>
          </a:p>
          <a:p>
            <a:pPr marL="331470" indent="-285750">
              <a:buFontTx/>
              <a:buChar char="•"/>
            </a:pPr>
            <a:endParaRPr lang="en-US" dirty="0"/>
          </a:p>
          <a:p>
            <a:r>
              <a:rPr lang="en-US" dirty="0"/>
              <a:t>Asian/Pacific Islanders were also least likely to say:</a:t>
            </a:r>
          </a:p>
          <a:p>
            <a:pPr marL="331470" indent="-285750">
              <a:buFontTx/>
              <a:buChar char="•"/>
            </a:pPr>
            <a:r>
              <a:rPr lang="en-US" dirty="0"/>
              <a:t>They know who to call if they have a question about their health (82%, compared to 88% of Latinos, 94% of White and Black enrollees). </a:t>
            </a:r>
          </a:p>
          <a:p>
            <a:pPr marL="331470" indent="-285750">
              <a:buFontTx/>
              <a:buChar char="•"/>
            </a:pPr>
            <a:r>
              <a:rPr lang="en-US" dirty="0"/>
              <a:t>They know how to get their questions answered (51%, compared to 64% of White and 66% Black enrollees).</a:t>
            </a:r>
          </a:p>
          <a:p>
            <a:pPr marL="331470" indent="-285750">
              <a:buFontTx/>
              <a:buChar char="•"/>
            </a:pPr>
            <a:endParaRPr lang="en-US" dirty="0"/>
          </a:p>
        </p:txBody>
      </p:sp>
      <p:sp>
        <p:nvSpPr>
          <p:cNvPr id="3" name="Title 2"/>
          <p:cNvSpPr>
            <a:spLocks noGrp="1"/>
          </p:cNvSpPr>
          <p:nvPr>
            <p:ph type="title"/>
          </p:nvPr>
        </p:nvSpPr>
        <p:spPr/>
        <p:txBody>
          <a:bodyPr/>
          <a:lstStyle/>
          <a:p>
            <a:pPr algn="ctr"/>
            <a:r>
              <a:rPr lang="en-US" dirty="0"/>
              <a:t>Enrollees’ Confidence Navigating Health Care by Race</a:t>
            </a:r>
          </a:p>
        </p:txBody>
      </p:sp>
      <p:grpSp>
        <p:nvGrpSpPr>
          <p:cNvPr id="29" name="Group 28">
            <a:extLst>
              <a:ext uri="{FF2B5EF4-FFF2-40B4-BE49-F238E27FC236}">
                <a16:creationId xmlns="" xmlns:a16="http://schemas.microsoft.com/office/drawing/2014/main" id="{FAC0BDB3-E904-F347-885C-771F06DE231F}"/>
              </a:ext>
            </a:extLst>
          </p:cNvPr>
          <p:cNvGrpSpPr/>
          <p:nvPr/>
        </p:nvGrpSpPr>
        <p:grpSpPr>
          <a:xfrm>
            <a:off x="8724754" y="67420"/>
            <a:ext cx="419246" cy="6201442"/>
            <a:chOff x="8724754" y="70615"/>
            <a:chExt cx="419246" cy="6201442"/>
          </a:xfrm>
        </p:grpSpPr>
        <p:sp>
          <p:nvSpPr>
            <p:cNvPr id="30" name="TextBox 29">
              <a:extLst>
                <a:ext uri="{FF2B5EF4-FFF2-40B4-BE49-F238E27FC236}">
                  <a16:creationId xmlns="" xmlns:a16="http://schemas.microsoft.com/office/drawing/2014/main" id="{12E704BD-D62A-7747-BA5E-2587B76365CB}"/>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31" name="TextBox 30">
              <a:extLst>
                <a:ext uri="{FF2B5EF4-FFF2-40B4-BE49-F238E27FC236}">
                  <a16:creationId xmlns="" xmlns:a16="http://schemas.microsoft.com/office/drawing/2014/main" id="{D247E6D7-2B64-1C46-80FC-C1C2B6AC0CA4}"/>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32" name="TextBox 31">
              <a:extLst>
                <a:ext uri="{FF2B5EF4-FFF2-40B4-BE49-F238E27FC236}">
                  <a16:creationId xmlns="" xmlns:a16="http://schemas.microsoft.com/office/drawing/2014/main" id="{059D010D-7C1F-3240-8445-98F68C381889}"/>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33" name="TextBox 32">
              <a:extLst>
                <a:ext uri="{FF2B5EF4-FFF2-40B4-BE49-F238E27FC236}">
                  <a16:creationId xmlns="" xmlns:a16="http://schemas.microsoft.com/office/drawing/2014/main" id="{E734C47E-4F8A-E54C-87B1-594C1E6EBD08}"/>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34" name="TextBox 33">
              <a:extLst>
                <a:ext uri="{FF2B5EF4-FFF2-40B4-BE49-F238E27FC236}">
                  <a16:creationId xmlns="" xmlns:a16="http://schemas.microsoft.com/office/drawing/2014/main" id="{FBB8CFF1-6880-DC4B-B764-3C7E6E7958FC}"/>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5" name="TextBox 34">
              <a:extLst>
                <a:ext uri="{FF2B5EF4-FFF2-40B4-BE49-F238E27FC236}">
                  <a16:creationId xmlns="" xmlns:a16="http://schemas.microsoft.com/office/drawing/2014/main" id="{62A42FF9-3980-B240-898C-8BA173E8661D}"/>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6" name="TextBox 35">
              <a:extLst>
                <a:ext uri="{FF2B5EF4-FFF2-40B4-BE49-F238E27FC236}">
                  <a16:creationId xmlns="" xmlns:a16="http://schemas.microsoft.com/office/drawing/2014/main" id="{11A5DA08-6A10-954E-BC1D-1FCC453B436D}"/>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7" name="TextBox 36">
              <a:extLst>
                <a:ext uri="{FF2B5EF4-FFF2-40B4-BE49-F238E27FC236}">
                  <a16:creationId xmlns="" xmlns:a16="http://schemas.microsoft.com/office/drawing/2014/main" id="{4ECB74B4-C6E1-764A-9A0E-BDC38224A1A4}"/>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079584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1138412039"/>
              </p:ext>
            </p:extLst>
          </p:nvPr>
        </p:nvGraphicFramePr>
        <p:xfrm>
          <a:off x="3276997" y="1915717"/>
          <a:ext cx="4894263" cy="1437083"/>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Enrollees’ Confidence Navigating Health Care </a:t>
            </a:r>
            <a:br>
              <a:rPr lang="en-US" dirty="0"/>
            </a:br>
            <a:r>
              <a:rPr lang="en-US" dirty="0"/>
              <a:t>by Race - 2018</a:t>
            </a:r>
          </a:p>
        </p:txBody>
      </p:sp>
      <p:sp>
        <p:nvSpPr>
          <p:cNvPr id="2" name="TextBox 1">
            <a:extLst>
              <a:ext uri="{FF2B5EF4-FFF2-40B4-BE49-F238E27FC236}">
                <a16:creationId xmlns="" xmlns:a16="http://schemas.microsoft.com/office/drawing/2014/main" id="{872BB5ED-E7E5-2A4A-9198-3FDA1DA253D2}"/>
              </a:ext>
            </a:extLst>
          </p:cNvPr>
          <p:cNvSpPr txBox="1"/>
          <p:nvPr/>
        </p:nvSpPr>
        <p:spPr>
          <a:xfrm>
            <a:off x="927846" y="2068805"/>
            <a:ext cx="2286397" cy="1200329"/>
          </a:xfrm>
          <a:prstGeom prst="rect">
            <a:avLst/>
          </a:prstGeom>
          <a:noFill/>
        </p:spPr>
        <p:txBody>
          <a:bodyPr wrap="square" rtlCol="0">
            <a:spAutoFit/>
          </a:bodyPr>
          <a:lstStyle/>
          <a:p>
            <a:r>
              <a:rPr lang="en-US" b="1" dirty="0">
                <a:solidFill>
                  <a:schemeClr val="bg1"/>
                </a:solidFill>
              </a:rPr>
              <a:t>Know how to manage your health conditions (% very or somewhat confident)</a:t>
            </a:r>
          </a:p>
        </p:txBody>
      </p:sp>
      <p:graphicFrame>
        <p:nvGraphicFramePr>
          <p:cNvPr id="18" name="Content Placeholder 12">
            <a:extLst>
              <a:ext uri="{FF2B5EF4-FFF2-40B4-BE49-F238E27FC236}">
                <a16:creationId xmlns="" xmlns:a16="http://schemas.microsoft.com/office/drawing/2014/main" id="{87A68C78-D526-B241-A627-E93D6F4318A8}"/>
              </a:ext>
            </a:extLst>
          </p:cNvPr>
          <p:cNvGraphicFramePr>
            <a:graphicFrameLocks/>
          </p:cNvGraphicFramePr>
          <p:nvPr>
            <p:extLst>
              <p:ext uri="{D42A27DB-BD31-4B8C-83A1-F6EECF244321}">
                <p14:modId xmlns:p14="http://schemas.microsoft.com/office/powerpoint/2010/main" val="2157759498"/>
              </p:ext>
            </p:extLst>
          </p:nvPr>
        </p:nvGraphicFramePr>
        <p:xfrm>
          <a:off x="3294926" y="3423216"/>
          <a:ext cx="4858404" cy="13660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 xmlns:a16="http://schemas.microsoft.com/office/drawing/2014/main" id="{7B44F4AD-260F-944B-8D93-AED246DB6F85}"/>
              </a:ext>
            </a:extLst>
          </p:cNvPr>
          <p:cNvSpPr txBox="1"/>
          <p:nvPr/>
        </p:nvSpPr>
        <p:spPr>
          <a:xfrm>
            <a:off x="990601" y="3588928"/>
            <a:ext cx="2286396" cy="1200329"/>
          </a:xfrm>
          <a:prstGeom prst="rect">
            <a:avLst/>
          </a:prstGeom>
          <a:noFill/>
        </p:spPr>
        <p:txBody>
          <a:bodyPr wrap="square" rtlCol="0">
            <a:spAutoFit/>
          </a:bodyPr>
          <a:lstStyle/>
          <a:p>
            <a:r>
              <a:rPr lang="en-US" b="1" dirty="0">
                <a:solidFill>
                  <a:schemeClr val="bg1"/>
                </a:solidFill>
              </a:rPr>
              <a:t>Know who to call if you have a health need or question (% yes)</a:t>
            </a:r>
          </a:p>
        </p:txBody>
      </p:sp>
      <p:graphicFrame>
        <p:nvGraphicFramePr>
          <p:cNvPr id="19" name="Content Placeholder 12">
            <a:extLst>
              <a:ext uri="{FF2B5EF4-FFF2-40B4-BE49-F238E27FC236}">
                <a16:creationId xmlns="" xmlns:a16="http://schemas.microsoft.com/office/drawing/2014/main" id="{E632A87A-8C9C-E74D-AE60-AB4680CD696A}"/>
              </a:ext>
            </a:extLst>
          </p:cNvPr>
          <p:cNvGraphicFramePr>
            <a:graphicFrameLocks/>
          </p:cNvGraphicFramePr>
          <p:nvPr>
            <p:extLst>
              <p:ext uri="{D42A27DB-BD31-4B8C-83A1-F6EECF244321}">
                <p14:modId xmlns:p14="http://schemas.microsoft.com/office/powerpoint/2010/main" val="3459951993"/>
              </p:ext>
            </p:extLst>
          </p:nvPr>
        </p:nvGraphicFramePr>
        <p:xfrm>
          <a:off x="3281479" y="5009208"/>
          <a:ext cx="4858404" cy="136604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 xmlns:a16="http://schemas.microsoft.com/office/drawing/2014/main" id="{880333DB-5A65-CF45-843C-FD654F313896}"/>
              </a:ext>
            </a:extLst>
          </p:cNvPr>
          <p:cNvSpPr txBox="1"/>
          <p:nvPr/>
        </p:nvSpPr>
        <p:spPr>
          <a:xfrm>
            <a:off x="990601" y="5002893"/>
            <a:ext cx="2438399" cy="1477328"/>
          </a:xfrm>
          <a:prstGeom prst="rect">
            <a:avLst/>
          </a:prstGeom>
          <a:noFill/>
        </p:spPr>
        <p:txBody>
          <a:bodyPr wrap="square" rtlCol="0">
            <a:spAutoFit/>
          </a:bodyPr>
          <a:lstStyle/>
          <a:p>
            <a:r>
              <a:rPr lang="en-US" b="1" dirty="0">
                <a:solidFill>
                  <a:schemeClr val="bg1"/>
                </a:solidFill>
              </a:rPr>
              <a:t>Can get questions about your health needs answered (% very or somewhat confident)</a:t>
            </a:r>
          </a:p>
        </p:txBody>
      </p:sp>
      <p:grpSp>
        <p:nvGrpSpPr>
          <p:cNvPr id="26" name="Group 25">
            <a:extLst>
              <a:ext uri="{FF2B5EF4-FFF2-40B4-BE49-F238E27FC236}">
                <a16:creationId xmlns="" xmlns:a16="http://schemas.microsoft.com/office/drawing/2014/main" id="{5D853C41-57B5-584D-9F7C-BCC26353E0C4}"/>
              </a:ext>
            </a:extLst>
          </p:cNvPr>
          <p:cNvGrpSpPr/>
          <p:nvPr/>
        </p:nvGrpSpPr>
        <p:grpSpPr>
          <a:xfrm>
            <a:off x="8724754" y="67420"/>
            <a:ext cx="419246" cy="6201442"/>
            <a:chOff x="8724754" y="70615"/>
            <a:chExt cx="419246" cy="6201442"/>
          </a:xfrm>
        </p:grpSpPr>
        <p:sp>
          <p:nvSpPr>
            <p:cNvPr id="27" name="TextBox 26">
              <a:extLst>
                <a:ext uri="{FF2B5EF4-FFF2-40B4-BE49-F238E27FC236}">
                  <a16:creationId xmlns="" xmlns:a16="http://schemas.microsoft.com/office/drawing/2014/main" id="{0A0195D2-2ADF-F54A-9D9F-C0E8EA5EA142}"/>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8" name="TextBox 27">
              <a:extLst>
                <a:ext uri="{FF2B5EF4-FFF2-40B4-BE49-F238E27FC236}">
                  <a16:creationId xmlns="" xmlns:a16="http://schemas.microsoft.com/office/drawing/2014/main" id="{AF509363-5F92-B84D-94BC-4FC14B32009D}"/>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9" name="TextBox 28">
              <a:extLst>
                <a:ext uri="{FF2B5EF4-FFF2-40B4-BE49-F238E27FC236}">
                  <a16:creationId xmlns="" xmlns:a16="http://schemas.microsoft.com/office/drawing/2014/main" id="{47136D2E-5AA8-4F4E-8071-64E4A65345D2}"/>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30" name="TextBox 29">
              <a:extLst>
                <a:ext uri="{FF2B5EF4-FFF2-40B4-BE49-F238E27FC236}">
                  <a16:creationId xmlns="" xmlns:a16="http://schemas.microsoft.com/office/drawing/2014/main" id="{5F2E6422-167A-1347-9C1B-C467BD8086BA}"/>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31" name="TextBox 30">
              <a:extLst>
                <a:ext uri="{FF2B5EF4-FFF2-40B4-BE49-F238E27FC236}">
                  <a16:creationId xmlns="" xmlns:a16="http://schemas.microsoft.com/office/drawing/2014/main" id="{7C049EAA-4571-1249-AA2D-FDB3A74989F8}"/>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2" name="TextBox 31">
              <a:extLst>
                <a:ext uri="{FF2B5EF4-FFF2-40B4-BE49-F238E27FC236}">
                  <a16:creationId xmlns="" xmlns:a16="http://schemas.microsoft.com/office/drawing/2014/main" id="{FB052B41-8C85-6943-B8E7-2BDCBEADE091}"/>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3" name="TextBox 32">
              <a:extLst>
                <a:ext uri="{FF2B5EF4-FFF2-40B4-BE49-F238E27FC236}">
                  <a16:creationId xmlns="" xmlns:a16="http://schemas.microsoft.com/office/drawing/2014/main" id="{144238CA-75DE-4342-B5A2-C4A72398598F}"/>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4" name="TextBox 33">
              <a:extLst>
                <a:ext uri="{FF2B5EF4-FFF2-40B4-BE49-F238E27FC236}">
                  <a16:creationId xmlns="" xmlns:a16="http://schemas.microsoft.com/office/drawing/2014/main" id="{0D6A88A1-F64D-0B49-9F76-561922EAE44D}"/>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78793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 xmlns:a16="http://schemas.microsoft.com/office/drawing/2014/main" id="{2E1742B5-CA54-0142-A9DC-8F8C31A64B6F}"/>
              </a:ext>
            </a:extLst>
          </p:cNvPr>
          <p:cNvSpPr>
            <a:spLocks noGrp="1"/>
          </p:cNvSpPr>
          <p:nvPr>
            <p:ph idx="1"/>
          </p:nvPr>
        </p:nvSpPr>
        <p:spPr>
          <a:xfrm>
            <a:off x="457200" y="1128457"/>
            <a:ext cx="7772400" cy="5422374"/>
          </a:xfrm>
        </p:spPr>
        <p:txBody>
          <a:bodyPr>
            <a:noAutofit/>
          </a:bodyPr>
          <a:lstStyle/>
          <a:p>
            <a:pPr marL="0" indent="0" algn="l">
              <a:spcBef>
                <a:spcPts val="0"/>
              </a:spcBef>
              <a:spcAft>
                <a:spcPts val="1400"/>
              </a:spcAft>
              <a:buNone/>
            </a:pPr>
            <a:r>
              <a:rPr lang="en-US" b="1" u="sng" dirty="0"/>
              <a:t>Survey Method</a:t>
            </a:r>
            <a:endParaRPr lang="en-US" b="1" dirty="0"/>
          </a:p>
          <a:p>
            <a:pPr marL="285750" indent="-285750" algn="l">
              <a:spcBef>
                <a:spcPts val="0"/>
              </a:spcBef>
              <a:spcAft>
                <a:spcPts val="1400"/>
              </a:spcAft>
              <a:buFont typeface="Wingdings" panose="05000000000000000000" pitchFamily="2" charset="2"/>
              <a:buChar char="§"/>
            </a:pPr>
            <a:r>
              <a:rPr lang="en-US" b="1" dirty="0"/>
              <a:t>Telephone interviews with stratified random samples of dual eligible beneficiaries in Cal MediConnect (CMC) counties</a:t>
            </a:r>
          </a:p>
          <a:p>
            <a:pPr marL="0" indent="0" algn="l">
              <a:spcBef>
                <a:spcPts val="0"/>
              </a:spcBef>
              <a:spcAft>
                <a:spcPts val="1400"/>
              </a:spcAft>
              <a:buNone/>
            </a:pPr>
            <a:r>
              <a:rPr lang="en-US" b="1" u="sng" dirty="0"/>
              <a:t>Populations Surveyed</a:t>
            </a:r>
            <a:endParaRPr lang="en-US" b="1" dirty="0"/>
          </a:p>
          <a:p>
            <a:pPr marL="285750" indent="-285750" algn="l">
              <a:spcBef>
                <a:spcPts val="0"/>
              </a:spcBef>
              <a:spcAft>
                <a:spcPts val="1400"/>
              </a:spcAft>
              <a:buFont typeface="Wingdings" panose="05000000000000000000" pitchFamily="2" charset="2"/>
              <a:buChar char="§"/>
            </a:pPr>
            <a:r>
              <a:rPr lang="en-US" b="1" dirty="0"/>
              <a:t>2015: CMC enrollees in five counties (Los Angeles, Riverside, San Bernardino, San Diego, and Santa Clara)</a:t>
            </a:r>
          </a:p>
          <a:p>
            <a:pPr marL="285750" indent="-285750" algn="l">
              <a:spcBef>
                <a:spcPts val="0"/>
              </a:spcBef>
              <a:spcAft>
                <a:spcPts val="1400"/>
              </a:spcAft>
              <a:buFont typeface="Wingdings" panose="05000000000000000000" pitchFamily="2" charset="2"/>
              <a:buChar char="§"/>
            </a:pPr>
            <a:r>
              <a:rPr lang="en-US" b="1" dirty="0"/>
              <a:t>2016 through 2018: CMC added two counties (San Mateo and Orange)</a:t>
            </a:r>
          </a:p>
          <a:p>
            <a:pPr marL="0" indent="0" algn="l">
              <a:spcBef>
                <a:spcPts val="0"/>
              </a:spcBef>
              <a:spcAft>
                <a:spcPts val="800"/>
              </a:spcAft>
              <a:buNone/>
            </a:pPr>
            <a:r>
              <a:rPr lang="en-US" b="1" u="sng" dirty="0"/>
              <a:t>Sample Sizes of CMC Enrollees by Survey Year</a:t>
            </a:r>
            <a:endParaRPr lang="en-US" b="1" dirty="0"/>
          </a:p>
          <a:p>
            <a:pPr marL="285750" indent="-285750" algn="l">
              <a:spcBef>
                <a:spcPts val="0"/>
              </a:spcBef>
              <a:spcAft>
                <a:spcPts val="800"/>
              </a:spcAft>
              <a:buFont typeface="Wingdings" panose="05000000000000000000" pitchFamily="2" charset="2"/>
              <a:buChar char="§"/>
            </a:pPr>
            <a:r>
              <a:rPr lang="en-US" b="1" dirty="0"/>
              <a:t>2015: 2,764 CMC enrollees</a:t>
            </a:r>
            <a:endParaRPr lang="en-US" b="1" u="sng" dirty="0"/>
          </a:p>
          <a:p>
            <a:pPr marL="285750" indent="-285750" algn="l">
              <a:spcBef>
                <a:spcPts val="0"/>
              </a:spcBef>
              <a:spcAft>
                <a:spcPts val="800"/>
              </a:spcAft>
              <a:buFont typeface="Wingdings" panose="05000000000000000000" pitchFamily="2" charset="2"/>
              <a:buChar char="§"/>
            </a:pPr>
            <a:r>
              <a:rPr lang="en-US" b="1" dirty="0"/>
              <a:t>2016: 3,351 CMC enrollees</a:t>
            </a:r>
          </a:p>
          <a:p>
            <a:pPr marL="285750" indent="-285750" algn="l">
              <a:spcBef>
                <a:spcPts val="0"/>
              </a:spcBef>
              <a:spcAft>
                <a:spcPts val="800"/>
              </a:spcAft>
              <a:buFont typeface="Wingdings" panose="05000000000000000000" pitchFamily="2" charset="2"/>
              <a:buChar char="§"/>
            </a:pPr>
            <a:r>
              <a:rPr lang="en-US" b="1" dirty="0"/>
              <a:t>2017: 1,779 CMC enrollees</a:t>
            </a:r>
          </a:p>
          <a:p>
            <a:pPr marL="285750" indent="-285750" algn="l">
              <a:spcBef>
                <a:spcPts val="0"/>
              </a:spcBef>
              <a:spcAft>
                <a:spcPts val="800"/>
              </a:spcAft>
              <a:buFont typeface="Wingdings" panose="05000000000000000000" pitchFamily="2" charset="2"/>
              <a:buChar char="§"/>
            </a:pPr>
            <a:r>
              <a:rPr lang="en-US" b="1" dirty="0"/>
              <a:t>2018: 1,775 CMC enrollees</a:t>
            </a:r>
          </a:p>
          <a:p>
            <a:pPr marL="0" indent="0" algn="l">
              <a:spcBef>
                <a:spcPts val="0"/>
              </a:spcBef>
              <a:spcAft>
                <a:spcPts val="800"/>
              </a:spcAft>
              <a:buNone/>
            </a:pPr>
            <a:r>
              <a:rPr lang="en-US" b="1" u="sng" dirty="0"/>
              <a:t>Aggregate Sample Size of CMC Enrollees (across all years)</a:t>
            </a:r>
            <a:endParaRPr lang="en-US" b="1" dirty="0"/>
          </a:p>
          <a:p>
            <a:pPr marL="285750" indent="-285750" algn="l">
              <a:spcBef>
                <a:spcPts val="0"/>
              </a:spcBef>
              <a:spcAft>
                <a:spcPts val="800"/>
              </a:spcAft>
              <a:buFont typeface="Wingdings" panose="05000000000000000000" pitchFamily="2" charset="2"/>
              <a:buChar char="§"/>
            </a:pPr>
            <a:r>
              <a:rPr lang="en-US" b="1" dirty="0"/>
              <a:t>9,669 CMC enrollees</a:t>
            </a:r>
          </a:p>
          <a:p>
            <a:pPr marL="285750" indent="-285750" algn="l">
              <a:spcBef>
                <a:spcPts val="0"/>
              </a:spcBef>
              <a:spcAft>
                <a:spcPts val="1400"/>
              </a:spcAft>
              <a:buFont typeface="Wingdings" panose="05000000000000000000" pitchFamily="2" charset="2"/>
              <a:buChar char="§"/>
            </a:pPr>
            <a:endParaRPr lang="en-US" sz="1600" b="1" dirty="0"/>
          </a:p>
        </p:txBody>
      </p:sp>
      <p:sp>
        <p:nvSpPr>
          <p:cNvPr id="5" name="Title 3">
            <a:extLst>
              <a:ext uri="{FF2B5EF4-FFF2-40B4-BE49-F238E27FC236}">
                <a16:creationId xmlns="" xmlns:a16="http://schemas.microsoft.com/office/drawing/2014/main" id="{7855B5C3-032E-1D45-A557-80B45ABC59DA}"/>
              </a:ext>
            </a:extLst>
          </p:cNvPr>
          <p:cNvSpPr>
            <a:spLocks noGrp="1"/>
          </p:cNvSpPr>
          <p:nvPr>
            <p:ph type="title"/>
          </p:nvPr>
        </p:nvSpPr>
        <p:spPr>
          <a:xfrm>
            <a:off x="457200" y="351301"/>
            <a:ext cx="7772400" cy="639299"/>
          </a:xfrm>
        </p:spPr>
        <p:txBody>
          <a:bodyPr/>
          <a:lstStyle/>
          <a:p>
            <a:r>
              <a:rPr lang="en-US" dirty="0"/>
              <a:t>About the Surveys</a:t>
            </a:r>
          </a:p>
        </p:txBody>
      </p:sp>
      <p:grpSp>
        <p:nvGrpSpPr>
          <p:cNvPr id="6" name="Group 5">
            <a:extLst>
              <a:ext uri="{FF2B5EF4-FFF2-40B4-BE49-F238E27FC236}">
                <a16:creationId xmlns="" xmlns:a16="http://schemas.microsoft.com/office/drawing/2014/main" id="{FBAC09DA-AF34-C94A-80AD-2C3B0B81D81D}"/>
              </a:ext>
            </a:extLst>
          </p:cNvPr>
          <p:cNvGrpSpPr/>
          <p:nvPr/>
        </p:nvGrpSpPr>
        <p:grpSpPr>
          <a:xfrm>
            <a:off x="8740661" y="70615"/>
            <a:ext cx="403339" cy="6230390"/>
            <a:chOff x="8740661" y="70615"/>
            <a:chExt cx="403339" cy="6230390"/>
          </a:xfrm>
        </p:grpSpPr>
        <p:sp>
          <p:nvSpPr>
            <p:cNvPr id="7" name="TextBox 6">
              <a:extLst>
                <a:ext uri="{FF2B5EF4-FFF2-40B4-BE49-F238E27FC236}">
                  <a16:creationId xmlns="" xmlns:a16="http://schemas.microsoft.com/office/drawing/2014/main" id="{8E3DB54D-40A9-3B41-A479-38167A6EF447}"/>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t>INTRO</a:t>
              </a:r>
            </a:p>
          </p:txBody>
        </p:sp>
        <p:sp>
          <p:nvSpPr>
            <p:cNvPr id="8" name="TextBox 7">
              <a:extLst>
                <a:ext uri="{FF2B5EF4-FFF2-40B4-BE49-F238E27FC236}">
                  <a16:creationId xmlns="" xmlns:a16="http://schemas.microsoft.com/office/drawing/2014/main" id="{D7CA22AE-892A-2B40-BE84-962B969EB4A7}"/>
                </a:ext>
              </a:extLst>
            </p:cNvPr>
            <p:cNvSpPr txBox="1"/>
            <p:nvPr userDrawn="1"/>
          </p:nvSpPr>
          <p:spPr>
            <a:xfrm>
              <a:off x="8773207" y="762000"/>
              <a:ext cx="261610" cy="77210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SUMMARY</a:t>
              </a:r>
            </a:p>
          </p:txBody>
        </p:sp>
        <p:sp>
          <p:nvSpPr>
            <p:cNvPr id="9" name="TextBox 8">
              <a:extLst>
                <a:ext uri="{FF2B5EF4-FFF2-40B4-BE49-F238E27FC236}">
                  <a16:creationId xmlns="" xmlns:a16="http://schemas.microsoft.com/office/drawing/2014/main" id="{19C5A7C8-6076-DB4E-B4A2-F47F308273DC}"/>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0" name="TextBox 9">
              <a:extLst>
                <a:ext uri="{FF2B5EF4-FFF2-40B4-BE49-F238E27FC236}">
                  <a16:creationId xmlns="" xmlns:a16="http://schemas.microsoft.com/office/drawing/2014/main" id="{215BC3EC-55A3-A94F-A345-BF360B7E1877}"/>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11" name="TextBox 10">
              <a:extLst>
                <a:ext uri="{FF2B5EF4-FFF2-40B4-BE49-F238E27FC236}">
                  <a16:creationId xmlns="" xmlns:a16="http://schemas.microsoft.com/office/drawing/2014/main" id="{34ACDE99-D0D6-2D45-A04B-C58D7CB728D5}"/>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2" name="TextBox 11">
              <a:extLst>
                <a:ext uri="{FF2B5EF4-FFF2-40B4-BE49-F238E27FC236}">
                  <a16:creationId xmlns="" xmlns:a16="http://schemas.microsoft.com/office/drawing/2014/main" id="{FB34A345-8550-4441-95C5-19116C907DF0}"/>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3" name="TextBox 12">
              <a:extLst>
                <a:ext uri="{FF2B5EF4-FFF2-40B4-BE49-F238E27FC236}">
                  <a16:creationId xmlns="" xmlns:a16="http://schemas.microsoft.com/office/drawing/2014/main" id="{18B8C1E3-440A-3842-B147-C46E79F96CF2}"/>
                </a:ext>
              </a:extLst>
            </p:cNvPr>
            <p:cNvSpPr txBox="1"/>
            <p:nvPr userDrawn="1"/>
          </p:nvSpPr>
          <p:spPr>
            <a:xfrm>
              <a:off x="8778240" y="4692010"/>
              <a:ext cx="244576"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APPENDIX</a:t>
              </a:r>
            </a:p>
          </p:txBody>
        </p:sp>
        <p:sp>
          <p:nvSpPr>
            <p:cNvPr id="14" name="TextBox 13">
              <a:extLst>
                <a:ext uri="{FF2B5EF4-FFF2-40B4-BE49-F238E27FC236}">
                  <a16:creationId xmlns="" xmlns:a16="http://schemas.microsoft.com/office/drawing/2014/main" id="{D2DBCFF5-34D1-2C4F-B20F-84662766AEBB}"/>
                </a:ext>
              </a:extLst>
            </p:cNvPr>
            <p:cNvSpPr txBox="1"/>
            <p:nvPr/>
          </p:nvSpPr>
          <p:spPr>
            <a:xfrm rot="5400000">
              <a:off x="8420064" y="5718795"/>
              <a:ext cx="902811" cy="261610"/>
            </a:xfrm>
            <a:prstGeom prst="rect">
              <a:avLst/>
            </a:prstGeom>
            <a:noFill/>
          </p:spPr>
          <p:txBody>
            <a:bodyPr wrap="none" rtlCol="0">
              <a:spAutoFit/>
            </a:bodyPr>
            <a:lstStyle/>
            <a:p>
              <a:r>
                <a:rPr lang="en-US" sz="1100" b="1" dirty="0">
                  <a:solidFill>
                    <a:schemeClr val="bg1"/>
                  </a:solidFill>
                </a:rPr>
                <a:t>Contact Info</a:t>
              </a:r>
            </a:p>
          </p:txBody>
        </p:sp>
      </p:grpSp>
    </p:spTree>
    <p:extLst>
      <p:ext uri="{BB962C8B-B14F-4D97-AF65-F5344CB8AC3E}">
        <p14:creationId xmlns:p14="http://schemas.microsoft.com/office/powerpoint/2010/main" val="478805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6BE0CCC-AD62-684C-983E-7169BDDA0A04}"/>
              </a:ext>
            </a:extLst>
          </p:cNvPr>
          <p:cNvSpPr>
            <a:spLocks noGrp="1"/>
          </p:cNvSpPr>
          <p:nvPr>
            <p:ph idx="1"/>
          </p:nvPr>
        </p:nvSpPr>
        <p:spPr/>
        <p:txBody>
          <a:bodyPr/>
          <a:lstStyle/>
          <a:p>
            <a:pPr marL="45720" indent="0">
              <a:buNone/>
            </a:pPr>
            <a:r>
              <a:rPr lang="en-US" sz="1800" dirty="0"/>
              <a:t>API CMC enrollees were most likely to have a personal doctor (98%).</a:t>
            </a:r>
          </a:p>
          <a:p>
            <a:pPr marL="45720" indent="0">
              <a:buNone/>
            </a:pPr>
            <a:endParaRPr lang="en-US" sz="1800" dirty="0"/>
          </a:p>
          <a:p>
            <a:pPr marL="45720" indent="0">
              <a:buNone/>
            </a:pPr>
            <a:r>
              <a:rPr lang="en-US" sz="1800" dirty="0"/>
              <a:t>API CMC enrollees were also the most likely to have the same doctor they had before enrolling in CMC (75%, compared to 66% Black enrollees, 60% Latinos, and 53% of White CMC enrollees).</a:t>
            </a:r>
          </a:p>
          <a:p>
            <a:endParaRPr lang="en-US" sz="1800" dirty="0"/>
          </a:p>
          <a:p>
            <a:pPr marL="45720" indent="0">
              <a:buNone/>
            </a:pPr>
            <a:r>
              <a:rPr lang="en-US" sz="1800" dirty="0"/>
              <a:t>White CMC enrollees were the most likely to have been seeing their personal doctor less than a year (21%).</a:t>
            </a:r>
          </a:p>
          <a:p>
            <a:pPr marL="45720" indent="0">
              <a:buNone/>
            </a:pPr>
            <a:endParaRPr lang="en-US" dirty="0"/>
          </a:p>
        </p:txBody>
      </p:sp>
      <p:sp>
        <p:nvSpPr>
          <p:cNvPr id="3" name="Title 2">
            <a:extLst>
              <a:ext uri="{FF2B5EF4-FFF2-40B4-BE49-F238E27FC236}">
                <a16:creationId xmlns="" xmlns:a16="http://schemas.microsoft.com/office/drawing/2014/main" id="{A5636CC7-DB91-1C40-877B-2DB570AE6001}"/>
              </a:ext>
            </a:extLst>
          </p:cNvPr>
          <p:cNvSpPr>
            <a:spLocks noGrp="1"/>
          </p:cNvSpPr>
          <p:nvPr>
            <p:ph type="title"/>
          </p:nvPr>
        </p:nvSpPr>
        <p:spPr/>
        <p:txBody>
          <a:bodyPr/>
          <a:lstStyle/>
          <a:p>
            <a:r>
              <a:rPr lang="en-US" dirty="0"/>
              <a:t>Personal Doctor by Race</a:t>
            </a:r>
          </a:p>
        </p:txBody>
      </p:sp>
      <p:grpSp>
        <p:nvGrpSpPr>
          <p:cNvPr id="4" name="Group 3">
            <a:extLst>
              <a:ext uri="{FF2B5EF4-FFF2-40B4-BE49-F238E27FC236}">
                <a16:creationId xmlns="" xmlns:a16="http://schemas.microsoft.com/office/drawing/2014/main" id="{7E16A371-8B0B-9B4F-A623-B899400F4283}"/>
              </a:ext>
            </a:extLst>
          </p:cNvPr>
          <p:cNvGrpSpPr/>
          <p:nvPr/>
        </p:nvGrpSpPr>
        <p:grpSpPr>
          <a:xfrm>
            <a:off x="8724754" y="67420"/>
            <a:ext cx="419246" cy="6201442"/>
            <a:chOff x="8724754" y="70615"/>
            <a:chExt cx="419246" cy="6201442"/>
          </a:xfrm>
        </p:grpSpPr>
        <p:sp>
          <p:nvSpPr>
            <p:cNvPr id="5" name="TextBox 4">
              <a:extLst>
                <a:ext uri="{FF2B5EF4-FFF2-40B4-BE49-F238E27FC236}">
                  <a16:creationId xmlns="" xmlns:a16="http://schemas.microsoft.com/office/drawing/2014/main" id="{5BECA32E-1B90-3C44-B8BD-D7DBB7A94D03}"/>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6" name="TextBox 5">
              <a:extLst>
                <a:ext uri="{FF2B5EF4-FFF2-40B4-BE49-F238E27FC236}">
                  <a16:creationId xmlns="" xmlns:a16="http://schemas.microsoft.com/office/drawing/2014/main" id="{387D3683-F41C-FB4B-9F30-66615E7C9E66}"/>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7" name="TextBox 6">
              <a:extLst>
                <a:ext uri="{FF2B5EF4-FFF2-40B4-BE49-F238E27FC236}">
                  <a16:creationId xmlns="" xmlns:a16="http://schemas.microsoft.com/office/drawing/2014/main" id="{DEF4BC4A-F6AA-074E-9920-9F6D490CF04C}"/>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8" name="TextBox 7">
              <a:extLst>
                <a:ext uri="{FF2B5EF4-FFF2-40B4-BE49-F238E27FC236}">
                  <a16:creationId xmlns="" xmlns:a16="http://schemas.microsoft.com/office/drawing/2014/main" id="{FEA281F6-C4B6-A24D-9723-C253001EB793}"/>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9" name="TextBox 8">
              <a:extLst>
                <a:ext uri="{FF2B5EF4-FFF2-40B4-BE49-F238E27FC236}">
                  <a16:creationId xmlns="" xmlns:a16="http://schemas.microsoft.com/office/drawing/2014/main" id="{6EBB5574-A95D-D34E-9095-9F4339318664}"/>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0" name="TextBox 9">
              <a:extLst>
                <a:ext uri="{FF2B5EF4-FFF2-40B4-BE49-F238E27FC236}">
                  <a16:creationId xmlns="" xmlns:a16="http://schemas.microsoft.com/office/drawing/2014/main" id="{EA37AF20-948B-6B4B-8741-74F2993F82E5}"/>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1" name="TextBox 10">
              <a:extLst>
                <a:ext uri="{FF2B5EF4-FFF2-40B4-BE49-F238E27FC236}">
                  <a16:creationId xmlns="" xmlns:a16="http://schemas.microsoft.com/office/drawing/2014/main" id="{D34012CF-5837-234A-83EF-86EDF0CB2D1A}"/>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2" name="TextBox 11">
              <a:extLst>
                <a:ext uri="{FF2B5EF4-FFF2-40B4-BE49-F238E27FC236}">
                  <a16:creationId xmlns="" xmlns:a16="http://schemas.microsoft.com/office/drawing/2014/main" id="{C3481F0A-6DBA-8040-BD02-5CD3E09ED741}"/>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800914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5636CC7-DB91-1C40-877B-2DB570AE6001}"/>
              </a:ext>
            </a:extLst>
          </p:cNvPr>
          <p:cNvSpPr>
            <a:spLocks noGrp="1"/>
          </p:cNvSpPr>
          <p:nvPr>
            <p:ph type="title"/>
          </p:nvPr>
        </p:nvSpPr>
        <p:spPr/>
        <p:txBody>
          <a:bodyPr/>
          <a:lstStyle/>
          <a:p>
            <a:r>
              <a:rPr lang="en-US" dirty="0">
                <a:solidFill>
                  <a:srgbClr val="12438A"/>
                </a:solidFill>
              </a:rPr>
              <a:t>Has a </a:t>
            </a:r>
            <a:r>
              <a:rPr lang="en-US" dirty="0"/>
              <a:t>Personal Doctor by Race - 2018</a:t>
            </a:r>
          </a:p>
        </p:txBody>
      </p:sp>
      <p:graphicFrame>
        <p:nvGraphicFramePr>
          <p:cNvPr id="6" name="Content Placeholder 12">
            <a:extLst>
              <a:ext uri="{FF2B5EF4-FFF2-40B4-BE49-F238E27FC236}">
                <a16:creationId xmlns="" xmlns:a16="http://schemas.microsoft.com/office/drawing/2014/main" id="{F0B9C1A9-4E8A-4745-9F57-DCC0B13ABD4D}"/>
              </a:ext>
            </a:extLst>
          </p:cNvPr>
          <p:cNvGraphicFramePr>
            <a:graphicFrameLocks/>
          </p:cNvGraphicFramePr>
          <p:nvPr>
            <p:extLst>
              <p:ext uri="{D42A27DB-BD31-4B8C-83A1-F6EECF244321}">
                <p14:modId xmlns:p14="http://schemas.microsoft.com/office/powerpoint/2010/main" val="3167927860"/>
              </p:ext>
            </p:extLst>
          </p:nvPr>
        </p:nvGraphicFramePr>
        <p:xfrm>
          <a:off x="533400" y="1902759"/>
          <a:ext cx="763786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 xmlns:a16="http://schemas.microsoft.com/office/drawing/2014/main" id="{46675E79-76E7-D94A-877D-08E00C524805}"/>
              </a:ext>
            </a:extLst>
          </p:cNvPr>
          <p:cNvSpPr txBox="1"/>
          <p:nvPr/>
        </p:nvSpPr>
        <p:spPr>
          <a:xfrm>
            <a:off x="6534850" y="6243918"/>
            <a:ext cx="1614353" cy="369332"/>
          </a:xfrm>
          <a:prstGeom prst="rect">
            <a:avLst/>
          </a:prstGeom>
          <a:noFill/>
        </p:spPr>
        <p:txBody>
          <a:bodyPr wrap="none" rtlCol="0">
            <a:spAutoFit/>
          </a:bodyPr>
          <a:lstStyle/>
          <a:p>
            <a:r>
              <a:rPr lang="en-US" dirty="0">
                <a:solidFill>
                  <a:schemeClr val="bg1"/>
                </a:solidFill>
              </a:rPr>
              <a:t>P-VALUE: 0.002</a:t>
            </a:r>
          </a:p>
        </p:txBody>
      </p:sp>
      <p:grpSp>
        <p:nvGrpSpPr>
          <p:cNvPr id="5" name="Group 4">
            <a:extLst>
              <a:ext uri="{FF2B5EF4-FFF2-40B4-BE49-F238E27FC236}">
                <a16:creationId xmlns="" xmlns:a16="http://schemas.microsoft.com/office/drawing/2014/main" id="{AE3397CF-7564-3144-A1FD-2F33AFEC364C}"/>
              </a:ext>
            </a:extLst>
          </p:cNvPr>
          <p:cNvGrpSpPr/>
          <p:nvPr/>
        </p:nvGrpSpPr>
        <p:grpSpPr>
          <a:xfrm>
            <a:off x="8724754" y="67420"/>
            <a:ext cx="419246" cy="6201442"/>
            <a:chOff x="8724754" y="70615"/>
            <a:chExt cx="419246" cy="6201442"/>
          </a:xfrm>
        </p:grpSpPr>
        <p:sp>
          <p:nvSpPr>
            <p:cNvPr id="8" name="TextBox 7">
              <a:extLst>
                <a:ext uri="{FF2B5EF4-FFF2-40B4-BE49-F238E27FC236}">
                  <a16:creationId xmlns="" xmlns:a16="http://schemas.microsoft.com/office/drawing/2014/main" id="{68726752-B6F7-4541-94A0-E6D100C72078}"/>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9" name="TextBox 8">
              <a:extLst>
                <a:ext uri="{FF2B5EF4-FFF2-40B4-BE49-F238E27FC236}">
                  <a16:creationId xmlns="" xmlns:a16="http://schemas.microsoft.com/office/drawing/2014/main" id="{7E4F0217-4820-AC4F-8A29-A67B492AD39A}"/>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0" name="TextBox 9">
              <a:extLst>
                <a:ext uri="{FF2B5EF4-FFF2-40B4-BE49-F238E27FC236}">
                  <a16:creationId xmlns="" xmlns:a16="http://schemas.microsoft.com/office/drawing/2014/main" id="{EC92C0F3-6C44-854A-872C-C50AEF96CFE6}"/>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1" name="TextBox 10">
              <a:extLst>
                <a:ext uri="{FF2B5EF4-FFF2-40B4-BE49-F238E27FC236}">
                  <a16:creationId xmlns="" xmlns:a16="http://schemas.microsoft.com/office/drawing/2014/main" id="{D70D58E1-6656-174B-8F10-80C694109E62}"/>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12" name="TextBox 11">
              <a:extLst>
                <a:ext uri="{FF2B5EF4-FFF2-40B4-BE49-F238E27FC236}">
                  <a16:creationId xmlns="" xmlns:a16="http://schemas.microsoft.com/office/drawing/2014/main" id="{6B58B7E2-085A-F54F-B066-171A7D83609D}"/>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3" name="TextBox 12">
              <a:extLst>
                <a:ext uri="{FF2B5EF4-FFF2-40B4-BE49-F238E27FC236}">
                  <a16:creationId xmlns="" xmlns:a16="http://schemas.microsoft.com/office/drawing/2014/main" id="{3A23EF14-40BF-0A48-9725-20E319A302F5}"/>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4" name="TextBox 13">
              <a:extLst>
                <a:ext uri="{FF2B5EF4-FFF2-40B4-BE49-F238E27FC236}">
                  <a16:creationId xmlns="" xmlns:a16="http://schemas.microsoft.com/office/drawing/2014/main" id="{47A3AB98-D0CF-4444-A9F6-EB9FD9B53DCF}"/>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5" name="TextBox 14">
              <a:extLst>
                <a:ext uri="{FF2B5EF4-FFF2-40B4-BE49-F238E27FC236}">
                  <a16:creationId xmlns="" xmlns:a16="http://schemas.microsoft.com/office/drawing/2014/main" id="{CA89A6F6-95DB-F949-8700-C1D54E58AD34}"/>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237865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556760"/>
          </a:xfrm>
        </p:spPr>
        <p:txBody>
          <a:bodyPr>
            <a:normAutofit/>
          </a:bodyPr>
          <a:lstStyle/>
          <a:p>
            <a:pPr>
              <a:spcAft>
                <a:spcPts val="1400"/>
              </a:spcAft>
            </a:pPr>
            <a:r>
              <a:rPr lang="en-US" dirty="0"/>
              <a:t>There were significant differences by race for all questions related to satisfaction with care in 2018. </a:t>
            </a:r>
          </a:p>
          <a:p>
            <a:pPr>
              <a:spcAft>
                <a:spcPts val="1400"/>
              </a:spcAft>
            </a:pPr>
            <a:endParaRPr lang="en-US" dirty="0"/>
          </a:p>
          <a:p>
            <a:pPr>
              <a:spcAft>
                <a:spcPts val="1400"/>
              </a:spcAft>
            </a:pPr>
            <a:r>
              <a:rPr lang="en-US" dirty="0"/>
              <a:t>Latinos were least likely to say they were “very satisfied” with their choice of doctors and hospitals in 2018 (only 25% were very satisfied).</a:t>
            </a:r>
          </a:p>
          <a:p>
            <a:pPr>
              <a:spcAft>
                <a:spcPts val="1400"/>
              </a:spcAft>
            </a:pPr>
            <a:endParaRPr lang="en-US" dirty="0"/>
          </a:p>
          <a:p>
            <a:pPr>
              <a:spcAft>
                <a:spcPts val="1400"/>
              </a:spcAft>
            </a:pPr>
            <a:r>
              <a:rPr lang="en-US" dirty="0"/>
              <a:t>Both Latinos and API were the least likely to be very satisfied with their ability to call a health provider regardless of the time of day.</a:t>
            </a:r>
          </a:p>
          <a:p>
            <a:pPr>
              <a:spcAft>
                <a:spcPts val="1400"/>
              </a:spcAft>
            </a:pPr>
            <a:endParaRPr lang="en-US" dirty="0"/>
          </a:p>
          <a:p>
            <a:pPr>
              <a:spcAft>
                <a:spcPts val="1400"/>
              </a:spcAft>
            </a:pPr>
            <a:r>
              <a:rPr lang="en-US" dirty="0"/>
              <a:t> </a:t>
            </a:r>
          </a:p>
          <a:p>
            <a:pPr>
              <a:spcAft>
                <a:spcPts val="1400"/>
              </a:spcAft>
            </a:pPr>
            <a:endParaRPr lang="en-US" dirty="0"/>
          </a:p>
        </p:txBody>
      </p:sp>
      <p:sp>
        <p:nvSpPr>
          <p:cNvPr id="3" name="Title 2"/>
          <p:cNvSpPr>
            <a:spLocks noGrp="1"/>
          </p:cNvSpPr>
          <p:nvPr>
            <p:ph type="title"/>
          </p:nvPr>
        </p:nvSpPr>
        <p:spPr/>
        <p:txBody>
          <a:bodyPr/>
          <a:lstStyle/>
          <a:p>
            <a:pPr algn="ctr"/>
            <a:r>
              <a:rPr lang="en-US" dirty="0"/>
              <a:t>Satisfaction with Health Care Services by Race</a:t>
            </a:r>
          </a:p>
        </p:txBody>
      </p:sp>
      <p:grpSp>
        <p:nvGrpSpPr>
          <p:cNvPr id="29" name="Group 28">
            <a:extLst>
              <a:ext uri="{FF2B5EF4-FFF2-40B4-BE49-F238E27FC236}">
                <a16:creationId xmlns="" xmlns:a16="http://schemas.microsoft.com/office/drawing/2014/main" id="{F9391DC8-F1A6-E64D-963E-78591DBBB47E}"/>
              </a:ext>
            </a:extLst>
          </p:cNvPr>
          <p:cNvGrpSpPr/>
          <p:nvPr/>
        </p:nvGrpSpPr>
        <p:grpSpPr>
          <a:xfrm>
            <a:off x="8724754" y="67420"/>
            <a:ext cx="419246" cy="6201442"/>
            <a:chOff x="8724754" y="70615"/>
            <a:chExt cx="419246" cy="6201442"/>
          </a:xfrm>
        </p:grpSpPr>
        <p:sp>
          <p:nvSpPr>
            <p:cNvPr id="30" name="TextBox 29">
              <a:extLst>
                <a:ext uri="{FF2B5EF4-FFF2-40B4-BE49-F238E27FC236}">
                  <a16:creationId xmlns="" xmlns:a16="http://schemas.microsoft.com/office/drawing/2014/main" id="{5F221F42-74E0-5F4C-AD6F-6252D06EC5BB}"/>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31" name="TextBox 30">
              <a:extLst>
                <a:ext uri="{FF2B5EF4-FFF2-40B4-BE49-F238E27FC236}">
                  <a16:creationId xmlns="" xmlns:a16="http://schemas.microsoft.com/office/drawing/2014/main" id="{BC3332DD-4D87-A447-81A7-ADD45614427A}"/>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32" name="TextBox 31">
              <a:extLst>
                <a:ext uri="{FF2B5EF4-FFF2-40B4-BE49-F238E27FC236}">
                  <a16:creationId xmlns="" xmlns:a16="http://schemas.microsoft.com/office/drawing/2014/main" id="{7CCF6AC0-5466-6649-8D6A-591A244CFC6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33" name="TextBox 32">
              <a:extLst>
                <a:ext uri="{FF2B5EF4-FFF2-40B4-BE49-F238E27FC236}">
                  <a16:creationId xmlns="" xmlns:a16="http://schemas.microsoft.com/office/drawing/2014/main" id="{FC77F944-3B01-664F-B3C6-B28BBDFEBA4F}"/>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34" name="TextBox 33">
              <a:extLst>
                <a:ext uri="{FF2B5EF4-FFF2-40B4-BE49-F238E27FC236}">
                  <a16:creationId xmlns="" xmlns:a16="http://schemas.microsoft.com/office/drawing/2014/main" id="{30731873-7BF7-4645-A0AF-3280315C790E}"/>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5" name="TextBox 34">
              <a:extLst>
                <a:ext uri="{FF2B5EF4-FFF2-40B4-BE49-F238E27FC236}">
                  <a16:creationId xmlns="" xmlns:a16="http://schemas.microsoft.com/office/drawing/2014/main" id="{FCE495DC-817C-5E4F-B24E-E52D6DB70953}"/>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6" name="TextBox 35">
              <a:extLst>
                <a:ext uri="{FF2B5EF4-FFF2-40B4-BE49-F238E27FC236}">
                  <a16:creationId xmlns="" xmlns:a16="http://schemas.microsoft.com/office/drawing/2014/main" id="{B30DF044-4542-004F-A22C-941FA81F1AED}"/>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7" name="TextBox 36">
              <a:extLst>
                <a:ext uri="{FF2B5EF4-FFF2-40B4-BE49-F238E27FC236}">
                  <a16:creationId xmlns="" xmlns:a16="http://schemas.microsoft.com/office/drawing/2014/main" id="{55979FFD-49D5-6D44-9177-F5A428FCB104}"/>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4057569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8463" y="699133"/>
            <a:ext cx="7772400" cy="659447"/>
          </a:xfrm>
        </p:spPr>
        <p:txBody>
          <a:bodyPr>
            <a:normAutofit/>
          </a:bodyPr>
          <a:lstStyle/>
          <a:p>
            <a:pPr algn="ctr"/>
            <a:r>
              <a:rPr lang="en-US" dirty="0"/>
              <a:t>Satisfaction with Health Care Services by Race</a:t>
            </a:r>
          </a:p>
        </p:txBody>
      </p:sp>
      <p:graphicFrame>
        <p:nvGraphicFramePr>
          <p:cNvPr id="24" name="Content Placeholder 3">
            <a:extLst>
              <a:ext uri="{FF2B5EF4-FFF2-40B4-BE49-F238E27FC236}">
                <a16:creationId xmlns="" xmlns:a16="http://schemas.microsoft.com/office/drawing/2014/main" id="{4A54C124-CC72-7F4E-9953-5A90C4DEE076}"/>
              </a:ext>
            </a:extLst>
          </p:cNvPr>
          <p:cNvGraphicFramePr>
            <a:graphicFrameLocks/>
          </p:cNvGraphicFramePr>
          <p:nvPr>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 xmlns:a16="http://schemas.microsoft.com/office/drawing/2014/main" id="{15D331B6-1618-274B-8100-E84BED447C17}"/>
              </a:ext>
            </a:extLst>
          </p:cNvPr>
          <p:cNvSpPr txBox="1"/>
          <p:nvPr/>
        </p:nvSpPr>
        <p:spPr>
          <a:xfrm>
            <a:off x="6534850" y="6243918"/>
            <a:ext cx="1729769" cy="369332"/>
          </a:xfrm>
          <a:prstGeom prst="rect">
            <a:avLst/>
          </a:prstGeom>
          <a:noFill/>
        </p:spPr>
        <p:txBody>
          <a:bodyPr wrap="none" rtlCol="0">
            <a:spAutoFit/>
          </a:bodyPr>
          <a:lstStyle/>
          <a:p>
            <a:r>
              <a:rPr lang="en-US" dirty="0">
                <a:solidFill>
                  <a:schemeClr val="bg1"/>
                </a:solidFill>
              </a:rPr>
              <a:t>P-VALUE: &lt;0.001</a:t>
            </a:r>
          </a:p>
        </p:txBody>
      </p:sp>
      <p:sp>
        <p:nvSpPr>
          <p:cNvPr id="26" name="TextBox 25">
            <a:extLst>
              <a:ext uri="{FF2B5EF4-FFF2-40B4-BE49-F238E27FC236}">
                <a16:creationId xmlns="" xmlns:a16="http://schemas.microsoft.com/office/drawing/2014/main" id="{F452189D-17F1-7A40-A035-2AA11FD39753}"/>
              </a:ext>
            </a:extLst>
          </p:cNvPr>
          <p:cNvSpPr txBox="1"/>
          <p:nvPr/>
        </p:nvSpPr>
        <p:spPr>
          <a:xfrm>
            <a:off x="2532063" y="1358580"/>
            <a:ext cx="3505200" cy="492443"/>
          </a:xfrm>
          <a:prstGeom prst="rect">
            <a:avLst/>
          </a:prstGeom>
          <a:noFill/>
        </p:spPr>
        <p:txBody>
          <a:bodyPr wrap="square" rtlCol="0">
            <a:spAutoFit/>
          </a:bodyPr>
          <a:lstStyle/>
          <a:p>
            <a:r>
              <a:rPr lang="en-US" sz="2400" b="1" dirty="0">
                <a:solidFill>
                  <a:schemeClr val="bg1"/>
                </a:solidFill>
              </a:rPr>
              <a:t>Choice of </a:t>
            </a:r>
            <a:r>
              <a:rPr lang="en-US" sz="2600" b="1" dirty="0">
                <a:solidFill>
                  <a:schemeClr val="bg1"/>
                </a:solidFill>
                <a:latin typeface="Calibri" pitchFamily="34" charset="0"/>
                <a:ea typeface="+mj-ea"/>
                <a:cs typeface="+mj-cs"/>
              </a:rPr>
              <a:t>Doctors </a:t>
            </a:r>
            <a:r>
              <a:rPr lang="en-US" sz="2400" b="1" dirty="0">
                <a:solidFill>
                  <a:schemeClr val="bg1"/>
                </a:solidFill>
              </a:rPr>
              <a:t>– 2018</a:t>
            </a:r>
          </a:p>
        </p:txBody>
      </p:sp>
      <p:grpSp>
        <p:nvGrpSpPr>
          <p:cNvPr id="14" name="Group 13">
            <a:extLst>
              <a:ext uri="{FF2B5EF4-FFF2-40B4-BE49-F238E27FC236}">
                <a16:creationId xmlns="" xmlns:a16="http://schemas.microsoft.com/office/drawing/2014/main" id="{15133E1B-927F-A649-94A6-2FE93C9A979C}"/>
              </a:ext>
            </a:extLst>
          </p:cNvPr>
          <p:cNvGrpSpPr/>
          <p:nvPr/>
        </p:nvGrpSpPr>
        <p:grpSpPr>
          <a:xfrm>
            <a:off x="8724754" y="67420"/>
            <a:ext cx="419246" cy="6201442"/>
            <a:chOff x="8724754" y="70615"/>
            <a:chExt cx="419246" cy="6201442"/>
          </a:xfrm>
        </p:grpSpPr>
        <p:sp>
          <p:nvSpPr>
            <p:cNvPr id="15" name="TextBox 14">
              <a:extLst>
                <a:ext uri="{FF2B5EF4-FFF2-40B4-BE49-F238E27FC236}">
                  <a16:creationId xmlns="" xmlns:a16="http://schemas.microsoft.com/office/drawing/2014/main" id="{2AD28519-775A-DE45-B769-3681F10E3CD0}"/>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7" name="TextBox 26">
              <a:extLst>
                <a:ext uri="{FF2B5EF4-FFF2-40B4-BE49-F238E27FC236}">
                  <a16:creationId xmlns="" xmlns:a16="http://schemas.microsoft.com/office/drawing/2014/main" id="{C3D51BB4-2BC8-5647-98CC-BC1EA2BAD0C1}"/>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8" name="TextBox 27">
              <a:extLst>
                <a:ext uri="{FF2B5EF4-FFF2-40B4-BE49-F238E27FC236}">
                  <a16:creationId xmlns="" xmlns:a16="http://schemas.microsoft.com/office/drawing/2014/main" id="{A0A09990-31B4-A840-9E24-B57F8C0A9577}"/>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9" name="TextBox 28">
              <a:extLst>
                <a:ext uri="{FF2B5EF4-FFF2-40B4-BE49-F238E27FC236}">
                  <a16:creationId xmlns="" xmlns:a16="http://schemas.microsoft.com/office/drawing/2014/main" id="{63B7AA6A-E575-884E-952B-561996374EF8}"/>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30" name="TextBox 29">
              <a:extLst>
                <a:ext uri="{FF2B5EF4-FFF2-40B4-BE49-F238E27FC236}">
                  <a16:creationId xmlns="" xmlns:a16="http://schemas.microsoft.com/office/drawing/2014/main" id="{91BFBB8D-50F0-4349-A726-3373C48B16FC}"/>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1" name="TextBox 30">
              <a:extLst>
                <a:ext uri="{FF2B5EF4-FFF2-40B4-BE49-F238E27FC236}">
                  <a16:creationId xmlns="" xmlns:a16="http://schemas.microsoft.com/office/drawing/2014/main" id="{977490F3-5FD9-A943-B4DE-9163D790E1DB}"/>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2" name="TextBox 31">
              <a:extLst>
                <a:ext uri="{FF2B5EF4-FFF2-40B4-BE49-F238E27FC236}">
                  <a16:creationId xmlns="" xmlns:a16="http://schemas.microsoft.com/office/drawing/2014/main" id="{D68610B0-AC10-5744-B8E8-4D18EED54A09}"/>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3" name="TextBox 32">
              <a:extLst>
                <a:ext uri="{FF2B5EF4-FFF2-40B4-BE49-F238E27FC236}">
                  <a16:creationId xmlns="" xmlns:a16="http://schemas.microsoft.com/office/drawing/2014/main" id="{8470A48D-7AF8-3A46-8E88-C7B3474FC06E}"/>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4147140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219" y="637253"/>
            <a:ext cx="7772400" cy="620697"/>
          </a:xfrm>
        </p:spPr>
        <p:txBody>
          <a:bodyPr>
            <a:normAutofit/>
          </a:bodyPr>
          <a:lstStyle/>
          <a:p>
            <a:pPr algn="ctr"/>
            <a:r>
              <a:rPr lang="en-US" dirty="0"/>
              <a:t>Satisfaction with Health Care Services by Race</a:t>
            </a:r>
          </a:p>
        </p:txBody>
      </p:sp>
      <p:graphicFrame>
        <p:nvGraphicFramePr>
          <p:cNvPr id="24" name="Content Placeholder 3">
            <a:extLst>
              <a:ext uri="{FF2B5EF4-FFF2-40B4-BE49-F238E27FC236}">
                <a16:creationId xmlns="" xmlns:a16="http://schemas.microsoft.com/office/drawing/2014/main" id="{4A54C124-CC72-7F4E-9953-5A90C4DEE076}"/>
              </a:ext>
            </a:extLst>
          </p:cNvPr>
          <p:cNvGraphicFramePr>
            <a:graphicFrameLocks/>
          </p:cNvGraphicFramePr>
          <p:nvPr>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 xmlns:a16="http://schemas.microsoft.com/office/drawing/2014/main" id="{15D331B6-1618-274B-8100-E84BED447C17}"/>
              </a:ext>
            </a:extLst>
          </p:cNvPr>
          <p:cNvSpPr txBox="1"/>
          <p:nvPr/>
        </p:nvSpPr>
        <p:spPr>
          <a:xfrm>
            <a:off x="6534850" y="6243918"/>
            <a:ext cx="1729769" cy="369332"/>
          </a:xfrm>
          <a:prstGeom prst="rect">
            <a:avLst/>
          </a:prstGeom>
          <a:noFill/>
        </p:spPr>
        <p:txBody>
          <a:bodyPr wrap="none" rtlCol="0">
            <a:spAutoFit/>
          </a:bodyPr>
          <a:lstStyle/>
          <a:p>
            <a:r>
              <a:rPr lang="en-US" dirty="0">
                <a:solidFill>
                  <a:schemeClr val="bg1"/>
                </a:solidFill>
              </a:rPr>
              <a:t>P-VALUE: &lt;0.001</a:t>
            </a:r>
          </a:p>
        </p:txBody>
      </p:sp>
      <p:sp>
        <p:nvSpPr>
          <p:cNvPr id="2" name="TextBox 1">
            <a:extLst>
              <a:ext uri="{FF2B5EF4-FFF2-40B4-BE49-F238E27FC236}">
                <a16:creationId xmlns="" xmlns:a16="http://schemas.microsoft.com/office/drawing/2014/main" id="{CE63F702-8781-A745-B858-06061813648F}"/>
              </a:ext>
            </a:extLst>
          </p:cNvPr>
          <p:cNvSpPr txBox="1"/>
          <p:nvPr/>
        </p:nvSpPr>
        <p:spPr>
          <a:xfrm>
            <a:off x="2532063" y="1358580"/>
            <a:ext cx="3505200" cy="461665"/>
          </a:xfrm>
          <a:prstGeom prst="rect">
            <a:avLst/>
          </a:prstGeom>
          <a:noFill/>
        </p:spPr>
        <p:txBody>
          <a:bodyPr wrap="square" rtlCol="0">
            <a:spAutoFit/>
          </a:bodyPr>
          <a:lstStyle/>
          <a:p>
            <a:r>
              <a:rPr lang="en-US" sz="2400" b="1" dirty="0">
                <a:solidFill>
                  <a:schemeClr val="bg1"/>
                </a:solidFill>
              </a:rPr>
              <a:t>Choice of Hospitals – 2018</a:t>
            </a:r>
          </a:p>
        </p:txBody>
      </p:sp>
      <p:grpSp>
        <p:nvGrpSpPr>
          <p:cNvPr id="33" name="Group 32">
            <a:extLst>
              <a:ext uri="{FF2B5EF4-FFF2-40B4-BE49-F238E27FC236}">
                <a16:creationId xmlns="" xmlns:a16="http://schemas.microsoft.com/office/drawing/2014/main" id="{B8C3B6DC-34DF-1F40-9CD2-45710ED3014C}"/>
              </a:ext>
            </a:extLst>
          </p:cNvPr>
          <p:cNvGrpSpPr/>
          <p:nvPr/>
        </p:nvGrpSpPr>
        <p:grpSpPr>
          <a:xfrm>
            <a:off x="8724754" y="67420"/>
            <a:ext cx="419246" cy="6201442"/>
            <a:chOff x="8724754" y="70615"/>
            <a:chExt cx="419246" cy="6201442"/>
          </a:xfrm>
        </p:grpSpPr>
        <p:sp>
          <p:nvSpPr>
            <p:cNvPr id="34" name="TextBox 33">
              <a:extLst>
                <a:ext uri="{FF2B5EF4-FFF2-40B4-BE49-F238E27FC236}">
                  <a16:creationId xmlns="" xmlns:a16="http://schemas.microsoft.com/office/drawing/2014/main" id="{EF57CB6F-C258-E34A-8A70-22EBE8CE1325}"/>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35" name="TextBox 34">
              <a:extLst>
                <a:ext uri="{FF2B5EF4-FFF2-40B4-BE49-F238E27FC236}">
                  <a16:creationId xmlns="" xmlns:a16="http://schemas.microsoft.com/office/drawing/2014/main" id="{6EB42C70-07E4-2C48-82A0-09A97269729E}"/>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36" name="TextBox 35">
              <a:extLst>
                <a:ext uri="{FF2B5EF4-FFF2-40B4-BE49-F238E27FC236}">
                  <a16:creationId xmlns="" xmlns:a16="http://schemas.microsoft.com/office/drawing/2014/main" id="{6F66C1AE-AA36-8E4B-AC0E-A3D5F7951D46}"/>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37" name="TextBox 36">
              <a:extLst>
                <a:ext uri="{FF2B5EF4-FFF2-40B4-BE49-F238E27FC236}">
                  <a16:creationId xmlns="" xmlns:a16="http://schemas.microsoft.com/office/drawing/2014/main" id="{AB8FE358-FBF0-A144-BA8E-7854F2341309}"/>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38" name="TextBox 37">
              <a:extLst>
                <a:ext uri="{FF2B5EF4-FFF2-40B4-BE49-F238E27FC236}">
                  <a16:creationId xmlns="" xmlns:a16="http://schemas.microsoft.com/office/drawing/2014/main" id="{2AACBB09-DCA9-6B4F-879A-5C236D82C54B}"/>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9" name="TextBox 38">
              <a:extLst>
                <a:ext uri="{FF2B5EF4-FFF2-40B4-BE49-F238E27FC236}">
                  <a16:creationId xmlns="" xmlns:a16="http://schemas.microsoft.com/office/drawing/2014/main" id="{7BE8DB59-DE9C-7146-A28C-957B8938396D}"/>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40" name="TextBox 39">
              <a:extLst>
                <a:ext uri="{FF2B5EF4-FFF2-40B4-BE49-F238E27FC236}">
                  <a16:creationId xmlns="" xmlns:a16="http://schemas.microsoft.com/office/drawing/2014/main" id="{4F776722-66C4-A34C-BFEB-E3EC988ABCCC}"/>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41" name="TextBox 40">
              <a:extLst>
                <a:ext uri="{FF2B5EF4-FFF2-40B4-BE49-F238E27FC236}">
                  <a16:creationId xmlns="" xmlns:a16="http://schemas.microsoft.com/office/drawing/2014/main" id="{5A87CDAE-CB73-7545-BC3E-686E84262FD9}"/>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4166493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219" y="637253"/>
            <a:ext cx="7772400" cy="620697"/>
          </a:xfrm>
        </p:spPr>
        <p:txBody>
          <a:bodyPr>
            <a:normAutofit/>
          </a:bodyPr>
          <a:lstStyle/>
          <a:p>
            <a:pPr algn="ctr"/>
            <a:r>
              <a:rPr lang="en-US" dirty="0"/>
              <a:t>Satisfaction with Health Care Services by Race</a:t>
            </a:r>
          </a:p>
        </p:txBody>
      </p:sp>
      <p:graphicFrame>
        <p:nvGraphicFramePr>
          <p:cNvPr id="24" name="Content Placeholder 3">
            <a:extLst>
              <a:ext uri="{FF2B5EF4-FFF2-40B4-BE49-F238E27FC236}">
                <a16:creationId xmlns="" xmlns:a16="http://schemas.microsoft.com/office/drawing/2014/main" id="{4A54C124-CC72-7F4E-9953-5A90C4DEE076}"/>
              </a:ext>
            </a:extLst>
          </p:cNvPr>
          <p:cNvGraphicFramePr>
            <a:graphicFrameLocks/>
          </p:cNvGraphicFramePr>
          <p:nvPr>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 xmlns:a16="http://schemas.microsoft.com/office/drawing/2014/main" id="{15D331B6-1618-274B-8100-E84BED447C17}"/>
              </a:ext>
            </a:extLst>
          </p:cNvPr>
          <p:cNvSpPr txBox="1"/>
          <p:nvPr/>
        </p:nvSpPr>
        <p:spPr>
          <a:xfrm>
            <a:off x="6534850" y="6243918"/>
            <a:ext cx="1729769" cy="369332"/>
          </a:xfrm>
          <a:prstGeom prst="rect">
            <a:avLst/>
          </a:prstGeom>
          <a:noFill/>
        </p:spPr>
        <p:txBody>
          <a:bodyPr wrap="none" rtlCol="0">
            <a:spAutoFit/>
          </a:bodyPr>
          <a:lstStyle/>
          <a:p>
            <a:r>
              <a:rPr lang="en-US" dirty="0">
                <a:solidFill>
                  <a:schemeClr val="bg1"/>
                </a:solidFill>
              </a:rPr>
              <a:t>P-VALUE: &lt;0.001</a:t>
            </a:r>
          </a:p>
        </p:txBody>
      </p:sp>
      <p:sp>
        <p:nvSpPr>
          <p:cNvPr id="2" name="TextBox 1">
            <a:extLst>
              <a:ext uri="{FF2B5EF4-FFF2-40B4-BE49-F238E27FC236}">
                <a16:creationId xmlns="" xmlns:a16="http://schemas.microsoft.com/office/drawing/2014/main" id="{CE63F702-8781-A745-B858-06061813648F}"/>
              </a:ext>
            </a:extLst>
          </p:cNvPr>
          <p:cNvSpPr txBox="1"/>
          <p:nvPr/>
        </p:nvSpPr>
        <p:spPr>
          <a:xfrm>
            <a:off x="1295400" y="1358582"/>
            <a:ext cx="6019800" cy="461665"/>
          </a:xfrm>
          <a:prstGeom prst="rect">
            <a:avLst/>
          </a:prstGeom>
          <a:noFill/>
        </p:spPr>
        <p:txBody>
          <a:bodyPr wrap="square" rtlCol="0">
            <a:spAutoFit/>
          </a:bodyPr>
          <a:lstStyle/>
          <a:p>
            <a:r>
              <a:rPr lang="en-US" sz="2400" b="1" dirty="0">
                <a:solidFill>
                  <a:schemeClr val="bg1"/>
                </a:solidFill>
              </a:rPr>
              <a:t>Information Given Explaining Benefits – 2018</a:t>
            </a:r>
          </a:p>
        </p:txBody>
      </p:sp>
      <p:grpSp>
        <p:nvGrpSpPr>
          <p:cNvPr id="14" name="Group 13">
            <a:extLst>
              <a:ext uri="{FF2B5EF4-FFF2-40B4-BE49-F238E27FC236}">
                <a16:creationId xmlns="" xmlns:a16="http://schemas.microsoft.com/office/drawing/2014/main" id="{0F0D9FE2-69E8-8948-8333-4571862ACC6A}"/>
              </a:ext>
            </a:extLst>
          </p:cNvPr>
          <p:cNvGrpSpPr/>
          <p:nvPr/>
        </p:nvGrpSpPr>
        <p:grpSpPr>
          <a:xfrm>
            <a:off x="8724754" y="67420"/>
            <a:ext cx="419246" cy="6201442"/>
            <a:chOff x="8724754" y="70615"/>
            <a:chExt cx="419246" cy="6201442"/>
          </a:xfrm>
        </p:grpSpPr>
        <p:sp>
          <p:nvSpPr>
            <p:cNvPr id="15" name="TextBox 14">
              <a:extLst>
                <a:ext uri="{FF2B5EF4-FFF2-40B4-BE49-F238E27FC236}">
                  <a16:creationId xmlns="" xmlns:a16="http://schemas.microsoft.com/office/drawing/2014/main" id="{70A0A47F-3477-2246-ACCE-E69ECD8103F5}"/>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6" name="TextBox 25">
              <a:extLst>
                <a:ext uri="{FF2B5EF4-FFF2-40B4-BE49-F238E27FC236}">
                  <a16:creationId xmlns="" xmlns:a16="http://schemas.microsoft.com/office/drawing/2014/main" id="{57965E1D-6B20-2F4A-BD7C-278B0E1EF845}"/>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7" name="TextBox 26">
              <a:extLst>
                <a:ext uri="{FF2B5EF4-FFF2-40B4-BE49-F238E27FC236}">
                  <a16:creationId xmlns="" xmlns:a16="http://schemas.microsoft.com/office/drawing/2014/main" id="{326990C5-8399-5B4F-9FE9-C584D5B5AB33}"/>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8" name="TextBox 27">
              <a:extLst>
                <a:ext uri="{FF2B5EF4-FFF2-40B4-BE49-F238E27FC236}">
                  <a16:creationId xmlns="" xmlns:a16="http://schemas.microsoft.com/office/drawing/2014/main" id="{122E3367-E97F-014A-ABB5-0B8197B2C0FB}"/>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29" name="TextBox 28">
              <a:extLst>
                <a:ext uri="{FF2B5EF4-FFF2-40B4-BE49-F238E27FC236}">
                  <a16:creationId xmlns="" xmlns:a16="http://schemas.microsoft.com/office/drawing/2014/main" id="{B05DD207-695B-8448-BD92-E8397B358ACE}"/>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0" name="TextBox 29">
              <a:extLst>
                <a:ext uri="{FF2B5EF4-FFF2-40B4-BE49-F238E27FC236}">
                  <a16:creationId xmlns="" xmlns:a16="http://schemas.microsoft.com/office/drawing/2014/main" id="{9CBDE5B8-00D5-1F41-AA5B-63C55487921F}"/>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1" name="TextBox 30">
              <a:extLst>
                <a:ext uri="{FF2B5EF4-FFF2-40B4-BE49-F238E27FC236}">
                  <a16:creationId xmlns="" xmlns:a16="http://schemas.microsoft.com/office/drawing/2014/main" id="{EAE079ED-8AA0-334F-8E46-14FB2CF5D234}"/>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2" name="TextBox 31">
              <a:extLst>
                <a:ext uri="{FF2B5EF4-FFF2-40B4-BE49-F238E27FC236}">
                  <a16:creationId xmlns="" xmlns:a16="http://schemas.microsoft.com/office/drawing/2014/main" id="{1216590B-4356-5740-957D-63F8B6451DEB}"/>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700349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219" y="637253"/>
            <a:ext cx="7772400" cy="620697"/>
          </a:xfrm>
        </p:spPr>
        <p:txBody>
          <a:bodyPr>
            <a:normAutofit/>
          </a:bodyPr>
          <a:lstStyle/>
          <a:p>
            <a:pPr algn="ctr"/>
            <a:r>
              <a:rPr lang="en-US" dirty="0"/>
              <a:t>Satisfaction with Health Care Services by Race</a:t>
            </a:r>
          </a:p>
        </p:txBody>
      </p:sp>
      <p:graphicFrame>
        <p:nvGraphicFramePr>
          <p:cNvPr id="24" name="Content Placeholder 3">
            <a:extLst>
              <a:ext uri="{FF2B5EF4-FFF2-40B4-BE49-F238E27FC236}">
                <a16:creationId xmlns="" xmlns:a16="http://schemas.microsoft.com/office/drawing/2014/main" id="{4A54C124-CC72-7F4E-9953-5A90C4DEE076}"/>
              </a:ext>
            </a:extLst>
          </p:cNvPr>
          <p:cNvGraphicFramePr>
            <a:graphicFrameLocks/>
          </p:cNvGraphicFramePr>
          <p:nvPr>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 xmlns:a16="http://schemas.microsoft.com/office/drawing/2014/main" id="{15D331B6-1618-274B-8100-E84BED447C17}"/>
              </a:ext>
            </a:extLst>
          </p:cNvPr>
          <p:cNvSpPr txBox="1"/>
          <p:nvPr/>
        </p:nvSpPr>
        <p:spPr>
          <a:xfrm>
            <a:off x="6534850" y="6243918"/>
            <a:ext cx="1729769" cy="369332"/>
          </a:xfrm>
          <a:prstGeom prst="rect">
            <a:avLst/>
          </a:prstGeom>
          <a:noFill/>
        </p:spPr>
        <p:txBody>
          <a:bodyPr wrap="none" rtlCol="0">
            <a:spAutoFit/>
          </a:bodyPr>
          <a:lstStyle/>
          <a:p>
            <a:r>
              <a:rPr lang="en-US" dirty="0">
                <a:solidFill>
                  <a:schemeClr val="bg1"/>
                </a:solidFill>
              </a:rPr>
              <a:t>P-VALUE: &lt;0.001</a:t>
            </a:r>
          </a:p>
        </p:txBody>
      </p:sp>
      <p:sp>
        <p:nvSpPr>
          <p:cNvPr id="2" name="TextBox 1">
            <a:extLst>
              <a:ext uri="{FF2B5EF4-FFF2-40B4-BE49-F238E27FC236}">
                <a16:creationId xmlns="" xmlns:a16="http://schemas.microsoft.com/office/drawing/2014/main" id="{CE63F702-8781-A745-B858-06061813648F}"/>
              </a:ext>
            </a:extLst>
          </p:cNvPr>
          <p:cNvSpPr txBox="1"/>
          <p:nvPr/>
        </p:nvSpPr>
        <p:spPr>
          <a:xfrm>
            <a:off x="492219" y="1358582"/>
            <a:ext cx="7772400" cy="461665"/>
          </a:xfrm>
          <a:prstGeom prst="rect">
            <a:avLst/>
          </a:prstGeom>
          <a:noFill/>
        </p:spPr>
        <p:txBody>
          <a:bodyPr wrap="square" rtlCol="0">
            <a:spAutoFit/>
          </a:bodyPr>
          <a:lstStyle/>
          <a:p>
            <a:r>
              <a:rPr lang="en-US" sz="2400" b="1" dirty="0">
                <a:solidFill>
                  <a:schemeClr val="bg1"/>
                </a:solidFill>
              </a:rPr>
              <a:t>Ability to Call Health Plan Regardless of Time of Day – 2018</a:t>
            </a:r>
          </a:p>
        </p:txBody>
      </p:sp>
      <p:grpSp>
        <p:nvGrpSpPr>
          <p:cNvPr id="14" name="Group 13">
            <a:extLst>
              <a:ext uri="{FF2B5EF4-FFF2-40B4-BE49-F238E27FC236}">
                <a16:creationId xmlns="" xmlns:a16="http://schemas.microsoft.com/office/drawing/2014/main" id="{D1928C16-6590-7A4D-B877-7BC59BBDD448}"/>
              </a:ext>
            </a:extLst>
          </p:cNvPr>
          <p:cNvGrpSpPr/>
          <p:nvPr/>
        </p:nvGrpSpPr>
        <p:grpSpPr>
          <a:xfrm>
            <a:off x="8724754" y="67420"/>
            <a:ext cx="419246" cy="6201442"/>
            <a:chOff x="8724754" y="70615"/>
            <a:chExt cx="419246" cy="6201442"/>
          </a:xfrm>
        </p:grpSpPr>
        <p:sp>
          <p:nvSpPr>
            <p:cNvPr id="15" name="TextBox 14">
              <a:extLst>
                <a:ext uri="{FF2B5EF4-FFF2-40B4-BE49-F238E27FC236}">
                  <a16:creationId xmlns="" xmlns:a16="http://schemas.microsoft.com/office/drawing/2014/main" id="{C38A5185-E0A8-074D-9FC3-D62FD12FB0A1}"/>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6" name="TextBox 25">
              <a:extLst>
                <a:ext uri="{FF2B5EF4-FFF2-40B4-BE49-F238E27FC236}">
                  <a16:creationId xmlns="" xmlns:a16="http://schemas.microsoft.com/office/drawing/2014/main" id="{9F5C847D-D53A-104D-90FF-CC168C0B8D52}"/>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7" name="TextBox 26">
              <a:extLst>
                <a:ext uri="{FF2B5EF4-FFF2-40B4-BE49-F238E27FC236}">
                  <a16:creationId xmlns="" xmlns:a16="http://schemas.microsoft.com/office/drawing/2014/main" id="{619E8393-B83F-8D4A-894A-D5CAB504901C}"/>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8" name="TextBox 27">
              <a:extLst>
                <a:ext uri="{FF2B5EF4-FFF2-40B4-BE49-F238E27FC236}">
                  <a16:creationId xmlns="" xmlns:a16="http://schemas.microsoft.com/office/drawing/2014/main" id="{ECE4611F-FF14-7140-B559-12ECA91D7484}"/>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29" name="TextBox 28">
              <a:extLst>
                <a:ext uri="{FF2B5EF4-FFF2-40B4-BE49-F238E27FC236}">
                  <a16:creationId xmlns="" xmlns:a16="http://schemas.microsoft.com/office/drawing/2014/main" id="{26BEF1AB-1D78-F94B-8385-3CEF9919AC73}"/>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0" name="TextBox 29">
              <a:extLst>
                <a:ext uri="{FF2B5EF4-FFF2-40B4-BE49-F238E27FC236}">
                  <a16:creationId xmlns="" xmlns:a16="http://schemas.microsoft.com/office/drawing/2014/main" id="{E3C889C3-2593-3F48-8E88-C5F20E19B586}"/>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1" name="TextBox 30">
              <a:extLst>
                <a:ext uri="{FF2B5EF4-FFF2-40B4-BE49-F238E27FC236}">
                  <a16:creationId xmlns="" xmlns:a16="http://schemas.microsoft.com/office/drawing/2014/main" id="{D304078A-15E5-0548-812B-800D7B30C4B6}"/>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2" name="TextBox 31">
              <a:extLst>
                <a:ext uri="{FF2B5EF4-FFF2-40B4-BE49-F238E27FC236}">
                  <a16:creationId xmlns="" xmlns:a16="http://schemas.microsoft.com/office/drawing/2014/main" id="{423D23C7-90EB-3E42-8A27-E95B96D2D7CD}"/>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092557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219" y="637253"/>
            <a:ext cx="7772400" cy="620697"/>
          </a:xfrm>
        </p:spPr>
        <p:txBody>
          <a:bodyPr>
            <a:normAutofit/>
          </a:bodyPr>
          <a:lstStyle/>
          <a:p>
            <a:pPr algn="ctr"/>
            <a:r>
              <a:rPr lang="en-US" dirty="0"/>
              <a:t>Satisfaction with Health Care Services by Race</a:t>
            </a:r>
          </a:p>
        </p:txBody>
      </p:sp>
      <p:graphicFrame>
        <p:nvGraphicFramePr>
          <p:cNvPr id="24" name="Content Placeholder 3">
            <a:extLst>
              <a:ext uri="{FF2B5EF4-FFF2-40B4-BE49-F238E27FC236}">
                <a16:creationId xmlns="" xmlns:a16="http://schemas.microsoft.com/office/drawing/2014/main" id="{4A54C124-CC72-7F4E-9953-5A90C4DEE076}"/>
              </a:ext>
            </a:extLst>
          </p:cNvPr>
          <p:cNvGraphicFramePr>
            <a:graphicFrameLocks/>
          </p:cNvGraphicFramePr>
          <p:nvPr>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 xmlns:a16="http://schemas.microsoft.com/office/drawing/2014/main" id="{15D331B6-1618-274B-8100-E84BED447C17}"/>
              </a:ext>
            </a:extLst>
          </p:cNvPr>
          <p:cNvSpPr txBox="1"/>
          <p:nvPr/>
        </p:nvSpPr>
        <p:spPr>
          <a:xfrm>
            <a:off x="6534850" y="6243918"/>
            <a:ext cx="1729769" cy="369332"/>
          </a:xfrm>
          <a:prstGeom prst="rect">
            <a:avLst/>
          </a:prstGeom>
          <a:noFill/>
        </p:spPr>
        <p:txBody>
          <a:bodyPr wrap="none" rtlCol="0">
            <a:spAutoFit/>
          </a:bodyPr>
          <a:lstStyle/>
          <a:p>
            <a:r>
              <a:rPr lang="en-US" dirty="0">
                <a:solidFill>
                  <a:schemeClr val="bg1"/>
                </a:solidFill>
              </a:rPr>
              <a:t>P-VALUE: &lt;0.001</a:t>
            </a:r>
          </a:p>
        </p:txBody>
      </p:sp>
      <p:sp>
        <p:nvSpPr>
          <p:cNvPr id="2" name="TextBox 1">
            <a:extLst>
              <a:ext uri="{FF2B5EF4-FFF2-40B4-BE49-F238E27FC236}">
                <a16:creationId xmlns="" xmlns:a16="http://schemas.microsoft.com/office/drawing/2014/main" id="{CE63F702-8781-A745-B858-06061813648F}"/>
              </a:ext>
            </a:extLst>
          </p:cNvPr>
          <p:cNvSpPr txBox="1"/>
          <p:nvPr/>
        </p:nvSpPr>
        <p:spPr>
          <a:xfrm>
            <a:off x="706906" y="1354525"/>
            <a:ext cx="7432581" cy="461665"/>
          </a:xfrm>
          <a:prstGeom prst="rect">
            <a:avLst/>
          </a:prstGeom>
          <a:noFill/>
        </p:spPr>
        <p:txBody>
          <a:bodyPr wrap="square" rtlCol="0">
            <a:spAutoFit/>
          </a:bodyPr>
          <a:lstStyle/>
          <a:p>
            <a:r>
              <a:rPr lang="en-US" sz="2400" b="1" dirty="0">
                <a:solidFill>
                  <a:schemeClr val="bg1"/>
                </a:solidFill>
              </a:rPr>
              <a:t>Time Your Doctor and Other Staff Spend With You– 2018</a:t>
            </a:r>
          </a:p>
        </p:txBody>
      </p:sp>
      <p:grpSp>
        <p:nvGrpSpPr>
          <p:cNvPr id="14" name="Group 13">
            <a:extLst>
              <a:ext uri="{FF2B5EF4-FFF2-40B4-BE49-F238E27FC236}">
                <a16:creationId xmlns="" xmlns:a16="http://schemas.microsoft.com/office/drawing/2014/main" id="{C4993285-58CB-CD4C-B2EB-8342B2CFE827}"/>
              </a:ext>
            </a:extLst>
          </p:cNvPr>
          <p:cNvGrpSpPr/>
          <p:nvPr/>
        </p:nvGrpSpPr>
        <p:grpSpPr>
          <a:xfrm>
            <a:off x="8724754" y="67420"/>
            <a:ext cx="419246" cy="6201442"/>
            <a:chOff x="8724754" y="70615"/>
            <a:chExt cx="419246" cy="6201442"/>
          </a:xfrm>
        </p:grpSpPr>
        <p:sp>
          <p:nvSpPr>
            <p:cNvPr id="15" name="TextBox 14">
              <a:extLst>
                <a:ext uri="{FF2B5EF4-FFF2-40B4-BE49-F238E27FC236}">
                  <a16:creationId xmlns="" xmlns:a16="http://schemas.microsoft.com/office/drawing/2014/main" id="{2AECC2D8-7525-C844-9D79-974728E39CF4}"/>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6" name="TextBox 25">
              <a:extLst>
                <a:ext uri="{FF2B5EF4-FFF2-40B4-BE49-F238E27FC236}">
                  <a16:creationId xmlns="" xmlns:a16="http://schemas.microsoft.com/office/drawing/2014/main" id="{D85DB1F5-4CAA-0745-BA40-6A782744F9D2}"/>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7" name="TextBox 26">
              <a:extLst>
                <a:ext uri="{FF2B5EF4-FFF2-40B4-BE49-F238E27FC236}">
                  <a16:creationId xmlns="" xmlns:a16="http://schemas.microsoft.com/office/drawing/2014/main" id="{4EEDC3FE-F720-F446-AC15-89FA613FC68D}"/>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8" name="TextBox 27">
              <a:extLst>
                <a:ext uri="{FF2B5EF4-FFF2-40B4-BE49-F238E27FC236}">
                  <a16:creationId xmlns="" xmlns:a16="http://schemas.microsoft.com/office/drawing/2014/main" id="{576991AB-743D-6146-8339-C21561547E66}"/>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29" name="TextBox 28">
              <a:extLst>
                <a:ext uri="{FF2B5EF4-FFF2-40B4-BE49-F238E27FC236}">
                  <a16:creationId xmlns="" xmlns:a16="http://schemas.microsoft.com/office/drawing/2014/main" id="{F1BCE693-C9EB-BC4C-BCE3-FBE9E54C1279}"/>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0" name="TextBox 29">
              <a:extLst>
                <a:ext uri="{FF2B5EF4-FFF2-40B4-BE49-F238E27FC236}">
                  <a16:creationId xmlns="" xmlns:a16="http://schemas.microsoft.com/office/drawing/2014/main" id="{1277555F-41E3-284F-8814-58DA0349096E}"/>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1" name="TextBox 30">
              <a:extLst>
                <a:ext uri="{FF2B5EF4-FFF2-40B4-BE49-F238E27FC236}">
                  <a16:creationId xmlns="" xmlns:a16="http://schemas.microsoft.com/office/drawing/2014/main" id="{E411F972-4D1C-B047-A12A-5EBC787C8CD7}"/>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2" name="TextBox 31">
              <a:extLst>
                <a:ext uri="{FF2B5EF4-FFF2-40B4-BE49-F238E27FC236}">
                  <a16:creationId xmlns="" xmlns:a16="http://schemas.microsoft.com/office/drawing/2014/main" id="{4DBB4C03-D3C0-7C4D-8F44-5F8C7A4C9B4D}"/>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90668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219" y="637253"/>
            <a:ext cx="7772400" cy="620697"/>
          </a:xfrm>
        </p:spPr>
        <p:txBody>
          <a:bodyPr>
            <a:normAutofit/>
          </a:bodyPr>
          <a:lstStyle/>
          <a:p>
            <a:pPr algn="ctr"/>
            <a:r>
              <a:rPr lang="en-US" dirty="0"/>
              <a:t>Satisfaction with Health Care Services by Race</a:t>
            </a:r>
          </a:p>
        </p:txBody>
      </p:sp>
      <p:graphicFrame>
        <p:nvGraphicFramePr>
          <p:cNvPr id="24" name="Content Placeholder 3">
            <a:extLst>
              <a:ext uri="{FF2B5EF4-FFF2-40B4-BE49-F238E27FC236}">
                <a16:creationId xmlns="" xmlns:a16="http://schemas.microsoft.com/office/drawing/2014/main" id="{4A54C124-CC72-7F4E-9953-5A90C4DEE076}"/>
              </a:ext>
            </a:extLst>
          </p:cNvPr>
          <p:cNvGraphicFramePr>
            <a:graphicFrameLocks/>
          </p:cNvGraphicFramePr>
          <p:nvPr>
            <p:extLst/>
          </p:nvPr>
        </p:nvGraphicFramePr>
        <p:xfrm>
          <a:off x="492218" y="192293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 xmlns:a16="http://schemas.microsoft.com/office/drawing/2014/main" id="{15D331B6-1618-274B-8100-E84BED447C17}"/>
              </a:ext>
            </a:extLst>
          </p:cNvPr>
          <p:cNvSpPr txBox="1"/>
          <p:nvPr/>
        </p:nvSpPr>
        <p:spPr>
          <a:xfrm>
            <a:off x="6534850" y="6243918"/>
            <a:ext cx="1729769" cy="369332"/>
          </a:xfrm>
          <a:prstGeom prst="rect">
            <a:avLst/>
          </a:prstGeom>
          <a:noFill/>
        </p:spPr>
        <p:txBody>
          <a:bodyPr wrap="none" rtlCol="0">
            <a:spAutoFit/>
          </a:bodyPr>
          <a:lstStyle/>
          <a:p>
            <a:r>
              <a:rPr lang="en-US" dirty="0">
                <a:solidFill>
                  <a:schemeClr val="bg1"/>
                </a:solidFill>
              </a:rPr>
              <a:t>P-VALUE: &lt;0.001</a:t>
            </a:r>
          </a:p>
        </p:txBody>
      </p:sp>
      <p:sp>
        <p:nvSpPr>
          <p:cNvPr id="2" name="TextBox 1">
            <a:extLst>
              <a:ext uri="{FF2B5EF4-FFF2-40B4-BE49-F238E27FC236}">
                <a16:creationId xmlns="" xmlns:a16="http://schemas.microsoft.com/office/drawing/2014/main" id="{CE63F702-8781-A745-B858-06061813648F}"/>
              </a:ext>
            </a:extLst>
          </p:cNvPr>
          <p:cNvSpPr txBox="1"/>
          <p:nvPr/>
        </p:nvSpPr>
        <p:spPr>
          <a:xfrm>
            <a:off x="465325" y="1257950"/>
            <a:ext cx="7772399" cy="830997"/>
          </a:xfrm>
          <a:prstGeom prst="rect">
            <a:avLst/>
          </a:prstGeom>
          <a:noFill/>
        </p:spPr>
        <p:txBody>
          <a:bodyPr wrap="square" rtlCol="0">
            <a:spAutoFit/>
          </a:bodyPr>
          <a:lstStyle/>
          <a:p>
            <a:pPr algn="ctr"/>
            <a:r>
              <a:rPr lang="en-US" sz="2400" b="1" dirty="0">
                <a:solidFill>
                  <a:schemeClr val="bg1"/>
                </a:solidFill>
              </a:rPr>
              <a:t>Wait Time To See Your Doctor When You Need an Appointment – 2018</a:t>
            </a:r>
          </a:p>
        </p:txBody>
      </p:sp>
      <p:grpSp>
        <p:nvGrpSpPr>
          <p:cNvPr id="14" name="Group 13">
            <a:extLst>
              <a:ext uri="{FF2B5EF4-FFF2-40B4-BE49-F238E27FC236}">
                <a16:creationId xmlns="" xmlns:a16="http://schemas.microsoft.com/office/drawing/2014/main" id="{3AF16D0E-7398-9746-8E83-C7E8F948D5BC}"/>
              </a:ext>
            </a:extLst>
          </p:cNvPr>
          <p:cNvGrpSpPr/>
          <p:nvPr/>
        </p:nvGrpSpPr>
        <p:grpSpPr>
          <a:xfrm>
            <a:off x="8724754" y="67420"/>
            <a:ext cx="419246" cy="6201442"/>
            <a:chOff x="8724754" y="70615"/>
            <a:chExt cx="419246" cy="6201442"/>
          </a:xfrm>
        </p:grpSpPr>
        <p:sp>
          <p:nvSpPr>
            <p:cNvPr id="15" name="TextBox 14">
              <a:extLst>
                <a:ext uri="{FF2B5EF4-FFF2-40B4-BE49-F238E27FC236}">
                  <a16:creationId xmlns="" xmlns:a16="http://schemas.microsoft.com/office/drawing/2014/main" id="{EC1D6E99-5908-D644-BB56-DD388B5F4682}"/>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6" name="TextBox 25">
              <a:extLst>
                <a:ext uri="{FF2B5EF4-FFF2-40B4-BE49-F238E27FC236}">
                  <a16:creationId xmlns="" xmlns:a16="http://schemas.microsoft.com/office/drawing/2014/main" id="{2CAEAD1F-0199-BF48-932F-48F1C22CCA0F}"/>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7" name="TextBox 26">
              <a:extLst>
                <a:ext uri="{FF2B5EF4-FFF2-40B4-BE49-F238E27FC236}">
                  <a16:creationId xmlns="" xmlns:a16="http://schemas.microsoft.com/office/drawing/2014/main" id="{A18A3B96-617F-7044-B350-0D26D1344F34}"/>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8" name="TextBox 27">
              <a:extLst>
                <a:ext uri="{FF2B5EF4-FFF2-40B4-BE49-F238E27FC236}">
                  <a16:creationId xmlns="" xmlns:a16="http://schemas.microsoft.com/office/drawing/2014/main" id="{4CDC1BC9-A2D8-D94D-9C96-8B66B80C0840}"/>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29" name="TextBox 28">
              <a:extLst>
                <a:ext uri="{FF2B5EF4-FFF2-40B4-BE49-F238E27FC236}">
                  <a16:creationId xmlns="" xmlns:a16="http://schemas.microsoft.com/office/drawing/2014/main" id="{699D0316-DAE1-B64D-BDDE-57CB3EB32BCC}"/>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0" name="TextBox 29">
              <a:extLst>
                <a:ext uri="{FF2B5EF4-FFF2-40B4-BE49-F238E27FC236}">
                  <a16:creationId xmlns="" xmlns:a16="http://schemas.microsoft.com/office/drawing/2014/main" id="{2A55ED17-4A7C-F647-9F3E-E2CE84FC304C}"/>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1" name="TextBox 30">
              <a:extLst>
                <a:ext uri="{FF2B5EF4-FFF2-40B4-BE49-F238E27FC236}">
                  <a16:creationId xmlns="" xmlns:a16="http://schemas.microsoft.com/office/drawing/2014/main" id="{A88962AE-D020-1846-A8B2-0851F506FBD0}"/>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2" name="TextBox 31">
              <a:extLst>
                <a:ext uri="{FF2B5EF4-FFF2-40B4-BE49-F238E27FC236}">
                  <a16:creationId xmlns="" xmlns:a16="http://schemas.microsoft.com/office/drawing/2014/main" id="{CF597F42-E8EC-304F-A895-FA98D0631D9C}"/>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461936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219" y="637253"/>
            <a:ext cx="7772400" cy="620697"/>
          </a:xfrm>
        </p:spPr>
        <p:txBody>
          <a:bodyPr>
            <a:normAutofit/>
          </a:bodyPr>
          <a:lstStyle/>
          <a:p>
            <a:pPr algn="ctr"/>
            <a:r>
              <a:rPr lang="en-US" dirty="0"/>
              <a:t>Satisfaction with Health Care Services by Race</a:t>
            </a:r>
          </a:p>
        </p:txBody>
      </p:sp>
      <p:graphicFrame>
        <p:nvGraphicFramePr>
          <p:cNvPr id="24" name="Content Placeholder 3">
            <a:extLst>
              <a:ext uri="{FF2B5EF4-FFF2-40B4-BE49-F238E27FC236}">
                <a16:creationId xmlns="" xmlns:a16="http://schemas.microsoft.com/office/drawing/2014/main" id="{4A54C124-CC72-7F4E-9953-5A90C4DEE076}"/>
              </a:ext>
            </a:extLst>
          </p:cNvPr>
          <p:cNvGraphicFramePr>
            <a:graphicFrameLocks/>
          </p:cNvGraphicFramePr>
          <p:nvPr>
            <p:extLst/>
          </p:nvPr>
        </p:nvGraphicFramePr>
        <p:xfrm>
          <a:off x="492218" y="192293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 xmlns:a16="http://schemas.microsoft.com/office/drawing/2014/main" id="{15D331B6-1618-274B-8100-E84BED447C17}"/>
              </a:ext>
            </a:extLst>
          </p:cNvPr>
          <p:cNvSpPr txBox="1"/>
          <p:nvPr/>
        </p:nvSpPr>
        <p:spPr>
          <a:xfrm>
            <a:off x="6534850" y="6243918"/>
            <a:ext cx="1729769" cy="369332"/>
          </a:xfrm>
          <a:prstGeom prst="rect">
            <a:avLst/>
          </a:prstGeom>
          <a:noFill/>
        </p:spPr>
        <p:txBody>
          <a:bodyPr wrap="none" rtlCol="0">
            <a:spAutoFit/>
          </a:bodyPr>
          <a:lstStyle/>
          <a:p>
            <a:r>
              <a:rPr lang="en-US" dirty="0">
                <a:solidFill>
                  <a:schemeClr val="bg1"/>
                </a:solidFill>
              </a:rPr>
              <a:t>P-VALUE: &lt;0.001</a:t>
            </a:r>
          </a:p>
        </p:txBody>
      </p:sp>
      <p:sp>
        <p:nvSpPr>
          <p:cNvPr id="2" name="TextBox 1">
            <a:extLst>
              <a:ext uri="{FF2B5EF4-FFF2-40B4-BE49-F238E27FC236}">
                <a16:creationId xmlns="" xmlns:a16="http://schemas.microsoft.com/office/drawing/2014/main" id="{CE63F702-8781-A745-B858-06061813648F}"/>
              </a:ext>
            </a:extLst>
          </p:cNvPr>
          <p:cNvSpPr txBox="1"/>
          <p:nvPr/>
        </p:nvSpPr>
        <p:spPr>
          <a:xfrm>
            <a:off x="465325" y="1257950"/>
            <a:ext cx="7772399" cy="830997"/>
          </a:xfrm>
          <a:prstGeom prst="rect">
            <a:avLst/>
          </a:prstGeom>
          <a:noFill/>
        </p:spPr>
        <p:txBody>
          <a:bodyPr wrap="square" rtlCol="0">
            <a:spAutoFit/>
          </a:bodyPr>
          <a:lstStyle/>
          <a:p>
            <a:pPr algn="ctr"/>
            <a:r>
              <a:rPr lang="en-US" sz="2400" b="1" dirty="0">
                <a:solidFill>
                  <a:schemeClr val="bg1"/>
                </a:solidFill>
              </a:rPr>
              <a:t>The Way Different Health Care Providers Work Together to Give You the Services You Need – 2018</a:t>
            </a:r>
          </a:p>
        </p:txBody>
      </p:sp>
      <p:grpSp>
        <p:nvGrpSpPr>
          <p:cNvPr id="14" name="Group 13">
            <a:extLst>
              <a:ext uri="{FF2B5EF4-FFF2-40B4-BE49-F238E27FC236}">
                <a16:creationId xmlns="" xmlns:a16="http://schemas.microsoft.com/office/drawing/2014/main" id="{87E4559F-4239-D94C-842E-6FBCA4BD5A85}"/>
              </a:ext>
            </a:extLst>
          </p:cNvPr>
          <p:cNvGrpSpPr/>
          <p:nvPr/>
        </p:nvGrpSpPr>
        <p:grpSpPr>
          <a:xfrm>
            <a:off x="8724754" y="67420"/>
            <a:ext cx="419246" cy="6201442"/>
            <a:chOff x="8724754" y="70615"/>
            <a:chExt cx="419246" cy="6201442"/>
          </a:xfrm>
        </p:grpSpPr>
        <p:sp>
          <p:nvSpPr>
            <p:cNvPr id="15" name="TextBox 14">
              <a:extLst>
                <a:ext uri="{FF2B5EF4-FFF2-40B4-BE49-F238E27FC236}">
                  <a16:creationId xmlns="" xmlns:a16="http://schemas.microsoft.com/office/drawing/2014/main" id="{61403789-A7C9-C349-B140-14558152473C}"/>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6" name="TextBox 25">
              <a:extLst>
                <a:ext uri="{FF2B5EF4-FFF2-40B4-BE49-F238E27FC236}">
                  <a16:creationId xmlns="" xmlns:a16="http://schemas.microsoft.com/office/drawing/2014/main" id="{3A76A678-8457-D34A-985E-82DFF21C6F23}"/>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7" name="TextBox 26">
              <a:extLst>
                <a:ext uri="{FF2B5EF4-FFF2-40B4-BE49-F238E27FC236}">
                  <a16:creationId xmlns="" xmlns:a16="http://schemas.microsoft.com/office/drawing/2014/main" id="{BA1E20D8-19FE-EB49-A274-9C9E5925626E}"/>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8" name="TextBox 27">
              <a:extLst>
                <a:ext uri="{FF2B5EF4-FFF2-40B4-BE49-F238E27FC236}">
                  <a16:creationId xmlns="" xmlns:a16="http://schemas.microsoft.com/office/drawing/2014/main" id="{6C5E5204-132A-4846-87D6-A101D351B6A2}"/>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29" name="TextBox 28">
              <a:extLst>
                <a:ext uri="{FF2B5EF4-FFF2-40B4-BE49-F238E27FC236}">
                  <a16:creationId xmlns="" xmlns:a16="http://schemas.microsoft.com/office/drawing/2014/main" id="{39337547-C444-FA41-A6E0-A8EA16BB502D}"/>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0" name="TextBox 29">
              <a:extLst>
                <a:ext uri="{FF2B5EF4-FFF2-40B4-BE49-F238E27FC236}">
                  <a16:creationId xmlns="" xmlns:a16="http://schemas.microsoft.com/office/drawing/2014/main" id="{5ABEF3D4-02B4-1D41-B89D-14DFE9EE57EC}"/>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1" name="TextBox 30">
              <a:extLst>
                <a:ext uri="{FF2B5EF4-FFF2-40B4-BE49-F238E27FC236}">
                  <a16:creationId xmlns="" xmlns:a16="http://schemas.microsoft.com/office/drawing/2014/main" id="{4E92A5DF-D8D6-E245-98B0-4528134AAB5A}"/>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2" name="TextBox 31">
              <a:extLst>
                <a:ext uri="{FF2B5EF4-FFF2-40B4-BE49-F238E27FC236}">
                  <a16:creationId xmlns="" xmlns:a16="http://schemas.microsoft.com/office/drawing/2014/main" id="{004354F6-55F8-4143-A573-8569B39292E1}"/>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9217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5">
            <a:extLst>
              <a:ext uri="{FF2B5EF4-FFF2-40B4-BE49-F238E27FC236}">
                <a16:creationId xmlns="" xmlns:a16="http://schemas.microsoft.com/office/drawing/2014/main" id="{52F053F3-7387-9844-834B-38B80A599FF5}"/>
              </a:ext>
            </a:extLst>
          </p:cNvPr>
          <p:cNvSpPr>
            <a:spLocks noGrp="1"/>
          </p:cNvSpPr>
          <p:nvPr>
            <p:ph idx="1"/>
          </p:nvPr>
        </p:nvSpPr>
        <p:spPr>
          <a:xfrm>
            <a:off x="457197" y="1371600"/>
            <a:ext cx="7699171" cy="3886200"/>
          </a:xfrm>
        </p:spPr>
        <p:txBody>
          <a:bodyPr>
            <a:noAutofit/>
          </a:bodyPr>
          <a:lstStyle/>
          <a:p>
            <a:pPr marL="0" indent="0" algn="l">
              <a:spcBef>
                <a:spcPts val="0"/>
              </a:spcBef>
              <a:spcAft>
                <a:spcPts val="800"/>
              </a:spcAft>
              <a:buNone/>
            </a:pPr>
            <a:r>
              <a:rPr lang="en-US" sz="1800" b="1" u="sng" dirty="0"/>
              <a:t>Sample of CMC Enrollees by County and Year</a:t>
            </a:r>
          </a:p>
          <a:p>
            <a:pPr marL="0" indent="0" algn="l">
              <a:spcBef>
                <a:spcPts val="0"/>
              </a:spcBef>
              <a:spcAft>
                <a:spcPts val="800"/>
              </a:spcAft>
              <a:buNone/>
            </a:pPr>
            <a:endParaRPr lang="en-US" sz="1800" b="1" dirty="0"/>
          </a:p>
        </p:txBody>
      </p:sp>
      <p:sp>
        <p:nvSpPr>
          <p:cNvPr id="5" name="Title 3">
            <a:extLst>
              <a:ext uri="{FF2B5EF4-FFF2-40B4-BE49-F238E27FC236}">
                <a16:creationId xmlns="" xmlns:a16="http://schemas.microsoft.com/office/drawing/2014/main" id="{43991DCD-A861-9B45-8C32-61B0E7FA98AC}"/>
              </a:ext>
            </a:extLst>
          </p:cNvPr>
          <p:cNvSpPr>
            <a:spLocks noGrp="1"/>
          </p:cNvSpPr>
          <p:nvPr>
            <p:ph type="title"/>
          </p:nvPr>
        </p:nvSpPr>
        <p:spPr>
          <a:xfrm>
            <a:off x="457198" y="457201"/>
            <a:ext cx="7772401" cy="772103"/>
          </a:xfrm>
        </p:spPr>
        <p:txBody>
          <a:bodyPr/>
          <a:lstStyle/>
          <a:p>
            <a:r>
              <a:rPr lang="en-US" dirty="0"/>
              <a:t>CMC Enrollees by County</a:t>
            </a:r>
          </a:p>
        </p:txBody>
      </p:sp>
      <p:graphicFrame>
        <p:nvGraphicFramePr>
          <p:cNvPr id="6" name="Table 5">
            <a:extLst>
              <a:ext uri="{FF2B5EF4-FFF2-40B4-BE49-F238E27FC236}">
                <a16:creationId xmlns="" xmlns:a16="http://schemas.microsoft.com/office/drawing/2014/main" id="{68D11517-B172-1A42-B1D4-30E368ABFDC9}"/>
              </a:ext>
            </a:extLst>
          </p:cNvPr>
          <p:cNvGraphicFramePr>
            <a:graphicFrameLocks noGrp="1"/>
          </p:cNvGraphicFramePr>
          <p:nvPr>
            <p:extLst>
              <p:ext uri="{D42A27DB-BD31-4B8C-83A1-F6EECF244321}">
                <p14:modId xmlns:p14="http://schemas.microsoft.com/office/powerpoint/2010/main" val="2957408214"/>
              </p:ext>
            </p:extLst>
          </p:nvPr>
        </p:nvGraphicFramePr>
        <p:xfrm>
          <a:off x="533400" y="1981200"/>
          <a:ext cx="7353301" cy="2971799"/>
        </p:xfrm>
        <a:graphic>
          <a:graphicData uri="http://schemas.openxmlformats.org/drawingml/2006/table">
            <a:tbl>
              <a:tblPr firstRow="1" bandRow="1">
                <a:tableStyleId>{5C22544A-7EE6-4342-B048-85BDC9FD1C3A}</a:tableStyleId>
              </a:tblPr>
              <a:tblGrid>
                <a:gridCol w="2244692">
                  <a:extLst>
                    <a:ext uri="{9D8B030D-6E8A-4147-A177-3AD203B41FA5}">
                      <a16:colId xmlns="" xmlns:a16="http://schemas.microsoft.com/office/drawing/2014/main" val="83146350"/>
                    </a:ext>
                  </a:extLst>
                </a:gridCol>
                <a:gridCol w="1315854">
                  <a:extLst>
                    <a:ext uri="{9D8B030D-6E8A-4147-A177-3AD203B41FA5}">
                      <a16:colId xmlns="" xmlns:a16="http://schemas.microsoft.com/office/drawing/2014/main" val="249806735"/>
                    </a:ext>
                  </a:extLst>
                </a:gridCol>
                <a:gridCol w="1238451">
                  <a:extLst>
                    <a:ext uri="{9D8B030D-6E8A-4147-A177-3AD203B41FA5}">
                      <a16:colId xmlns="" xmlns:a16="http://schemas.microsoft.com/office/drawing/2014/main" val="2590362807"/>
                    </a:ext>
                  </a:extLst>
                </a:gridCol>
                <a:gridCol w="1393257">
                  <a:extLst>
                    <a:ext uri="{9D8B030D-6E8A-4147-A177-3AD203B41FA5}">
                      <a16:colId xmlns="" xmlns:a16="http://schemas.microsoft.com/office/drawing/2014/main" val="1146297058"/>
                    </a:ext>
                  </a:extLst>
                </a:gridCol>
                <a:gridCol w="1161047">
                  <a:extLst>
                    <a:ext uri="{9D8B030D-6E8A-4147-A177-3AD203B41FA5}">
                      <a16:colId xmlns="" xmlns:a16="http://schemas.microsoft.com/office/drawing/2014/main" val="685161469"/>
                    </a:ext>
                  </a:extLst>
                </a:gridCol>
              </a:tblGrid>
              <a:tr h="372112">
                <a:tc>
                  <a:txBody>
                    <a:bodyPr/>
                    <a:lstStyle/>
                    <a:p>
                      <a:r>
                        <a:rPr lang="en-US" sz="1800" i="1" dirty="0">
                          <a:latin typeface="+mn-lt"/>
                        </a:rPr>
                        <a:t>County</a:t>
                      </a:r>
                    </a:p>
                  </a:txBody>
                  <a:tcPr>
                    <a:solidFill>
                      <a:srgbClr val="12438A"/>
                    </a:solidFill>
                  </a:tcPr>
                </a:tc>
                <a:tc>
                  <a:txBody>
                    <a:bodyPr/>
                    <a:lstStyle/>
                    <a:p>
                      <a:pPr algn="ctr"/>
                      <a:r>
                        <a:rPr lang="en-US" sz="1800" dirty="0">
                          <a:latin typeface="+mn-lt"/>
                        </a:rPr>
                        <a:t>2015</a:t>
                      </a:r>
                    </a:p>
                  </a:txBody>
                  <a:tcPr>
                    <a:solidFill>
                      <a:srgbClr val="12438A"/>
                    </a:solidFill>
                  </a:tcPr>
                </a:tc>
                <a:tc>
                  <a:txBody>
                    <a:bodyPr/>
                    <a:lstStyle/>
                    <a:p>
                      <a:pPr algn="ctr"/>
                      <a:r>
                        <a:rPr lang="en-US" sz="1800" dirty="0">
                          <a:latin typeface="+mn-lt"/>
                        </a:rPr>
                        <a:t>2016</a:t>
                      </a:r>
                    </a:p>
                  </a:txBody>
                  <a:tcPr>
                    <a:solidFill>
                      <a:srgbClr val="12438A"/>
                    </a:solidFill>
                  </a:tcPr>
                </a:tc>
                <a:tc>
                  <a:txBody>
                    <a:bodyPr/>
                    <a:lstStyle/>
                    <a:p>
                      <a:pPr algn="ctr"/>
                      <a:r>
                        <a:rPr lang="en-US" sz="1800" dirty="0">
                          <a:latin typeface="+mn-lt"/>
                        </a:rPr>
                        <a:t>2017</a:t>
                      </a:r>
                    </a:p>
                  </a:txBody>
                  <a:tcPr>
                    <a:solidFill>
                      <a:srgbClr val="12438A"/>
                    </a:solidFill>
                  </a:tcPr>
                </a:tc>
                <a:tc>
                  <a:txBody>
                    <a:bodyPr/>
                    <a:lstStyle/>
                    <a:p>
                      <a:pPr algn="ctr"/>
                      <a:r>
                        <a:rPr lang="en-US" sz="1800" dirty="0">
                          <a:latin typeface="+mn-lt"/>
                        </a:rPr>
                        <a:t>2018</a:t>
                      </a:r>
                    </a:p>
                  </a:txBody>
                  <a:tcPr>
                    <a:solidFill>
                      <a:srgbClr val="12438A"/>
                    </a:solidFill>
                  </a:tcPr>
                </a:tc>
                <a:extLst>
                  <a:ext uri="{0D108BD9-81ED-4DB2-BD59-A6C34878D82A}">
                    <a16:rowId xmlns="" xmlns:a16="http://schemas.microsoft.com/office/drawing/2014/main" val="3556337515"/>
                  </a:ext>
                </a:extLst>
              </a:tr>
              <a:tr h="367015">
                <a:tc>
                  <a:txBody>
                    <a:bodyPr/>
                    <a:lstStyle/>
                    <a:p>
                      <a:r>
                        <a:rPr lang="en-US" sz="1800" dirty="0">
                          <a:latin typeface="+mn-lt"/>
                        </a:rPr>
                        <a:t>Los Angeles</a:t>
                      </a:r>
                    </a:p>
                  </a:txBody>
                  <a:tcPr/>
                </a:tc>
                <a:tc>
                  <a:txBody>
                    <a:bodyPr/>
                    <a:lstStyle/>
                    <a:p>
                      <a:pPr algn="ctr" fontAlgn="t"/>
                      <a:r>
                        <a:rPr lang="en-US" sz="1800" b="0" i="0" u="none" strike="noStrike" dirty="0">
                          <a:solidFill>
                            <a:srgbClr val="010205"/>
                          </a:solidFill>
                          <a:effectLst/>
                          <a:latin typeface="+mn-lt"/>
                        </a:rPr>
                        <a:t>1,021</a:t>
                      </a:r>
                    </a:p>
                  </a:txBody>
                  <a:tcPr marL="9525" marR="9525" marT="9525" marB="0"/>
                </a:tc>
                <a:tc>
                  <a:txBody>
                    <a:bodyPr/>
                    <a:lstStyle/>
                    <a:p>
                      <a:pPr algn="ctr" fontAlgn="t"/>
                      <a:r>
                        <a:rPr lang="en-US" sz="1800" b="0" i="0" u="none" strike="noStrike">
                          <a:solidFill>
                            <a:srgbClr val="010205"/>
                          </a:solidFill>
                          <a:effectLst/>
                          <a:latin typeface="+mn-lt"/>
                        </a:rPr>
                        <a:t>905</a:t>
                      </a:r>
                    </a:p>
                  </a:txBody>
                  <a:tcPr marL="9525" marR="9525" marT="9525" marB="0"/>
                </a:tc>
                <a:tc>
                  <a:txBody>
                    <a:bodyPr/>
                    <a:lstStyle/>
                    <a:p>
                      <a:pPr algn="ctr" fontAlgn="t"/>
                      <a:r>
                        <a:rPr lang="en-US" sz="1800" b="0" i="0" u="none" strike="noStrike">
                          <a:solidFill>
                            <a:srgbClr val="010205"/>
                          </a:solidFill>
                          <a:effectLst/>
                          <a:latin typeface="+mn-lt"/>
                        </a:rPr>
                        <a:t>716</a:t>
                      </a:r>
                    </a:p>
                  </a:txBody>
                  <a:tcPr marL="9525" marR="9525" marT="9525" marB="0"/>
                </a:tc>
                <a:tc>
                  <a:txBody>
                    <a:bodyPr/>
                    <a:lstStyle/>
                    <a:p>
                      <a:pPr algn="ctr" fontAlgn="t"/>
                      <a:r>
                        <a:rPr lang="en-US" sz="1800" b="0" i="0" u="none" strike="noStrike" dirty="0">
                          <a:solidFill>
                            <a:srgbClr val="010205"/>
                          </a:solidFill>
                          <a:effectLst/>
                          <a:latin typeface="+mn-lt"/>
                        </a:rPr>
                        <a:t>827</a:t>
                      </a:r>
                    </a:p>
                  </a:txBody>
                  <a:tcPr marL="9525" marR="9525" marT="9525" marB="0"/>
                </a:tc>
                <a:extLst>
                  <a:ext uri="{0D108BD9-81ED-4DB2-BD59-A6C34878D82A}">
                    <a16:rowId xmlns="" xmlns:a16="http://schemas.microsoft.com/office/drawing/2014/main" val="1291383543"/>
                  </a:ext>
                </a:extLst>
              </a:tr>
              <a:tr h="372112">
                <a:tc>
                  <a:txBody>
                    <a:bodyPr/>
                    <a:lstStyle/>
                    <a:p>
                      <a:r>
                        <a:rPr lang="en-US" sz="1800" dirty="0">
                          <a:latin typeface="+mn-lt"/>
                        </a:rPr>
                        <a:t>Riverside</a:t>
                      </a:r>
                    </a:p>
                  </a:txBody>
                  <a:tcPr/>
                </a:tc>
                <a:tc>
                  <a:txBody>
                    <a:bodyPr/>
                    <a:lstStyle/>
                    <a:p>
                      <a:pPr algn="ctr" fontAlgn="t"/>
                      <a:r>
                        <a:rPr lang="en-US" sz="1800" b="0" i="0" u="none" strike="noStrike" dirty="0">
                          <a:solidFill>
                            <a:srgbClr val="010205"/>
                          </a:solidFill>
                          <a:effectLst/>
                          <a:latin typeface="+mn-lt"/>
                        </a:rPr>
                        <a:t>429</a:t>
                      </a:r>
                    </a:p>
                  </a:txBody>
                  <a:tcPr marL="9525" marR="9525" marT="9525" marB="0"/>
                </a:tc>
                <a:tc>
                  <a:txBody>
                    <a:bodyPr/>
                    <a:lstStyle/>
                    <a:p>
                      <a:pPr algn="ctr" fontAlgn="t"/>
                      <a:r>
                        <a:rPr lang="en-US" sz="1800" b="0" i="0" u="none" strike="noStrike">
                          <a:solidFill>
                            <a:srgbClr val="010205"/>
                          </a:solidFill>
                          <a:effectLst/>
                          <a:latin typeface="+mn-lt"/>
                        </a:rPr>
                        <a:t>409</a:t>
                      </a:r>
                    </a:p>
                  </a:txBody>
                  <a:tcPr marL="9525" marR="9525" marT="9525" marB="0"/>
                </a:tc>
                <a:tc>
                  <a:txBody>
                    <a:bodyPr/>
                    <a:lstStyle/>
                    <a:p>
                      <a:pPr algn="ctr" fontAlgn="t"/>
                      <a:r>
                        <a:rPr lang="en-US" sz="1800" b="0" i="0" u="none" strike="noStrike">
                          <a:solidFill>
                            <a:srgbClr val="010205"/>
                          </a:solidFill>
                          <a:effectLst/>
                          <a:latin typeface="+mn-lt"/>
                        </a:rPr>
                        <a:t>208</a:t>
                      </a:r>
                    </a:p>
                  </a:txBody>
                  <a:tcPr marL="9525" marR="9525" marT="9525" marB="0"/>
                </a:tc>
                <a:tc>
                  <a:txBody>
                    <a:bodyPr/>
                    <a:lstStyle/>
                    <a:p>
                      <a:pPr algn="ctr" fontAlgn="t"/>
                      <a:r>
                        <a:rPr lang="en-US" sz="1800" b="0" i="0" u="none" strike="noStrike" dirty="0">
                          <a:solidFill>
                            <a:srgbClr val="010205"/>
                          </a:solidFill>
                          <a:effectLst/>
                          <a:latin typeface="+mn-lt"/>
                        </a:rPr>
                        <a:t>144</a:t>
                      </a:r>
                    </a:p>
                  </a:txBody>
                  <a:tcPr marL="9525" marR="9525" marT="9525" marB="0"/>
                </a:tc>
                <a:extLst>
                  <a:ext uri="{0D108BD9-81ED-4DB2-BD59-A6C34878D82A}">
                    <a16:rowId xmlns="" xmlns:a16="http://schemas.microsoft.com/office/drawing/2014/main" val="1562083521"/>
                  </a:ext>
                </a:extLst>
              </a:tr>
              <a:tr h="372112">
                <a:tc>
                  <a:txBody>
                    <a:bodyPr/>
                    <a:lstStyle/>
                    <a:p>
                      <a:r>
                        <a:rPr lang="en-US" sz="1800" dirty="0">
                          <a:latin typeface="+mn-lt"/>
                        </a:rPr>
                        <a:t>San Bernardino</a:t>
                      </a:r>
                    </a:p>
                  </a:txBody>
                  <a:tcPr/>
                </a:tc>
                <a:tc>
                  <a:txBody>
                    <a:bodyPr/>
                    <a:lstStyle/>
                    <a:p>
                      <a:pPr algn="ctr" fontAlgn="t"/>
                      <a:r>
                        <a:rPr lang="en-US" sz="1800" b="0" i="0" u="none" strike="noStrike" dirty="0">
                          <a:solidFill>
                            <a:srgbClr val="010205"/>
                          </a:solidFill>
                          <a:effectLst/>
                          <a:latin typeface="+mn-lt"/>
                        </a:rPr>
                        <a:t>458</a:t>
                      </a:r>
                    </a:p>
                  </a:txBody>
                  <a:tcPr marL="9525" marR="9525" marT="9525" marB="0"/>
                </a:tc>
                <a:tc>
                  <a:txBody>
                    <a:bodyPr/>
                    <a:lstStyle/>
                    <a:p>
                      <a:pPr algn="ctr" fontAlgn="t"/>
                      <a:r>
                        <a:rPr lang="en-US" sz="1800" b="0" i="0" u="none" strike="noStrike">
                          <a:solidFill>
                            <a:srgbClr val="010205"/>
                          </a:solidFill>
                          <a:effectLst/>
                          <a:latin typeface="+mn-lt"/>
                        </a:rPr>
                        <a:t>399</a:t>
                      </a:r>
                    </a:p>
                  </a:txBody>
                  <a:tcPr marL="9525" marR="9525" marT="9525" marB="0"/>
                </a:tc>
                <a:tc>
                  <a:txBody>
                    <a:bodyPr/>
                    <a:lstStyle/>
                    <a:p>
                      <a:pPr algn="ctr" fontAlgn="t"/>
                      <a:r>
                        <a:rPr lang="en-US" sz="1800" b="0" i="0" u="none" strike="noStrike">
                          <a:solidFill>
                            <a:srgbClr val="010205"/>
                          </a:solidFill>
                          <a:effectLst/>
                          <a:latin typeface="+mn-lt"/>
                        </a:rPr>
                        <a:t>162</a:t>
                      </a:r>
                    </a:p>
                  </a:txBody>
                  <a:tcPr marL="9525" marR="9525" marT="9525" marB="0"/>
                </a:tc>
                <a:tc>
                  <a:txBody>
                    <a:bodyPr/>
                    <a:lstStyle/>
                    <a:p>
                      <a:pPr algn="ctr" fontAlgn="t"/>
                      <a:r>
                        <a:rPr lang="en-US" sz="1800" b="0" i="0" u="none" strike="noStrike" dirty="0">
                          <a:solidFill>
                            <a:srgbClr val="010205"/>
                          </a:solidFill>
                          <a:effectLst/>
                          <a:latin typeface="+mn-lt"/>
                        </a:rPr>
                        <a:t>199</a:t>
                      </a:r>
                    </a:p>
                  </a:txBody>
                  <a:tcPr marL="9525" marR="9525" marT="9525" marB="0"/>
                </a:tc>
                <a:extLst>
                  <a:ext uri="{0D108BD9-81ED-4DB2-BD59-A6C34878D82A}">
                    <a16:rowId xmlns="" xmlns:a16="http://schemas.microsoft.com/office/drawing/2014/main" val="3760402490"/>
                  </a:ext>
                </a:extLst>
              </a:tr>
              <a:tr h="372112">
                <a:tc>
                  <a:txBody>
                    <a:bodyPr/>
                    <a:lstStyle/>
                    <a:p>
                      <a:r>
                        <a:rPr lang="en-US" sz="1800" dirty="0">
                          <a:latin typeface="+mn-lt"/>
                        </a:rPr>
                        <a:t>San Diego</a:t>
                      </a:r>
                    </a:p>
                  </a:txBody>
                  <a:tcPr/>
                </a:tc>
                <a:tc>
                  <a:txBody>
                    <a:bodyPr/>
                    <a:lstStyle/>
                    <a:p>
                      <a:pPr algn="ctr" fontAlgn="t"/>
                      <a:r>
                        <a:rPr lang="en-US" sz="1800" b="0" i="0" u="none" strike="noStrike" dirty="0">
                          <a:solidFill>
                            <a:srgbClr val="010205"/>
                          </a:solidFill>
                          <a:effectLst/>
                          <a:latin typeface="+mn-lt"/>
                        </a:rPr>
                        <a:t>399</a:t>
                      </a:r>
                    </a:p>
                  </a:txBody>
                  <a:tcPr marL="9525" marR="9525" marT="9525" marB="0"/>
                </a:tc>
                <a:tc>
                  <a:txBody>
                    <a:bodyPr/>
                    <a:lstStyle/>
                    <a:p>
                      <a:pPr algn="ctr" fontAlgn="t"/>
                      <a:r>
                        <a:rPr lang="en-US" sz="1800" b="0" i="0" u="none" strike="noStrike" dirty="0">
                          <a:solidFill>
                            <a:srgbClr val="010205"/>
                          </a:solidFill>
                          <a:effectLst/>
                          <a:latin typeface="+mn-lt"/>
                        </a:rPr>
                        <a:t>403</a:t>
                      </a:r>
                    </a:p>
                  </a:txBody>
                  <a:tcPr marL="9525" marR="9525" marT="9525" marB="0"/>
                </a:tc>
                <a:tc>
                  <a:txBody>
                    <a:bodyPr/>
                    <a:lstStyle/>
                    <a:p>
                      <a:pPr algn="ctr" fontAlgn="t"/>
                      <a:r>
                        <a:rPr lang="en-US" sz="1800" b="0" i="0" u="none" strike="noStrike">
                          <a:solidFill>
                            <a:srgbClr val="010205"/>
                          </a:solidFill>
                          <a:effectLst/>
                          <a:latin typeface="+mn-lt"/>
                        </a:rPr>
                        <a:t>226</a:t>
                      </a:r>
                    </a:p>
                  </a:txBody>
                  <a:tcPr marL="9525" marR="9525" marT="9525" marB="0"/>
                </a:tc>
                <a:tc>
                  <a:txBody>
                    <a:bodyPr/>
                    <a:lstStyle/>
                    <a:p>
                      <a:pPr algn="ctr" fontAlgn="t"/>
                      <a:r>
                        <a:rPr lang="en-US" sz="1800" b="0" i="0" u="none" strike="noStrike" dirty="0">
                          <a:solidFill>
                            <a:srgbClr val="010205"/>
                          </a:solidFill>
                          <a:effectLst/>
                          <a:latin typeface="+mn-lt"/>
                        </a:rPr>
                        <a:t>180</a:t>
                      </a:r>
                    </a:p>
                  </a:txBody>
                  <a:tcPr marL="9525" marR="9525" marT="9525" marB="0"/>
                </a:tc>
                <a:extLst>
                  <a:ext uri="{0D108BD9-81ED-4DB2-BD59-A6C34878D82A}">
                    <a16:rowId xmlns="" xmlns:a16="http://schemas.microsoft.com/office/drawing/2014/main" val="1908012096"/>
                  </a:ext>
                </a:extLst>
              </a:tr>
              <a:tr h="372112">
                <a:tc>
                  <a:txBody>
                    <a:bodyPr/>
                    <a:lstStyle/>
                    <a:p>
                      <a:r>
                        <a:rPr lang="en-US" sz="1800" dirty="0">
                          <a:latin typeface="+mn-lt"/>
                        </a:rPr>
                        <a:t>Santa Clara</a:t>
                      </a:r>
                    </a:p>
                  </a:txBody>
                  <a:tcPr/>
                </a:tc>
                <a:tc>
                  <a:txBody>
                    <a:bodyPr/>
                    <a:lstStyle/>
                    <a:p>
                      <a:pPr algn="ctr" fontAlgn="t"/>
                      <a:r>
                        <a:rPr lang="en-US" sz="1800" b="0" i="0" u="none" strike="noStrike" dirty="0">
                          <a:solidFill>
                            <a:srgbClr val="010205"/>
                          </a:solidFill>
                          <a:effectLst/>
                          <a:latin typeface="+mn-lt"/>
                        </a:rPr>
                        <a:t>457</a:t>
                      </a:r>
                    </a:p>
                  </a:txBody>
                  <a:tcPr marL="9525" marR="9525" marT="9525" marB="0"/>
                </a:tc>
                <a:tc>
                  <a:txBody>
                    <a:bodyPr/>
                    <a:lstStyle/>
                    <a:p>
                      <a:pPr algn="ctr" fontAlgn="t"/>
                      <a:r>
                        <a:rPr lang="en-US" sz="1800" b="0" i="0" u="none" strike="noStrike">
                          <a:solidFill>
                            <a:srgbClr val="010205"/>
                          </a:solidFill>
                          <a:effectLst/>
                          <a:latin typeface="+mn-lt"/>
                        </a:rPr>
                        <a:t>405</a:t>
                      </a:r>
                    </a:p>
                  </a:txBody>
                  <a:tcPr marL="9525" marR="9525" marT="9525" marB="0"/>
                </a:tc>
                <a:tc>
                  <a:txBody>
                    <a:bodyPr/>
                    <a:lstStyle/>
                    <a:p>
                      <a:pPr algn="ctr" fontAlgn="t"/>
                      <a:r>
                        <a:rPr lang="en-US" sz="1800" b="0" i="0" u="none" strike="noStrike">
                          <a:solidFill>
                            <a:srgbClr val="010205"/>
                          </a:solidFill>
                          <a:effectLst/>
                          <a:latin typeface="+mn-lt"/>
                        </a:rPr>
                        <a:t>130</a:t>
                      </a:r>
                    </a:p>
                  </a:txBody>
                  <a:tcPr marL="9525" marR="9525" marT="9525" marB="0"/>
                </a:tc>
                <a:tc>
                  <a:txBody>
                    <a:bodyPr/>
                    <a:lstStyle/>
                    <a:p>
                      <a:pPr algn="ctr" fontAlgn="t"/>
                      <a:r>
                        <a:rPr lang="en-US" sz="1800" b="0" i="0" u="none" strike="noStrike" dirty="0">
                          <a:solidFill>
                            <a:srgbClr val="010205"/>
                          </a:solidFill>
                          <a:effectLst/>
                          <a:latin typeface="+mn-lt"/>
                        </a:rPr>
                        <a:t>111</a:t>
                      </a:r>
                    </a:p>
                  </a:txBody>
                  <a:tcPr marL="9525" marR="9525" marT="9525" marB="0"/>
                </a:tc>
                <a:extLst>
                  <a:ext uri="{0D108BD9-81ED-4DB2-BD59-A6C34878D82A}">
                    <a16:rowId xmlns="" xmlns:a16="http://schemas.microsoft.com/office/drawing/2014/main" val="2264576950"/>
                  </a:ext>
                </a:extLst>
              </a:tr>
              <a:tr h="372112">
                <a:tc>
                  <a:txBody>
                    <a:bodyPr/>
                    <a:lstStyle/>
                    <a:p>
                      <a:r>
                        <a:rPr lang="en-US" sz="1800" dirty="0">
                          <a:latin typeface="+mn-lt"/>
                        </a:rPr>
                        <a:t>San Mateo</a:t>
                      </a:r>
                    </a:p>
                  </a:txBody>
                  <a:tcPr/>
                </a:tc>
                <a:tc>
                  <a:txBody>
                    <a:bodyPr/>
                    <a:lstStyle/>
                    <a:p>
                      <a:pPr algn="ctr" fontAlgn="t"/>
                      <a:r>
                        <a:rPr lang="en-US" sz="1800" b="0" i="0" u="none" strike="noStrike" dirty="0">
                          <a:solidFill>
                            <a:srgbClr val="010205"/>
                          </a:solidFill>
                          <a:effectLst/>
                          <a:latin typeface="+mn-lt"/>
                        </a:rPr>
                        <a:t>0</a:t>
                      </a:r>
                    </a:p>
                  </a:txBody>
                  <a:tcPr marL="9525" marR="9525" marT="9525" marB="0"/>
                </a:tc>
                <a:tc>
                  <a:txBody>
                    <a:bodyPr/>
                    <a:lstStyle/>
                    <a:p>
                      <a:pPr algn="ctr" fontAlgn="t"/>
                      <a:r>
                        <a:rPr lang="en-US" sz="1800" b="0" i="0" u="none" strike="noStrike">
                          <a:solidFill>
                            <a:srgbClr val="010205"/>
                          </a:solidFill>
                          <a:effectLst/>
                          <a:latin typeface="+mn-lt"/>
                        </a:rPr>
                        <a:t>526</a:t>
                      </a:r>
                    </a:p>
                  </a:txBody>
                  <a:tcPr marL="9525" marR="9525" marT="9525" marB="0"/>
                </a:tc>
                <a:tc>
                  <a:txBody>
                    <a:bodyPr/>
                    <a:lstStyle/>
                    <a:p>
                      <a:pPr algn="ctr" fontAlgn="t"/>
                      <a:r>
                        <a:rPr lang="en-US" sz="1800" b="0" i="0" u="none" strike="noStrike" dirty="0">
                          <a:solidFill>
                            <a:srgbClr val="010205"/>
                          </a:solidFill>
                          <a:effectLst/>
                          <a:latin typeface="+mn-lt"/>
                        </a:rPr>
                        <a:t>99</a:t>
                      </a:r>
                    </a:p>
                  </a:txBody>
                  <a:tcPr marL="9525" marR="9525" marT="9525" marB="0"/>
                </a:tc>
                <a:tc>
                  <a:txBody>
                    <a:bodyPr/>
                    <a:lstStyle/>
                    <a:p>
                      <a:pPr algn="ctr" fontAlgn="t"/>
                      <a:r>
                        <a:rPr lang="en-US" sz="1800" b="0" i="0" u="none" strike="noStrike" dirty="0">
                          <a:solidFill>
                            <a:srgbClr val="010205"/>
                          </a:solidFill>
                          <a:effectLst/>
                          <a:latin typeface="+mn-lt"/>
                        </a:rPr>
                        <a:t>114</a:t>
                      </a:r>
                    </a:p>
                  </a:txBody>
                  <a:tcPr marL="9525" marR="9525" marT="9525" marB="0"/>
                </a:tc>
                <a:extLst>
                  <a:ext uri="{0D108BD9-81ED-4DB2-BD59-A6C34878D82A}">
                    <a16:rowId xmlns="" xmlns:a16="http://schemas.microsoft.com/office/drawing/2014/main" val="2039942283"/>
                  </a:ext>
                </a:extLst>
              </a:tr>
              <a:tr h="372112">
                <a:tc>
                  <a:txBody>
                    <a:bodyPr/>
                    <a:lstStyle/>
                    <a:p>
                      <a:r>
                        <a:rPr lang="en-US" sz="1800" dirty="0">
                          <a:latin typeface="+mn-lt"/>
                        </a:rPr>
                        <a:t>Orange</a:t>
                      </a:r>
                    </a:p>
                  </a:txBody>
                  <a:tcPr/>
                </a:tc>
                <a:tc>
                  <a:txBody>
                    <a:bodyPr/>
                    <a:lstStyle/>
                    <a:p>
                      <a:pPr algn="ctr" fontAlgn="t"/>
                      <a:r>
                        <a:rPr lang="en-US" sz="1800" b="0" i="0" u="none" strike="noStrike" dirty="0">
                          <a:solidFill>
                            <a:srgbClr val="010205"/>
                          </a:solidFill>
                          <a:effectLst/>
                          <a:latin typeface="+mn-lt"/>
                        </a:rPr>
                        <a:t>0</a:t>
                      </a:r>
                    </a:p>
                  </a:txBody>
                  <a:tcPr marL="9525" marR="9525" marT="9525" marB="0"/>
                </a:tc>
                <a:tc>
                  <a:txBody>
                    <a:bodyPr/>
                    <a:lstStyle/>
                    <a:p>
                      <a:pPr algn="ctr" fontAlgn="t"/>
                      <a:r>
                        <a:rPr lang="en-US" sz="1800" b="0" i="0" u="none" strike="noStrike" dirty="0">
                          <a:solidFill>
                            <a:srgbClr val="010205"/>
                          </a:solidFill>
                          <a:effectLst/>
                          <a:latin typeface="+mn-lt"/>
                        </a:rPr>
                        <a:t>304</a:t>
                      </a:r>
                    </a:p>
                  </a:txBody>
                  <a:tcPr marL="9525" marR="9525" marT="9525" marB="0"/>
                </a:tc>
                <a:tc>
                  <a:txBody>
                    <a:bodyPr/>
                    <a:lstStyle/>
                    <a:p>
                      <a:pPr algn="ctr" fontAlgn="t"/>
                      <a:r>
                        <a:rPr lang="en-US" sz="1800" b="0" i="0" u="none" strike="noStrike" dirty="0">
                          <a:solidFill>
                            <a:srgbClr val="010205"/>
                          </a:solidFill>
                          <a:effectLst/>
                          <a:latin typeface="+mn-lt"/>
                        </a:rPr>
                        <a:t>238</a:t>
                      </a:r>
                    </a:p>
                  </a:txBody>
                  <a:tcPr marL="9525" marR="9525" marT="9525" marB="0"/>
                </a:tc>
                <a:tc>
                  <a:txBody>
                    <a:bodyPr/>
                    <a:lstStyle/>
                    <a:p>
                      <a:pPr algn="ctr" fontAlgn="t"/>
                      <a:r>
                        <a:rPr lang="en-US" sz="1800" b="0" i="0" u="none" strike="noStrike" dirty="0">
                          <a:solidFill>
                            <a:srgbClr val="010205"/>
                          </a:solidFill>
                          <a:effectLst/>
                          <a:latin typeface="+mn-lt"/>
                        </a:rPr>
                        <a:t>200</a:t>
                      </a:r>
                    </a:p>
                  </a:txBody>
                  <a:tcPr marL="9525" marR="9525" marT="9525" marB="0"/>
                </a:tc>
                <a:extLst>
                  <a:ext uri="{0D108BD9-81ED-4DB2-BD59-A6C34878D82A}">
                    <a16:rowId xmlns="" xmlns:a16="http://schemas.microsoft.com/office/drawing/2014/main" val="3083472710"/>
                  </a:ext>
                </a:extLst>
              </a:tr>
            </a:tbl>
          </a:graphicData>
        </a:graphic>
      </p:graphicFrame>
      <p:grpSp>
        <p:nvGrpSpPr>
          <p:cNvPr id="7" name="Group 6">
            <a:extLst>
              <a:ext uri="{FF2B5EF4-FFF2-40B4-BE49-F238E27FC236}">
                <a16:creationId xmlns="" xmlns:a16="http://schemas.microsoft.com/office/drawing/2014/main" id="{654C5191-7D47-A647-B081-C568E0F5913C}"/>
              </a:ext>
            </a:extLst>
          </p:cNvPr>
          <p:cNvGrpSpPr/>
          <p:nvPr/>
        </p:nvGrpSpPr>
        <p:grpSpPr>
          <a:xfrm>
            <a:off x="8740661" y="70615"/>
            <a:ext cx="403339" cy="6230390"/>
            <a:chOff x="8740661" y="70615"/>
            <a:chExt cx="403339" cy="6230390"/>
          </a:xfrm>
        </p:grpSpPr>
        <p:sp>
          <p:nvSpPr>
            <p:cNvPr id="8" name="TextBox 7">
              <a:extLst>
                <a:ext uri="{FF2B5EF4-FFF2-40B4-BE49-F238E27FC236}">
                  <a16:creationId xmlns="" xmlns:a16="http://schemas.microsoft.com/office/drawing/2014/main" id="{22193690-02DE-6342-81CB-C8D383E10CF8}"/>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t>INTRO</a:t>
              </a:r>
            </a:p>
          </p:txBody>
        </p:sp>
        <p:sp>
          <p:nvSpPr>
            <p:cNvPr id="9" name="TextBox 8">
              <a:extLst>
                <a:ext uri="{FF2B5EF4-FFF2-40B4-BE49-F238E27FC236}">
                  <a16:creationId xmlns="" xmlns:a16="http://schemas.microsoft.com/office/drawing/2014/main" id="{2C29A420-11CA-3441-BEEF-E415A9BF7652}"/>
                </a:ext>
              </a:extLst>
            </p:cNvPr>
            <p:cNvSpPr txBox="1"/>
            <p:nvPr userDrawn="1"/>
          </p:nvSpPr>
          <p:spPr>
            <a:xfrm>
              <a:off x="8773207" y="762000"/>
              <a:ext cx="261610" cy="77210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SUMMARY</a:t>
              </a:r>
            </a:p>
          </p:txBody>
        </p:sp>
        <p:sp>
          <p:nvSpPr>
            <p:cNvPr id="10" name="TextBox 9">
              <a:extLst>
                <a:ext uri="{FF2B5EF4-FFF2-40B4-BE49-F238E27FC236}">
                  <a16:creationId xmlns="" xmlns:a16="http://schemas.microsoft.com/office/drawing/2014/main" id="{AF0A30DA-0291-1D48-AD9B-2D813CAD067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1" name="TextBox 10">
              <a:extLst>
                <a:ext uri="{FF2B5EF4-FFF2-40B4-BE49-F238E27FC236}">
                  <a16:creationId xmlns="" xmlns:a16="http://schemas.microsoft.com/office/drawing/2014/main" id="{29EA59A3-6BFA-B945-8EA2-C4DFC896DA73}"/>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12" name="TextBox 11">
              <a:extLst>
                <a:ext uri="{FF2B5EF4-FFF2-40B4-BE49-F238E27FC236}">
                  <a16:creationId xmlns="" xmlns:a16="http://schemas.microsoft.com/office/drawing/2014/main" id="{0F000888-B19D-D14D-AB73-956ADB8679E4}"/>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3" name="TextBox 12">
              <a:extLst>
                <a:ext uri="{FF2B5EF4-FFF2-40B4-BE49-F238E27FC236}">
                  <a16:creationId xmlns="" xmlns:a16="http://schemas.microsoft.com/office/drawing/2014/main" id="{3493DC16-D2AA-5E44-9C0F-C8C4DEB444B3}"/>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4" name="TextBox 13">
              <a:extLst>
                <a:ext uri="{FF2B5EF4-FFF2-40B4-BE49-F238E27FC236}">
                  <a16:creationId xmlns="" xmlns:a16="http://schemas.microsoft.com/office/drawing/2014/main" id="{0F2D42E2-5BB9-3545-A44A-97DD830C5F43}"/>
                </a:ext>
              </a:extLst>
            </p:cNvPr>
            <p:cNvSpPr txBox="1"/>
            <p:nvPr userDrawn="1"/>
          </p:nvSpPr>
          <p:spPr>
            <a:xfrm>
              <a:off x="8778240" y="4692010"/>
              <a:ext cx="244576"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APPENDIX</a:t>
              </a:r>
            </a:p>
          </p:txBody>
        </p:sp>
        <p:sp>
          <p:nvSpPr>
            <p:cNvPr id="15" name="TextBox 14">
              <a:extLst>
                <a:ext uri="{FF2B5EF4-FFF2-40B4-BE49-F238E27FC236}">
                  <a16:creationId xmlns="" xmlns:a16="http://schemas.microsoft.com/office/drawing/2014/main" id="{ED2C0B67-C81D-4942-9824-4235CAB93E73}"/>
                </a:ext>
              </a:extLst>
            </p:cNvPr>
            <p:cNvSpPr txBox="1"/>
            <p:nvPr/>
          </p:nvSpPr>
          <p:spPr>
            <a:xfrm rot="5400000">
              <a:off x="8420064" y="5718795"/>
              <a:ext cx="902811" cy="261610"/>
            </a:xfrm>
            <a:prstGeom prst="rect">
              <a:avLst/>
            </a:prstGeom>
            <a:noFill/>
          </p:spPr>
          <p:txBody>
            <a:bodyPr wrap="none" rtlCol="0">
              <a:spAutoFit/>
            </a:bodyPr>
            <a:lstStyle/>
            <a:p>
              <a:r>
                <a:rPr lang="en-US" sz="1100" b="1" dirty="0">
                  <a:solidFill>
                    <a:schemeClr val="bg1"/>
                  </a:solidFill>
                </a:rPr>
                <a:t>Contact Info</a:t>
              </a:r>
            </a:p>
          </p:txBody>
        </p:sp>
      </p:grpSp>
    </p:spTree>
    <p:extLst>
      <p:ext uri="{BB962C8B-B14F-4D97-AF65-F5344CB8AC3E}">
        <p14:creationId xmlns:p14="http://schemas.microsoft.com/office/powerpoint/2010/main" val="4255913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6DB524A-1EDD-E34E-ACB3-4027E53F23B6}"/>
              </a:ext>
            </a:extLst>
          </p:cNvPr>
          <p:cNvSpPr>
            <a:spLocks noGrp="1"/>
          </p:cNvSpPr>
          <p:nvPr>
            <p:ph idx="1"/>
          </p:nvPr>
        </p:nvSpPr>
        <p:spPr/>
        <p:txBody>
          <a:bodyPr/>
          <a:lstStyle/>
          <a:p>
            <a:r>
              <a:rPr lang="en-US" dirty="0"/>
              <a:t>API CMC enrollees were most likely to report they had a single care manager from the CMC plan (75% compared to 63% of Black enrollees).</a:t>
            </a:r>
          </a:p>
          <a:p>
            <a:endParaRPr lang="en-US" dirty="0"/>
          </a:p>
          <a:p>
            <a:r>
              <a:rPr lang="en-US" dirty="0"/>
              <a:t>Latino and Black CMC enrollees who had a single care manager were most likely to say that the single care manager improved their care “a lot” (68% of Latinos and 65% of Black CMC enrollees, compared to only half of White or API enrollees).</a:t>
            </a:r>
          </a:p>
          <a:p>
            <a:endParaRPr lang="en-US" dirty="0"/>
          </a:p>
          <a:p>
            <a:r>
              <a:rPr lang="en-US" dirty="0"/>
              <a:t>API CMC enrollees were least likely to have a personal care plan (only 18% of API, compared to about a quarter of White and Latinos, and 38% of Black enrollees).</a:t>
            </a:r>
          </a:p>
        </p:txBody>
      </p:sp>
      <p:sp>
        <p:nvSpPr>
          <p:cNvPr id="3" name="Title 2">
            <a:extLst>
              <a:ext uri="{FF2B5EF4-FFF2-40B4-BE49-F238E27FC236}">
                <a16:creationId xmlns="" xmlns:a16="http://schemas.microsoft.com/office/drawing/2014/main" id="{A2B78D5E-29AA-AF47-9F36-45197CA9EDF0}"/>
              </a:ext>
            </a:extLst>
          </p:cNvPr>
          <p:cNvSpPr>
            <a:spLocks noGrp="1"/>
          </p:cNvSpPr>
          <p:nvPr>
            <p:ph type="title"/>
          </p:nvPr>
        </p:nvSpPr>
        <p:spPr/>
        <p:txBody>
          <a:bodyPr/>
          <a:lstStyle/>
          <a:p>
            <a:pPr algn="ctr"/>
            <a:r>
              <a:rPr lang="en-US" dirty="0"/>
              <a:t>Enrollees’ Experiences with Single Care Manager and Personal Care Plan by Race</a:t>
            </a:r>
          </a:p>
        </p:txBody>
      </p:sp>
      <p:grpSp>
        <p:nvGrpSpPr>
          <p:cNvPr id="4" name="Group 3">
            <a:extLst>
              <a:ext uri="{FF2B5EF4-FFF2-40B4-BE49-F238E27FC236}">
                <a16:creationId xmlns="" xmlns:a16="http://schemas.microsoft.com/office/drawing/2014/main" id="{4AFE1196-5C39-CD43-A51D-00DA076A44D5}"/>
              </a:ext>
            </a:extLst>
          </p:cNvPr>
          <p:cNvGrpSpPr/>
          <p:nvPr/>
        </p:nvGrpSpPr>
        <p:grpSpPr>
          <a:xfrm>
            <a:off x="8724754" y="67420"/>
            <a:ext cx="419246" cy="6201442"/>
            <a:chOff x="8724754" y="70615"/>
            <a:chExt cx="419246" cy="6201442"/>
          </a:xfrm>
        </p:grpSpPr>
        <p:sp>
          <p:nvSpPr>
            <p:cNvPr id="5" name="TextBox 4">
              <a:extLst>
                <a:ext uri="{FF2B5EF4-FFF2-40B4-BE49-F238E27FC236}">
                  <a16:creationId xmlns="" xmlns:a16="http://schemas.microsoft.com/office/drawing/2014/main" id="{46EDBBA5-AD2F-E742-8482-0CC832216ADF}"/>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6" name="TextBox 5">
              <a:extLst>
                <a:ext uri="{FF2B5EF4-FFF2-40B4-BE49-F238E27FC236}">
                  <a16:creationId xmlns="" xmlns:a16="http://schemas.microsoft.com/office/drawing/2014/main" id="{C9C5D4CE-ED3F-D84C-BD3E-78B179CB8E3F}"/>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7" name="TextBox 6">
              <a:extLst>
                <a:ext uri="{FF2B5EF4-FFF2-40B4-BE49-F238E27FC236}">
                  <a16:creationId xmlns="" xmlns:a16="http://schemas.microsoft.com/office/drawing/2014/main" id="{51F543B0-61DC-874B-A5C3-104D41F2515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8" name="TextBox 7">
              <a:extLst>
                <a:ext uri="{FF2B5EF4-FFF2-40B4-BE49-F238E27FC236}">
                  <a16:creationId xmlns="" xmlns:a16="http://schemas.microsoft.com/office/drawing/2014/main" id="{BCF9118B-2F09-DE4B-8E71-8A6BE006C157}"/>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9" name="TextBox 8">
              <a:extLst>
                <a:ext uri="{FF2B5EF4-FFF2-40B4-BE49-F238E27FC236}">
                  <a16:creationId xmlns="" xmlns:a16="http://schemas.microsoft.com/office/drawing/2014/main" id="{D1685559-0CE6-7343-A3E4-4D30BF2829FF}"/>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0" name="TextBox 9">
              <a:extLst>
                <a:ext uri="{FF2B5EF4-FFF2-40B4-BE49-F238E27FC236}">
                  <a16:creationId xmlns="" xmlns:a16="http://schemas.microsoft.com/office/drawing/2014/main" id="{4ACA8D04-620A-5149-84B3-E526B95185F6}"/>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1" name="TextBox 10">
              <a:extLst>
                <a:ext uri="{FF2B5EF4-FFF2-40B4-BE49-F238E27FC236}">
                  <a16:creationId xmlns="" xmlns:a16="http://schemas.microsoft.com/office/drawing/2014/main" id="{8973CBF4-952C-6A4E-9591-D48DBBD67CC0}"/>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2" name="TextBox 11">
              <a:extLst>
                <a:ext uri="{FF2B5EF4-FFF2-40B4-BE49-F238E27FC236}">
                  <a16:creationId xmlns="" xmlns:a16="http://schemas.microsoft.com/office/drawing/2014/main" id="{D8BB15F3-DEB7-F640-B02A-F7A36B39515E}"/>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538493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173107EF-25C0-46A8-A4DD-C3D2EBB6210A}"/>
              </a:ext>
            </a:extLst>
          </p:cNvPr>
          <p:cNvGraphicFramePr>
            <a:graphicFrameLocks noGrp="1"/>
          </p:cNvGraphicFramePr>
          <p:nvPr>
            <p:ph idx="1"/>
            <p:extLst>
              <p:ext uri="{D42A27DB-BD31-4B8C-83A1-F6EECF244321}">
                <p14:modId xmlns:p14="http://schemas.microsoft.com/office/powerpoint/2010/main" val="454589080"/>
              </p:ext>
            </p:extLst>
          </p:nvPr>
        </p:nvGraphicFramePr>
        <p:xfrm>
          <a:off x="2968172" y="1920876"/>
          <a:ext cx="5202691" cy="204152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 xmlns:a16="http://schemas.microsoft.com/office/drawing/2014/main" id="{CB5B26A6-9F25-4388-9FDD-27CD8D1EDED4}"/>
              </a:ext>
            </a:extLst>
          </p:cNvPr>
          <p:cNvSpPr>
            <a:spLocks noGrp="1"/>
          </p:cNvSpPr>
          <p:nvPr>
            <p:ph type="title"/>
          </p:nvPr>
        </p:nvSpPr>
        <p:spPr>
          <a:xfrm>
            <a:off x="457200" y="609600"/>
            <a:ext cx="7772400" cy="1154097"/>
          </a:xfrm>
        </p:spPr>
        <p:txBody>
          <a:bodyPr/>
          <a:lstStyle/>
          <a:p>
            <a:pPr algn="ctr"/>
            <a:r>
              <a:rPr lang="en-US" dirty="0"/>
              <a:t>Enrollees’ Experiences with Single Care Manager </a:t>
            </a:r>
            <a:br>
              <a:rPr lang="en-US" dirty="0"/>
            </a:br>
            <a:r>
              <a:rPr lang="en-US" dirty="0"/>
              <a:t>and Personal Care Plan by Race</a:t>
            </a:r>
          </a:p>
        </p:txBody>
      </p:sp>
      <p:sp>
        <p:nvSpPr>
          <p:cNvPr id="7" name="TextBox 6">
            <a:extLst>
              <a:ext uri="{FF2B5EF4-FFF2-40B4-BE49-F238E27FC236}">
                <a16:creationId xmlns="" xmlns:a16="http://schemas.microsoft.com/office/drawing/2014/main" id="{AB3D4278-D802-45B9-8399-495D08A7C4A6}"/>
              </a:ext>
            </a:extLst>
          </p:cNvPr>
          <p:cNvSpPr txBox="1"/>
          <p:nvPr/>
        </p:nvSpPr>
        <p:spPr>
          <a:xfrm>
            <a:off x="6622143" y="6324600"/>
            <a:ext cx="1600200" cy="381000"/>
          </a:xfrm>
          <a:prstGeom prst="rect">
            <a:avLst/>
          </a:prstGeom>
          <a:noFill/>
        </p:spPr>
        <p:txBody>
          <a:bodyPr wrap="square" rtlCol="0">
            <a:spAutoFit/>
          </a:bodyPr>
          <a:lstStyle/>
          <a:p>
            <a:r>
              <a:rPr lang="en-US" dirty="0">
                <a:solidFill>
                  <a:schemeClr val="bg1"/>
                </a:solidFill>
              </a:rPr>
              <a:t>P-VALUE: 0.001</a:t>
            </a:r>
            <a:endParaRPr lang="en-US" sz="1800" kern="1200" dirty="0">
              <a:solidFill>
                <a:schemeClr val="bg1"/>
              </a:solidFill>
              <a:latin typeface="+mn-lt"/>
              <a:ea typeface="+mn-ea"/>
              <a:cs typeface="+mn-cs"/>
            </a:endParaRPr>
          </a:p>
        </p:txBody>
      </p:sp>
      <p:sp>
        <p:nvSpPr>
          <p:cNvPr id="2" name="TextBox 1">
            <a:extLst>
              <a:ext uri="{FF2B5EF4-FFF2-40B4-BE49-F238E27FC236}">
                <a16:creationId xmlns="" xmlns:a16="http://schemas.microsoft.com/office/drawing/2014/main" id="{4505F83F-8812-0E45-9394-14E44C415DCB}"/>
              </a:ext>
            </a:extLst>
          </p:cNvPr>
          <p:cNvSpPr txBox="1"/>
          <p:nvPr/>
        </p:nvSpPr>
        <p:spPr>
          <a:xfrm>
            <a:off x="466164" y="2452189"/>
            <a:ext cx="2353235" cy="646331"/>
          </a:xfrm>
          <a:prstGeom prst="rect">
            <a:avLst/>
          </a:prstGeom>
          <a:noFill/>
        </p:spPr>
        <p:txBody>
          <a:bodyPr wrap="square" rtlCol="0">
            <a:spAutoFit/>
          </a:bodyPr>
          <a:lstStyle/>
          <a:p>
            <a:r>
              <a:rPr lang="en-US" b="1" dirty="0">
                <a:solidFill>
                  <a:schemeClr val="bg1"/>
                </a:solidFill>
              </a:rPr>
              <a:t>Single care manager from the CMC plan </a:t>
            </a:r>
          </a:p>
        </p:txBody>
      </p:sp>
      <p:graphicFrame>
        <p:nvGraphicFramePr>
          <p:cNvPr id="8" name="Content Placeholder 5">
            <a:extLst>
              <a:ext uri="{FF2B5EF4-FFF2-40B4-BE49-F238E27FC236}">
                <a16:creationId xmlns="" xmlns:a16="http://schemas.microsoft.com/office/drawing/2014/main" id="{110A97BB-905C-3944-8ACA-6D917A96793A}"/>
              </a:ext>
            </a:extLst>
          </p:cNvPr>
          <p:cNvGraphicFramePr>
            <a:graphicFrameLocks/>
          </p:cNvGraphicFramePr>
          <p:nvPr>
            <p:extLst>
              <p:ext uri="{D42A27DB-BD31-4B8C-83A1-F6EECF244321}">
                <p14:modId xmlns:p14="http://schemas.microsoft.com/office/powerpoint/2010/main" val="2707613838"/>
              </p:ext>
            </p:extLst>
          </p:nvPr>
        </p:nvGraphicFramePr>
        <p:xfrm>
          <a:off x="2968172" y="4139932"/>
          <a:ext cx="5199062" cy="216376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 xmlns:a16="http://schemas.microsoft.com/office/drawing/2014/main" id="{ABA74BB1-4A92-AC45-B1CF-C1C229670F67}"/>
              </a:ext>
            </a:extLst>
          </p:cNvPr>
          <p:cNvSpPr txBox="1"/>
          <p:nvPr/>
        </p:nvSpPr>
        <p:spPr>
          <a:xfrm>
            <a:off x="466164" y="4687041"/>
            <a:ext cx="1932709" cy="369332"/>
          </a:xfrm>
          <a:prstGeom prst="rect">
            <a:avLst/>
          </a:prstGeom>
          <a:noFill/>
        </p:spPr>
        <p:txBody>
          <a:bodyPr wrap="none" rtlCol="0">
            <a:spAutoFit/>
          </a:bodyPr>
          <a:lstStyle/>
          <a:p>
            <a:r>
              <a:rPr lang="en-US" b="1" dirty="0">
                <a:solidFill>
                  <a:schemeClr val="bg1"/>
                </a:solidFill>
              </a:rPr>
              <a:t>Personal care plan</a:t>
            </a:r>
          </a:p>
        </p:txBody>
      </p:sp>
      <p:grpSp>
        <p:nvGrpSpPr>
          <p:cNvPr id="9" name="Group 8">
            <a:extLst>
              <a:ext uri="{FF2B5EF4-FFF2-40B4-BE49-F238E27FC236}">
                <a16:creationId xmlns="" xmlns:a16="http://schemas.microsoft.com/office/drawing/2014/main" id="{1F855902-F546-2540-8E80-0C752BBF781F}"/>
              </a:ext>
            </a:extLst>
          </p:cNvPr>
          <p:cNvGrpSpPr/>
          <p:nvPr/>
        </p:nvGrpSpPr>
        <p:grpSpPr>
          <a:xfrm>
            <a:off x="8724754" y="67420"/>
            <a:ext cx="419246" cy="6201442"/>
            <a:chOff x="8724754" y="70615"/>
            <a:chExt cx="419246" cy="6201442"/>
          </a:xfrm>
        </p:grpSpPr>
        <p:sp>
          <p:nvSpPr>
            <p:cNvPr id="10" name="TextBox 9">
              <a:extLst>
                <a:ext uri="{FF2B5EF4-FFF2-40B4-BE49-F238E27FC236}">
                  <a16:creationId xmlns="" xmlns:a16="http://schemas.microsoft.com/office/drawing/2014/main" id="{6C456D31-5704-7F4E-A908-5D73A46A2B43}"/>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1" name="TextBox 10">
              <a:extLst>
                <a:ext uri="{FF2B5EF4-FFF2-40B4-BE49-F238E27FC236}">
                  <a16:creationId xmlns="" xmlns:a16="http://schemas.microsoft.com/office/drawing/2014/main" id="{008E64E8-C413-7145-B5C8-EFF6280EAE40}"/>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2" name="TextBox 11">
              <a:extLst>
                <a:ext uri="{FF2B5EF4-FFF2-40B4-BE49-F238E27FC236}">
                  <a16:creationId xmlns="" xmlns:a16="http://schemas.microsoft.com/office/drawing/2014/main" id="{E353EED4-27D7-AE41-A542-0C945A1502CC}"/>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3" name="TextBox 12">
              <a:extLst>
                <a:ext uri="{FF2B5EF4-FFF2-40B4-BE49-F238E27FC236}">
                  <a16:creationId xmlns="" xmlns:a16="http://schemas.microsoft.com/office/drawing/2014/main" id="{2466B62C-06FE-DC45-A22B-1EFF7CBC5C9E}"/>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14" name="TextBox 13">
              <a:extLst>
                <a:ext uri="{FF2B5EF4-FFF2-40B4-BE49-F238E27FC236}">
                  <a16:creationId xmlns="" xmlns:a16="http://schemas.microsoft.com/office/drawing/2014/main" id="{742E53CC-6403-2444-ABDB-3ED3F046F9A6}"/>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5" name="TextBox 14">
              <a:extLst>
                <a:ext uri="{FF2B5EF4-FFF2-40B4-BE49-F238E27FC236}">
                  <a16:creationId xmlns="" xmlns:a16="http://schemas.microsoft.com/office/drawing/2014/main" id="{E4B28F9F-5438-BB49-AB4A-ACABABC899C0}"/>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6" name="TextBox 15">
              <a:extLst>
                <a:ext uri="{FF2B5EF4-FFF2-40B4-BE49-F238E27FC236}">
                  <a16:creationId xmlns="" xmlns:a16="http://schemas.microsoft.com/office/drawing/2014/main" id="{398340C9-D638-9446-ADDE-3F72D1200213}"/>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7" name="TextBox 16">
              <a:extLst>
                <a:ext uri="{FF2B5EF4-FFF2-40B4-BE49-F238E27FC236}">
                  <a16:creationId xmlns="" xmlns:a16="http://schemas.microsoft.com/office/drawing/2014/main" id="{F896D908-E41C-914D-99B7-179EADD23661}"/>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84691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253" y="1512515"/>
            <a:ext cx="7772400" cy="4328160"/>
          </a:xfrm>
        </p:spPr>
        <p:txBody>
          <a:bodyPr>
            <a:normAutofit lnSpcReduction="10000"/>
          </a:bodyPr>
          <a:lstStyle/>
          <a:p>
            <a:r>
              <a:rPr lang="en-US" dirty="0"/>
              <a:t>White CMC enrollees were most likely to report the following problems in 2018:</a:t>
            </a:r>
          </a:p>
          <a:p>
            <a:pPr marL="331470" indent="-285750">
              <a:buFont typeface="Arial" panose="020B0604020202020204" pitchFamily="34" charset="0"/>
              <a:buChar char="•"/>
            </a:pPr>
            <a:r>
              <a:rPr lang="en-US" dirty="0"/>
              <a:t>Misunderstanding about your health care services or coverage (20%)</a:t>
            </a:r>
          </a:p>
          <a:p>
            <a:pPr marL="331470" indent="-285750">
              <a:buFont typeface="Arial" panose="020B0604020202020204" pitchFamily="34" charset="0"/>
              <a:buChar char="•"/>
            </a:pPr>
            <a:r>
              <a:rPr lang="en-US" dirty="0"/>
              <a:t>Health plan denied a treatment or referral recommended by a doctor (19%)</a:t>
            </a:r>
          </a:p>
          <a:p>
            <a:pPr marL="331470" indent="-285750">
              <a:buFont typeface="Arial" panose="020B0604020202020204" pitchFamily="34" charset="0"/>
              <a:buChar char="•"/>
            </a:pPr>
            <a:r>
              <a:rPr lang="en-US" dirty="0"/>
              <a:t>A doctor you were seeing was not available through your plan (20%)</a:t>
            </a:r>
          </a:p>
          <a:p>
            <a:pPr marL="331470" indent="-285750">
              <a:buFont typeface="Arial" panose="020B0604020202020204" pitchFamily="34" charset="0"/>
              <a:buChar char="•"/>
            </a:pPr>
            <a:endParaRPr lang="en-US" dirty="0"/>
          </a:p>
          <a:p>
            <a:r>
              <a:rPr lang="en-US" dirty="0"/>
              <a:t>API CMC enrollees were most likely to report the following problems in 2018:</a:t>
            </a:r>
          </a:p>
          <a:p>
            <a:pPr marL="331470" indent="-285750">
              <a:buFont typeface="Arial" panose="020B0604020202020204" pitchFamily="34" charset="0"/>
              <a:buChar char="•"/>
            </a:pPr>
            <a:r>
              <a:rPr lang="en-US" dirty="0"/>
              <a:t>Your doctor did not speak your language or there was not an interpreter available when you visited your doctor or other health care professional (40% of API enrollees compared to 9% of Hispanic/Latino enrollees)*</a:t>
            </a:r>
          </a:p>
          <a:p>
            <a:pPr marL="331470" indent="-285750">
              <a:buFont typeface="Arial" panose="020B0604020202020204" pitchFamily="34" charset="0"/>
              <a:buChar char="•"/>
            </a:pPr>
            <a:r>
              <a:rPr lang="en-US" dirty="0"/>
              <a:t>Transportation problems kept you from getting needed health care (20%)</a:t>
            </a:r>
          </a:p>
          <a:p>
            <a:pPr marL="331470" indent="-285750">
              <a:buFont typeface="Arial" panose="020B0604020202020204" pitchFamily="34" charset="0"/>
              <a:buChar char="•"/>
            </a:pPr>
            <a:r>
              <a:rPr lang="en-US" dirty="0"/>
              <a:t>Had trouble communicating with a doctor or health care provider because of a speech, hearing or other disability (23%) </a:t>
            </a:r>
          </a:p>
        </p:txBody>
      </p:sp>
      <p:sp>
        <p:nvSpPr>
          <p:cNvPr id="3" name="Title 2"/>
          <p:cNvSpPr>
            <a:spLocks noGrp="1"/>
          </p:cNvSpPr>
          <p:nvPr>
            <p:ph type="title"/>
          </p:nvPr>
        </p:nvSpPr>
        <p:spPr>
          <a:xfrm>
            <a:off x="404115" y="409339"/>
            <a:ext cx="7772400" cy="886061"/>
          </a:xfrm>
        </p:spPr>
        <p:txBody>
          <a:bodyPr/>
          <a:lstStyle/>
          <a:p>
            <a:pPr algn="ctr"/>
            <a:r>
              <a:rPr lang="en-US" dirty="0"/>
              <a:t>Specific Problems with Health Care Services by Race</a:t>
            </a:r>
          </a:p>
        </p:txBody>
      </p:sp>
      <p:sp>
        <p:nvSpPr>
          <p:cNvPr id="4" name="TextBox 3">
            <a:extLst>
              <a:ext uri="{FF2B5EF4-FFF2-40B4-BE49-F238E27FC236}">
                <a16:creationId xmlns="" xmlns:a16="http://schemas.microsoft.com/office/drawing/2014/main" id="{1C5CF830-F34A-8D49-8A5E-06909AFD66F9}"/>
              </a:ext>
            </a:extLst>
          </p:cNvPr>
          <p:cNvSpPr txBox="1"/>
          <p:nvPr/>
        </p:nvSpPr>
        <p:spPr>
          <a:xfrm>
            <a:off x="422090" y="5840675"/>
            <a:ext cx="8059340" cy="369332"/>
          </a:xfrm>
          <a:prstGeom prst="rect">
            <a:avLst/>
          </a:prstGeom>
          <a:noFill/>
        </p:spPr>
        <p:txBody>
          <a:bodyPr wrap="square" rtlCol="0">
            <a:spAutoFit/>
          </a:bodyPr>
          <a:lstStyle/>
          <a:p>
            <a:r>
              <a:rPr lang="en-US" dirty="0">
                <a:solidFill>
                  <a:schemeClr val="bg1"/>
                </a:solidFill>
              </a:rPr>
              <a:t>* Only asked of respondents who took the survey in a language other than English. </a:t>
            </a:r>
          </a:p>
        </p:txBody>
      </p:sp>
      <p:grpSp>
        <p:nvGrpSpPr>
          <p:cNvPr id="20" name="Group 19">
            <a:extLst>
              <a:ext uri="{FF2B5EF4-FFF2-40B4-BE49-F238E27FC236}">
                <a16:creationId xmlns="" xmlns:a16="http://schemas.microsoft.com/office/drawing/2014/main" id="{481763B8-8EEA-844F-B93B-034C0CEDB1D4}"/>
              </a:ext>
            </a:extLst>
          </p:cNvPr>
          <p:cNvGrpSpPr/>
          <p:nvPr/>
        </p:nvGrpSpPr>
        <p:grpSpPr>
          <a:xfrm>
            <a:off x="8724754" y="67420"/>
            <a:ext cx="419246" cy="6201442"/>
            <a:chOff x="8724754" y="70615"/>
            <a:chExt cx="419246" cy="6201442"/>
          </a:xfrm>
        </p:grpSpPr>
        <p:sp>
          <p:nvSpPr>
            <p:cNvPr id="21" name="TextBox 20">
              <a:extLst>
                <a:ext uri="{FF2B5EF4-FFF2-40B4-BE49-F238E27FC236}">
                  <a16:creationId xmlns="" xmlns:a16="http://schemas.microsoft.com/office/drawing/2014/main" id="{FF771BFF-E02A-F84F-A0B9-8D28569EBF45}"/>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2" name="TextBox 21">
              <a:extLst>
                <a:ext uri="{FF2B5EF4-FFF2-40B4-BE49-F238E27FC236}">
                  <a16:creationId xmlns="" xmlns:a16="http://schemas.microsoft.com/office/drawing/2014/main" id="{DBF03AE4-4DF4-C340-A6E0-240EDF00435B}"/>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3" name="TextBox 22">
              <a:extLst>
                <a:ext uri="{FF2B5EF4-FFF2-40B4-BE49-F238E27FC236}">
                  <a16:creationId xmlns="" xmlns:a16="http://schemas.microsoft.com/office/drawing/2014/main" id="{18D776BD-F114-9748-BA20-FBC9256CF82C}"/>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4" name="TextBox 23">
              <a:extLst>
                <a:ext uri="{FF2B5EF4-FFF2-40B4-BE49-F238E27FC236}">
                  <a16:creationId xmlns="" xmlns:a16="http://schemas.microsoft.com/office/drawing/2014/main" id="{0DFB6EF3-C83F-0347-ADFA-185C10146DD8}"/>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25" name="TextBox 24">
              <a:extLst>
                <a:ext uri="{FF2B5EF4-FFF2-40B4-BE49-F238E27FC236}">
                  <a16:creationId xmlns="" xmlns:a16="http://schemas.microsoft.com/office/drawing/2014/main" id="{A9CA6905-3468-0E4E-9F61-F5FF2262D0D5}"/>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26" name="TextBox 25">
              <a:extLst>
                <a:ext uri="{FF2B5EF4-FFF2-40B4-BE49-F238E27FC236}">
                  <a16:creationId xmlns="" xmlns:a16="http://schemas.microsoft.com/office/drawing/2014/main" id="{62C14B88-EC32-8D4C-9006-853891173AE2}"/>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7" name="TextBox 26">
              <a:extLst>
                <a:ext uri="{FF2B5EF4-FFF2-40B4-BE49-F238E27FC236}">
                  <a16:creationId xmlns="" xmlns:a16="http://schemas.microsoft.com/office/drawing/2014/main" id="{22CDD3D4-2D75-F24E-89CE-358CE9475332}"/>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8" name="TextBox 27">
              <a:extLst>
                <a:ext uri="{FF2B5EF4-FFF2-40B4-BE49-F238E27FC236}">
                  <a16:creationId xmlns="" xmlns:a16="http://schemas.microsoft.com/office/drawing/2014/main" id="{D577598A-7CF4-2040-A8D0-6BAF25B9774B}"/>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987980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API CMC enrollees were the most likely to say that they need assistance with personal care (68% compared to 43% of White enrollees).</a:t>
            </a:r>
          </a:p>
          <a:p>
            <a:pPr>
              <a:spcAft>
                <a:spcPts val="1400"/>
              </a:spcAft>
            </a:pPr>
            <a:r>
              <a:rPr lang="en-US" dirty="0"/>
              <a:t>Black CMC enrollees were most likely to say they need assistance with routine needs such as chores, shopping, and getting around (82%).</a:t>
            </a:r>
          </a:p>
          <a:p>
            <a:pPr>
              <a:spcAft>
                <a:spcPts val="1400"/>
              </a:spcAft>
            </a:pPr>
            <a:r>
              <a:rPr lang="en-US" dirty="0"/>
              <a:t>API CMC enrollees were the mostly likely to say they had unmet needs for personal or routine care. Forty-six percent of API, 38% of Latinos, 37% of White, and 36% of Black CMC enrollees had unmet need for long-term services and supports (LTSS).</a:t>
            </a:r>
          </a:p>
          <a:p>
            <a:pPr>
              <a:spcAft>
                <a:spcPts val="1400"/>
              </a:spcAft>
            </a:pPr>
            <a:r>
              <a:rPr lang="en-US" dirty="0"/>
              <a:t>API and Black CMC enrollees were the most likely to report using In-Home Supportive Services (IHSS) (43% and 42%, respectively). White (23%) and Latinos (24%) were the least likely to report using the service for personal care. </a:t>
            </a:r>
          </a:p>
        </p:txBody>
      </p:sp>
      <p:sp>
        <p:nvSpPr>
          <p:cNvPr id="3" name="Title 2"/>
          <p:cNvSpPr>
            <a:spLocks noGrp="1"/>
          </p:cNvSpPr>
          <p:nvPr>
            <p:ph type="title"/>
          </p:nvPr>
        </p:nvSpPr>
        <p:spPr/>
        <p:txBody>
          <a:bodyPr/>
          <a:lstStyle/>
          <a:p>
            <a:pPr algn="ctr"/>
            <a:r>
              <a:rPr lang="en-US" dirty="0"/>
              <a:t>     Long-Term Services and Supports </a:t>
            </a:r>
            <a:br>
              <a:rPr lang="en-US" dirty="0"/>
            </a:br>
            <a:r>
              <a:rPr lang="en-US" dirty="0"/>
              <a:t>Use and Need of CMC Enrollees by Race</a:t>
            </a:r>
          </a:p>
        </p:txBody>
      </p:sp>
      <p:grpSp>
        <p:nvGrpSpPr>
          <p:cNvPr id="12" name="Group 11">
            <a:extLst>
              <a:ext uri="{FF2B5EF4-FFF2-40B4-BE49-F238E27FC236}">
                <a16:creationId xmlns="" xmlns:a16="http://schemas.microsoft.com/office/drawing/2014/main" id="{9F1FCF30-B048-3E42-B324-D942FB6E86D2}"/>
              </a:ext>
            </a:extLst>
          </p:cNvPr>
          <p:cNvGrpSpPr/>
          <p:nvPr/>
        </p:nvGrpSpPr>
        <p:grpSpPr>
          <a:xfrm>
            <a:off x="8724754" y="67420"/>
            <a:ext cx="419246" cy="6201442"/>
            <a:chOff x="8724754" y="70615"/>
            <a:chExt cx="419246" cy="6201442"/>
          </a:xfrm>
        </p:grpSpPr>
        <p:sp>
          <p:nvSpPr>
            <p:cNvPr id="13" name="TextBox 12">
              <a:extLst>
                <a:ext uri="{FF2B5EF4-FFF2-40B4-BE49-F238E27FC236}">
                  <a16:creationId xmlns="" xmlns:a16="http://schemas.microsoft.com/office/drawing/2014/main" id="{DE4340B5-65D8-9A4F-A195-A0C33CE631C6}"/>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2" name="TextBox 21">
              <a:extLst>
                <a:ext uri="{FF2B5EF4-FFF2-40B4-BE49-F238E27FC236}">
                  <a16:creationId xmlns="" xmlns:a16="http://schemas.microsoft.com/office/drawing/2014/main" id="{744B609A-6D07-3F41-9457-FC3701CC8DD2}"/>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3" name="TextBox 22">
              <a:extLst>
                <a:ext uri="{FF2B5EF4-FFF2-40B4-BE49-F238E27FC236}">
                  <a16:creationId xmlns="" xmlns:a16="http://schemas.microsoft.com/office/drawing/2014/main" id="{CCFC05B6-186D-3240-B3ED-2417F97B778C}"/>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4" name="TextBox 23">
              <a:extLst>
                <a:ext uri="{FF2B5EF4-FFF2-40B4-BE49-F238E27FC236}">
                  <a16:creationId xmlns="" xmlns:a16="http://schemas.microsoft.com/office/drawing/2014/main" id="{79B0E96C-7817-4C45-B961-309CF1B52A26}"/>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25" name="TextBox 24">
              <a:extLst>
                <a:ext uri="{FF2B5EF4-FFF2-40B4-BE49-F238E27FC236}">
                  <a16:creationId xmlns="" xmlns:a16="http://schemas.microsoft.com/office/drawing/2014/main" id="{7461DF48-83DC-3044-A72F-7E1217AC00F3}"/>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26" name="TextBox 25">
              <a:extLst>
                <a:ext uri="{FF2B5EF4-FFF2-40B4-BE49-F238E27FC236}">
                  <a16:creationId xmlns="" xmlns:a16="http://schemas.microsoft.com/office/drawing/2014/main" id="{B147D63D-1E48-474E-80B5-84E6FBE48626}"/>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7" name="TextBox 26">
              <a:extLst>
                <a:ext uri="{FF2B5EF4-FFF2-40B4-BE49-F238E27FC236}">
                  <a16:creationId xmlns="" xmlns:a16="http://schemas.microsoft.com/office/drawing/2014/main" id="{83EB9209-31E0-6540-AE5C-5565610E60FC}"/>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8" name="TextBox 27">
              <a:extLst>
                <a:ext uri="{FF2B5EF4-FFF2-40B4-BE49-F238E27FC236}">
                  <a16:creationId xmlns="" xmlns:a16="http://schemas.microsoft.com/office/drawing/2014/main" id="{5EAA838C-DAD4-904C-9D44-759D11D3B65B}"/>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376669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173107EF-25C0-46A8-A4DD-C3D2EBB6210A}"/>
              </a:ext>
            </a:extLst>
          </p:cNvPr>
          <p:cNvGraphicFramePr>
            <a:graphicFrameLocks noGrp="1"/>
          </p:cNvGraphicFramePr>
          <p:nvPr>
            <p:ph idx="1"/>
            <p:extLst>
              <p:ext uri="{D42A27DB-BD31-4B8C-83A1-F6EECF244321}">
                <p14:modId xmlns:p14="http://schemas.microsoft.com/office/powerpoint/2010/main" val="1335145091"/>
              </p:ext>
            </p:extLst>
          </p:nvPr>
        </p:nvGraphicFramePr>
        <p:xfrm>
          <a:off x="3124200" y="1920876"/>
          <a:ext cx="5105400" cy="203264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 xmlns:a16="http://schemas.microsoft.com/office/drawing/2014/main" id="{AB3D4278-D802-45B9-8399-495D08A7C4A6}"/>
              </a:ext>
            </a:extLst>
          </p:cNvPr>
          <p:cNvSpPr txBox="1"/>
          <p:nvPr/>
        </p:nvSpPr>
        <p:spPr>
          <a:xfrm>
            <a:off x="6629400" y="3903803"/>
            <a:ext cx="1600200" cy="338554"/>
          </a:xfrm>
          <a:prstGeom prst="rect">
            <a:avLst/>
          </a:prstGeom>
          <a:noFill/>
        </p:spPr>
        <p:txBody>
          <a:bodyPr wrap="square" rtlCol="0">
            <a:spAutoFit/>
          </a:bodyPr>
          <a:lstStyle/>
          <a:p>
            <a:r>
              <a:rPr lang="en-US" sz="1600" dirty="0">
                <a:solidFill>
                  <a:schemeClr val="bg1"/>
                </a:solidFill>
              </a:rPr>
              <a:t>P-VALUE: 0.001</a:t>
            </a:r>
            <a:endParaRPr lang="en-US" sz="1600" kern="1200" dirty="0">
              <a:solidFill>
                <a:schemeClr val="bg1"/>
              </a:solidFill>
              <a:latin typeface="+mn-lt"/>
              <a:ea typeface="+mn-ea"/>
              <a:cs typeface="+mn-cs"/>
            </a:endParaRPr>
          </a:p>
        </p:txBody>
      </p:sp>
      <p:sp>
        <p:nvSpPr>
          <p:cNvPr id="2" name="TextBox 1">
            <a:extLst>
              <a:ext uri="{FF2B5EF4-FFF2-40B4-BE49-F238E27FC236}">
                <a16:creationId xmlns="" xmlns:a16="http://schemas.microsoft.com/office/drawing/2014/main" id="{4505F83F-8812-0E45-9394-14E44C415DCB}"/>
              </a:ext>
            </a:extLst>
          </p:cNvPr>
          <p:cNvSpPr txBox="1"/>
          <p:nvPr/>
        </p:nvSpPr>
        <p:spPr>
          <a:xfrm>
            <a:off x="466164" y="1967701"/>
            <a:ext cx="2353235" cy="1477328"/>
          </a:xfrm>
          <a:prstGeom prst="rect">
            <a:avLst/>
          </a:prstGeom>
          <a:noFill/>
        </p:spPr>
        <p:txBody>
          <a:bodyPr wrap="square" rtlCol="0">
            <a:spAutoFit/>
          </a:bodyPr>
          <a:lstStyle/>
          <a:p>
            <a:r>
              <a:rPr lang="en-US" b="1" dirty="0">
                <a:solidFill>
                  <a:schemeClr val="bg1"/>
                </a:solidFill>
              </a:rPr>
              <a:t>Do you usually get all the help you need with personal care and/or routine needs? (% needing more help) </a:t>
            </a:r>
          </a:p>
        </p:txBody>
      </p:sp>
      <p:graphicFrame>
        <p:nvGraphicFramePr>
          <p:cNvPr id="8" name="Content Placeholder 5">
            <a:extLst>
              <a:ext uri="{FF2B5EF4-FFF2-40B4-BE49-F238E27FC236}">
                <a16:creationId xmlns="" xmlns:a16="http://schemas.microsoft.com/office/drawing/2014/main" id="{110A97BB-905C-3944-8ACA-6D917A96793A}"/>
              </a:ext>
            </a:extLst>
          </p:cNvPr>
          <p:cNvGraphicFramePr>
            <a:graphicFrameLocks/>
          </p:cNvGraphicFramePr>
          <p:nvPr>
            <p:extLst>
              <p:ext uri="{D42A27DB-BD31-4B8C-83A1-F6EECF244321}">
                <p14:modId xmlns:p14="http://schemas.microsoft.com/office/powerpoint/2010/main" val="1252824388"/>
              </p:ext>
            </p:extLst>
          </p:nvPr>
        </p:nvGraphicFramePr>
        <p:xfrm>
          <a:off x="3124200" y="4235088"/>
          <a:ext cx="5114364" cy="19734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 xmlns:a16="http://schemas.microsoft.com/office/drawing/2014/main" id="{ABA74BB1-4A92-AC45-B1CF-C1C229670F67}"/>
              </a:ext>
            </a:extLst>
          </p:cNvPr>
          <p:cNvSpPr txBox="1"/>
          <p:nvPr/>
        </p:nvSpPr>
        <p:spPr>
          <a:xfrm>
            <a:off x="455278" y="4800600"/>
            <a:ext cx="2342487" cy="369332"/>
          </a:xfrm>
          <a:prstGeom prst="rect">
            <a:avLst/>
          </a:prstGeom>
          <a:noFill/>
        </p:spPr>
        <p:txBody>
          <a:bodyPr wrap="square" rtlCol="0">
            <a:spAutoFit/>
          </a:bodyPr>
          <a:lstStyle/>
          <a:p>
            <a:r>
              <a:rPr lang="en-US" b="1" dirty="0">
                <a:solidFill>
                  <a:schemeClr val="bg1"/>
                </a:solidFill>
              </a:rPr>
              <a:t>Currently using IHSS</a:t>
            </a:r>
          </a:p>
        </p:txBody>
      </p:sp>
      <p:sp>
        <p:nvSpPr>
          <p:cNvPr id="9" name="Title 2">
            <a:extLst>
              <a:ext uri="{FF2B5EF4-FFF2-40B4-BE49-F238E27FC236}">
                <a16:creationId xmlns="" xmlns:a16="http://schemas.microsoft.com/office/drawing/2014/main" id="{37B79DF0-38EA-6549-8AAB-BB68BE87C64D}"/>
              </a:ext>
            </a:extLst>
          </p:cNvPr>
          <p:cNvSpPr txBox="1">
            <a:spLocks/>
          </p:cNvSpPr>
          <p:nvPr/>
        </p:nvSpPr>
        <p:spPr>
          <a:xfrm>
            <a:off x="466164" y="556007"/>
            <a:ext cx="7772400" cy="1154097"/>
          </a:xfrm>
          <a:prstGeom prst="rect">
            <a:avLst/>
          </a:prstGeom>
          <a:solidFill>
            <a:schemeClr val="tx1"/>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marL="461963" indent="-461963" algn="l" defTabSz="914400" rtl="0" eaLnBrk="1" latinLnBrk="0" hangingPunct="1">
              <a:lnSpc>
                <a:spcPct val="85000"/>
              </a:lnSpc>
              <a:spcBef>
                <a:spcPct val="0"/>
              </a:spcBef>
              <a:buNone/>
              <a:tabLst>
                <a:tab pos="461963" algn="l"/>
              </a:tabLst>
              <a:defRPr sz="2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Unmet Needs for LTSS by Race - 2018</a:t>
            </a:r>
          </a:p>
        </p:txBody>
      </p:sp>
      <p:sp>
        <p:nvSpPr>
          <p:cNvPr id="11" name="TextBox 10">
            <a:extLst>
              <a:ext uri="{FF2B5EF4-FFF2-40B4-BE49-F238E27FC236}">
                <a16:creationId xmlns="" xmlns:a16="http://schemas.microsoft.com/office/drawing/2014/main" id="{6B6F97EC-D9D3-0A42-8E1B-57D2C0E5B983}"/>
              </a:ext>
            </a:extLst>
          </p:cNvPr>
          <p:cNvSpPr txBox="1"/>
          <p:nvPr/>
        </p:nvSpPr>
        <p:spPr>
          <a:xfrm>
            <a:off x="6638364" y="6225284"/>
            <a:ext cx="1600200" cy="338554"/>
          </a:xfrm>
          <a:prstGeom prst="rect">
            <a:avLst/>
          </a:prstGeom>
          <a:noFill/>
        </p:spPr>
        <p:txBody>
          <a:bodyPr wrap="square" rtlCol="0">
            <a:spAutoFit/>
          </a:bodyPr>
          <a:lstStyle/>
          <a:p>
            <a:r>
              <a:rPr lang="en-US" sz="1600" dirty="0">
                <a:solidFill>
                  <a:schemeClr val="bg1"/>
                </a:solidFill>
              </a:rPr>
              <a:t>P-VALUE: 0.004</a:t>
            </a:r>
            <a:endParaRPr lang="en-US" sz="1600" kern="1200" dirty="0">
              <a:solidFill>
                <a:schemeClr val="bg1"/>
              </a:solidFill>
              <a:latin typeface="+mn-lt"/>
              <a:ea typeface="+mn-ea"/>
              <a:cs typeface="+mn-cs"/>
            </a:endParaRPr>
          </a:p>
        </p:txBody>
      </p:sp>
      <p:grpSp>
        <p:nvGrpSpPr>
          <p:cNvPr id="10" name="Group 9">
            <a:extLst>
              <a:ext uri="{FF2B5EF4-FFF2-40B4-BE49-F238E27FC236}">
                <a16:creationId xmlns="" xmlns:a16="http://schemas.microsoft.com/office/drawing/2014/main" id="{81431817-C104-9E45-977E-D08524B2136D}"/>
              </a:ext>
            </a:extLst>
          </p:cNvPr>
          <p:cNvGrpSpPr/>
          <p:nvPr/>
        </p:nvGrpSpPr>
        <p:grpSpPr>
          <a:xfrm>
            <a:off x="8724754" y="67420"/>
            <a:ext cx="419246" cy="6201442"/>
            <a:chOff x="8724754" y="70615"/>
            <a:chExt cx="419246" cy="6201442"/>
          </a:xfrm>
        </p:grpSpPr>
        <p:sp>
          <p:nvSpPr>
            <p:cNvPr id="12" name="TextBox 11">
              <a:extLst>
                <a:ext uri="{FF2B5EF4-FFF2-40B4-BE49-F238E27FC236}">
                  <a16:creationId xmlns="" xmlns:a16="http://schemas.microsoft.com/office/drawing/2014/main" id="{FBB330B3-4AB7-9847-B5B0-ED9C695B4805}"/>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3" name="TextBox 12">
              <a:extLst>
                <a:ext uri="{FF2B5EF4-FFF2-40B4-BE49-F238E27FC236}">
                  <a16:creationId xmlns="" xmlns:a16="http://schemas.microsoft.com/office/drawing/2014/main" id="{9FA0659C-CCE5-AF4F-9725-FAD33341B8D2}"/>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4" name="TextBox 13">
              <a:extLst>
                <a:ext uri="{FF2B5EF4-FFF2-40B4-BE49-F238E27FC236}">
                  <a16:creationId xmlns="" xmlns:a16="http://schemas.microsoft.com/office/drawing/2014/main" id="{AC037A7A-CDC8-B44F-9199-FEE1B47ACC2B}"/>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5" name="TextBox 14">
              <a:extLst>
                <a:ext uri="{FF2B5EF4-FFF2-40B4-BE49-F238E27FC236}">
                  <a16:creationId xmlns="" xmlns:a16="http://schemas.microsoft.com/office/drawing/2014/main" id="{709B180A-EDDC-6144-AE22-88EF1520028A}"/>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16" name="TextBox 15">
              <a:extLst>
                <a:ext uri="{FF2B5EF4-FFF2-40B4-BE49-F238E27FC236}">
                  <a16:creationId xmlns="" xmlns:a16="http://schemas.microsoft.com/office/drawing/2014/main" id="{4DE0AA2D-D4E7-EB47-8C27-F0156BD732CB}"/>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7" name="TextBox 16">
              <a:extLst>
                <a:ext uri="{FF2B5EF4-FFF2-40B4-BE49-F238E27FC236}">
                  <a16:creationId xmlns="" xmlns:a16="http://schemas.microsoft.com/office/drawing/2014/main" id="{29583476-5698-2140-8E51-6B467B79B302}"/>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8" name="TextBox 17">
              <a:extLst>
                <a:ext uri="{FF2B5EF4-FFF2-40B4-BE49-F238E27FC236}">
                  <a16:creationId xmlns="" xmlns:a16="http://schemas.microsoft.com/office/drawing/2014/main" id="{DC25944E-1BE2-384B-8128-0B5BE7B062F9}"/>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9" name="TextBox 18">
              <a:extLst>
                <a:ext uri="{FF2B5EF4-FFF2-40B4-BE49-F238E27FC236}">
                  <a16:creationId xmlns="" xmlns:a16="http://schemas.microsoft.com/office/drawing/2014/main" id="{62999F14-2FCF-584E-9819-DD49CB3B9AB1}"/>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100870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Comparing the Health Characteristics by Race</a:t>
            </a:r>
            <a:endParaRPr lang="en-US" b="1" dirty="0"/>
          </a:p>
        </p:txBody>
      </p:sp>
      <p:sp>
        <p:nvSpPr>
          <p:cNvPr id="2" name="Content Placeholder 1"/>
          <p:cNvSpPr>
            <a:spLocks noGrp="1"/>
          </p:cNvSpPr>
          <p:nvPr>
            <p:ph idx="1"/>
          </p:nvPr>
        </p:nvSpPr>
        <p:spPr/>
        <p:txBody>
          <a:bodyPr/>
          <a:lstStyle/>
          <a:p>
            <a:pPr marL="45720" indent="0">
              <a:buNone/>
            </a:pPr>
            <a:r>
              <a:rPr lang="en-US" sz="1800" dirty="0"/>
              <a:t>In 2018, Black CMC enrollees were the most likely to say they were in fair or poor health (65%, compared to 56% of API, 47% of Latinos, and 43% of White CMC enrollees).</a:t>
            </a:r>
          </a:p>
          <a:p>
            <a:endParaRPr lang="en-US" sz="1800" dirty="0"/>
          </a:p>
          <a:p>
            <a:pPr marL="45720" indent="0">
              <a:buNone/>
            </a:pPr>
            <a:r>
              <a:rPr lang="en-US" sz="1800" dirty="0"/>
              <a:t>API CMC enrollees were the least likely to report hospitalization in the last year (14%, compared to about a quarter of other races).</a:t>
            </a:r>
          </a:p>
          <a:p>
            <a:endParaRPr lang="en-US" dirty="0"/>
          </a:p>
          <a:p>
            <a:endParaRPr lang="en-US" dirty="0"/>
          </a:p>
          <a:p>
            <a:endParaRPr lang="en-US" dirty="0"/>
          </a:p>
        </p:txBody>
      </p:sp>
      <p:grpSp>
        <p:nvGrpSpPr>
          <p:cNvPr id="13" name="Group 12">
            <a:extLst>
              <a:ext uri="{FF2B5EF4-FFF2-40B4-BE49-F238E27FC236}">
                <a16:creationId xmlns="" xmlns:a16="http://schemas.microsoft.com/office/drawing/2014/main" id="{40B89A75-AAC2-964C-BFF5-4C7A55AC6430}"/>
              </a:ext>
            </a:extLst>
          </p:cNvPr>
          <p:cNvGrpSpPr/>
          <p:nvPr/>
        </p:nvGrpSpPr>
        <p:grpSpPr>
          <a:xfrm>
            <a:off x="8724754" y="67420"/>
            <a:ext cx="419246" cy="6201442"/>
            <a:chOff x="8724754" y="70615"/>
            <a:chExt cx="419246" cy="6201442"/>
          </a:xfrm>
        </p:grpSpPr>
        <p:sp>
          <p:nvSpPr>
            <p:cNvPr id="15" name="TextBox 14">
              <a:extLst>
                <a:ext uri="{FF2B5EF4-FFF2-40B4-BE49-F238E27FC236}">
                  <a16:creationId xmlns="" xmlns:a16="http://schemas.microsoft.com/office/drawing/2014/main" id="{4C8D0E17-E9CA-1A46-B4A6-AF25E2D95572}"/>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6" name="TextBox 15">
              <a:extLst>
                <a:ext uri="{FF2B5EF4-FFF2-40B4-BE49-F238E27FC236}">
                  <a16:creationId xmlns="" xmlns:a16="http://schemas.microsoft.com/office/drawing/2014/main" id="{1D2D7D35-B69F-2846-BB32-48DECE23EB36}"/>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7" name="TextBox 16">
              <a:extLst>
                <a:ext uri="{FF2B5EF4-FFF2-40B4-BE49-F238E27FC236}">
                  <a16:creationId xmlns="" xmlns:a16="http://schemas.microsoft.com/office/drawing/2014/main" id="{2CB1EE4B-4A19-C84A-8393-621D15428A77}"/>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8" name="TextBox 17">
              <a:extLst>
                <a:ext uri="{FF2B5EF4-FFF2-40B4-BE49-F238E27FC236}">
                  <a16:creationId xmlns="" xmlns:a16="http://schemas.microsoft.com/office/drawing/2014/main" id="{DE8BA376-CBB2-5C4E-9ED2-4F04A7CDA807}"/>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19" name="TextBox 18">
              <a:extLst>
                <a:ext uri="{FF2B5EF4-FFF2-40B4-BE49-F238E27FC236}">
                  <a16:creationId xmlns="" xmlns:a16="http://schemas.microsoft.com/office/drawing/2014/main" id="{8C98F35A-F74B-B340-B7CD-21B286F8D1D0}"/>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20" name="TextBox 19">
              <a:extLst>
                <a:ext uri="{FF2B5EF4-FFF2-40B4-BE49-F238E27FC236}">
                  <a16:creationId xmlns="" xmlns:a16="http://schemas.microsoft.com/office/drawing/2014/main" id="{7D93068A-5A0A-4E4C-83CF-A07867756449}"/>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1" name="TextBox 20">
              <a:extLst>
                <a:ext uri="{FF2B5EF4-FFF2-40B4-BE49-F238E27FC236}">
                  <a16:creationId xmlns="" xmlns:a16="http://schemas.microsoft.com/office/drawing/2014/main" id="{0D054EE4-BDD1-5C48-9393-1DBD180129EB}"/>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2" name="TextBox 21">
              <a:extLst>
                <a:ext uri="{FF2B5EF4-FFF2-40B4-BE49-F238E27FC236}">
                  <a16:creationId xmlns="" xmlns:a16="http://schemas.microsoft.com/office/drawing/2014/main" id="{13D37FE5-1E02-574C-A310-BEC6068C5FAC}"/>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901286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Comparing the Demographic Characteristics of </a:t>
            </a:r>
            <a:br>
              <a:rPr lang="en-US" dirty="0"/>
            </a:br>
            <a:r>
              <a:rPr lang="en-US" dirty="0"/>
              <a:t>CMC Enrollees by Race</a:t>
            </a:r>
            <a:endParaRPr lang="en-US" dirty="0">
              <a:solidFill>
                <a:srgbClr val="FF0000"/>
              </a:solidFill>
            </a:endParaRPr>
          </a:p>
        </p:txBody>
      </p:sp>
      <p:sp>
        <p:nvSpPr>
          <p:cNvPr id="2" name="Content Placeholder 1"/>
          <p:cNvSpPr>
            <a:spLocks noGrp="1"/>
          </p:cNvSpPr>
          <p:nvPr>
            <p:ph idx="1"/>
          </p:nvPr>
        </p:nvSpPr>
        <p:spPr/>
        <p:txBody>
          <a:bodyPr>
            <a:normAutofit/>
          </a:bodyPr>
          <a:lstStyle/>
          <a:p>
            <a:pPr marL="45720" indent="0">
              <a:buNone/>
            </a:pPr>
            <a:r>
              <a:rPr lang="en-US" sz="1800" dirty="0"/>
              <a:t>API CMC enrollees are much more likely to be 75 years old or older (71%), compared to only 33% of White enrollees, and 34% of Black enrollees. </a:t>
            </a:r>
          </a:p>
          <a:p>
            <a:endParaRPr lang="en-US" sz="1800" dirty="0"/>
          </a:p>
          <a:p>
            <a:pPr marL="45720" indent="0">
              <a:buNone/>
            </a:pPr>
            <a:r>
              <a:rPr lang="en-US" sz="1800" dirty="0"/>
              <a:t>Black and White CMC enrollees are much more likely to live alone (44% and 38%, respectively), compared to only 8% of API and 17% of Latino/Hispanic CMC enrollees. </a:t>
            </a:r>
          </a:p>
        </p:txBody>
      </p:sp>
      <p:grpSp>
        <p:nvGrpSpPr>
          <p:cNvPr id="12" name="Group 11">
            <a:extLst>
              <a:ext uri="{FF2B5EF4-FFF2-40B4-BE49-F238E27FC236}">
                <a16:creationId xmlns="" xmlns:a16="http://schemas.microsoft.com/office/drawing/2014/main" id="{B962D3F2-8D91-474D-B675-217C070678B2}"/>
              </a:ext>
            </a:extLst>
          </p:cNvPr>
          <p:cNvGrpSpPr/>
          <p:nvPr/>
        </p:nvGrpSpPr>
        <p:grpSpPr>
          <a:xfrm>
            <a:off x="8724754" y="67420"/>
            <a:ext cx="419246" cy="6201442"/>
            <a:chOff x="8724754" y="70615"/>
            <a:chExt cx="419246" cy="6201442"/>
          </a:xfrm>
        </p:grpSpPr>
        <p:sp>
          <p:nvSpPr>
            <p:cNvPr id="13" name="TextBox 12">
              <a:extLst>
                <a:ext uri="{FF2B5EF4-FFF2-40B4-BE49-F238E27FC236}">
                  <a16:creationId xmlns="" xmlns:a16="http://schemas.microsoft.com/office/drawing/2014/main" id="{23811D1B-AA94-FD46-A23C-0CE3EAAA75E4}"/>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7" name="TextBox 16">
              <a:extLst>
                <a:ext uri="{FF2B5EF4-FFF2-40B4-BE49-F238E27FC236}">
                  <a16:creationId xmlns="" xmlns:a16="http://schemas.microsoft.com/office/drawing/2014/main" id="{FA90816C-3DD7-364D-86C9-54B679B8045D}"/>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3" name="TextBox 22">
              <a:extLst>
                <a:ext uri="{FF2B5EF4-FFF2-40B4-BE49-F238E27FC236}">
                  <a16:creationId xmlns="" xmlns:a16="http://schemas.microsoft.com/office/drawing/2014/main" id="{68997106-FDE1-454A-AA2B-9C0DB3D9B922}"/>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4" name="TextBox 23">
              <a:extLst>
                <a:ext uri="{FF2B5EF4-FFF2-40B4-BE49-F238E27FC236}">
                  <a16:creationId xmlns="" xmlns:a16="http://schemas.microsoft.com/office/drawing/2014/main" id="{2ED719EA-397A-F34E-BD9F-C2A4FD2CC095}"/>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RACE</a:t>
              </a:r>
            </a:p>
          </p:txBody>
        </p:sp>
        <p:sp>
          <p:nvSpPr>
            <p:cNvPr id="25" name="TextBox 24">
              <a:extLst>
                <a:ext uri="{FF2B5EF4-FFF2-40B4-BE49-F238E27FC236}">
                  <a16:creationId xmlns="" xmlns:a16="http://schemas.microsoft.com/office/drawing/2014/main" id="{BECFA634-AF47-6A48-B0C5-E17E5779B939}"/>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26" name="TextBox 25">
              <a:extLst>
                <a:ext uri="{FF2B5EF4-FFF2-40B4-BE49-F238E27FC236}">
                  <a16:creationId xmlns="" xmlns:a16="http://schemas.microsoft.com/office/drawing/2014/main" id="{706A2EF4-61C3-8148-A4C0-31724E4C6138}"/>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7" name="TextBox 26">
              <a:extLst>
                <a:ext uri="{FF2B5EF4-FFF2-40B4-BE49-F238E27FC236}">
                  <a16:creationId xmlns="" xmlns:a16="http://schemas.microsoft.com/office/drawing/2014/main" id="{9E3D278E-0112-1F40-9833-696D968E3A75}"/>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8" name="TextBox 27">
              <a:extLst>
                <a:ext uri="{FF2B5EF4-FFF2-40B4-BE49-F238E27FC236}">
                  <a16:creationId xmlns="" xmlns:a16="http://schemas.microsoft.com/office/drawing/2014/main" id="{8CA92224-5E23-234D-835C-880B561F799C}"/>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225944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1A4F1BCA-2D48-E444-854D-00223E9480EA}"/>
              </a:ext>
            </a:extLst>
          </p:cNvPr>
          <p:cNvGrpSpPr/>
          <p:nvPr/>
        </p:nvGrpSpPr>
        <p:grpSpPr>
          <a:xfrm>
            <a:off x="8724754" y="67420"/>
            <a:ext cx="419246" cy="6201442"/>
            <a:chOff x="8724754" y="70615"/>
            <a:chExt cx="419246" cy="6201442"/>
          </a:xfrm>
        </p:grpSpPr>
        <p:sp>
          <p:nvSpPr>
            <p:cNvPr id="12" name="TextBox 11">
              <a:extLst>
                <a:ext uri="{FF2B5EF4-FFF2-40B4-BE49-F238E27FC236}">
                  <a16:creationId xmlns="" xmlns:a16="http://schemas.microsoft.com/office/drawing/2014/main" id="{8A9DFF68-42A7-3C4E-AE90-73B419496D58}"/>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3" name="TextBox 12">
              <a:extLst>
                <a:ext uri="{FF2B5EF4-FFF2-40B4-BE49-F238E27FC236}">
                  <a16:creationId xmlns="" xmlns:a16="http://schemas.microsoft.com/office/drawing/2014/main" id="{B8EECE56-B4D3-F84E-A21D-44125DDD10C6}"/>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4" name="TextBox 13">
              <a:extLst>
                <a:ext uri="{FF2B5EF4-FFF2-40B4-BE49-F238E27FC236}">
                  <a16:creationId xmlns="" xmlns:a16="http://schemas.microsoft.com/office/drawing/2014/main" id="{2986465A-B646-5744-9992-72D3BD3C6154}"/>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5" name="TextBox 14">
              <a:extLst>
                <a:ext uri="{FF2B5EF4-FFF2-40B4-BE49-F238E27FC236}">
                  <a16:creationId xmlns="" xmlns:a16="http://schemas.microsoft.com/office/drawing/2014/main" id="{E57E5C5C-799C-B74D-98F4-F7E7E6F39B50}"/>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6" name="TextBox 15">
              <a:extLst>
                <a:ext uri="{FF2B5EF4-FFF2-40B4-BE49-F238E27FC236}">
                  <a16:creationId xmlns="" xmlns:a16="http://schemas.microsoft.com/office/drawing/2014/main" id="{7E0594B8-1502-B24A-894E-8E2981FDA0B3}"/>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7" name="TextBox 16">
              <a:extLst>
                <a:ext uri="{FF2B5EF4-FFF2-40B4-BE49-F238E27FC236}">
                  <a16:creationId xmlns="" xmlns:a16="http://schemas.microsoft.com/office/drawing/2014/main" id="{558B1D15-F78D-4E44-9E81-2565AE3F5D45}"/>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6" name="TextBox 25">
              <a:extLst>
                <a:ext uri="{FF2B5EF4-FFF2-40B4-BE49-F238E27FC236}">
                  <a16:creationId xmlns="" xmlns:a16="http://schemas.microsoft.com/office/drawing/2014/main" id="{B5BB7328-7312-9948-AC40-7E6DDE2B8C59}"/>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7" name="TextBox 26">
              <a:extLst>
                <a:ext uri="{FF2B5EF4-FFF2-40B4-BE49-F238E27FC236}">
                  <a16:creationId xmlns="" xmlns:a16="http://schemas.microsoft.com/office/drawing/2014/main" id="{FD23E9BF-0B00-9847-8D5B-E31E54C6172E}"/>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
        <p:nvSpPr>
          <p:cNvPr id="28" name="Title 6">
            <a:extLst>
              <a:ext uri="{FF2B5EF4-FFF2-40B4-BE49-F238E27FC236}">
                <a16:creationId xmlns="" xmlns:a16="http://schemas.microsoft.com/office/drawing/2014/main" id="{33CAB93F-F540-1248-91B0-A874A9E3D204}"/>
              </a:ext>
            </a:extLst>
          </p:cNvPr>
          <p:cNvSpPr txBox="1">
            <a:spLocks/>
          </p:cNvSpPr>
          <p:nvPr/>
        </p:nvSpPr>
        <p:spPr>
          <a:xfrm>
            <a:off x="1066800" y="2590800"/>
            <a:ext cx="7315200" cy="129359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5400" b="1" kern="1200" cap="none">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Results by Language</a:t>
            </a:r>
          </a:p>
        </p:txBody>
      </p:sp>
    </p:spTree>
    <p:extLst>
      <p:ext uri="{BB962C8B-B14F-4D97-AF65-F5344CB8AC3E}">
        <p14:creationId xmlns:p14="http://schemas.microsoft.com/office/powerpoint/2010/main" val="3872876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It is no surprise that there were major differences by language in CMC enrollees’ confidence managing health care in all years.  </a:t>
            </a:r>
          </a:p>
          <a:p>
            <a:pPr>
              <a:spcAft>
                <a:spcPts val="1400"/>
              </a:spcAft>
            </a:pPr>
            <a:r>
              <a:rPr lang="en-US" dirty="0"/>
              <a:t>In 2018, 64% of English-speaking CMC enrollees said they were very confident they knew how to manage their health conditions, compared to only 20% of Chinese-speaking and 48% of Spanish-speaking enrollees.</a:t>
            </a:r>
          </a:p>
          <a:p>
            <a:pPr>
              <a:spcAft>
                <a:spcPts val="1400"/>
              </a:spcAft>
            </a:pPr>
            <a:r>
              <a:rPr lang="en-US" dirty="0"/>
              <a:t>In 2018, 92% of English speakers said they knew who to call if they had a health need or questions about their health, compared to 87% of Spanish speakers and 77% of Chinese speakers.</a:t>
            </a:r>
          </a:p>
          <a:p>
            <a:pPr>
              <a:spcAft>
                <a:spcPts val="1400"/>
              </a:spcAft>
            </a:pPr>
            <a:r>
              <a:rPr lang="en-US" dirty="0"/>
              <a:t>Finally, while 66% of English speakers said they were very confident they could get their questions answered, only 43% of Spanish speakers and 36% of Chinese speakers had the same confidence. </a:t>
            </a:r>
          </a:p>
        </p:txBody>
      </p:sp>
      <p:sp>
        <p:nvSpPr>
          <p:cNvPr id="3" name="Title 2"/>
          <p:cNvSpPr>
            <a:spLocks noGrp="1"/>
          </p:cNvSpPr>
          <p:nvPr>
            <p:ph type="title"/>
          </p:nvPr>
        </p:nvSpPr>
        <p:spPr/>
        <p:txBody>
          <a:bodyPr/>
          <a:lstStyle/>
          <a:p>
            <a:pPr algn="ctr"/>
            <a:r>
              <a:rPr lang="en-US" dirty="0"/>
              <a:t>Enrollees’ Confidence Navigating Health Care </a:t>
            </a:r>
            <a:br>
              <a:rPr lang="en-US" dirty="0"/>
            </a:br>
            <a:r>
              <a:rPr lang="en-US" dirty="0"/>
              <a:t>by Language</a:t>
            </a:r>
          </a:p>
        </p:txBody>
      </p:sp>
      <p:grpSp>
        <p:nvGrpSpPr>
          <p:cNvPr id="12" name="Group 11">
            <a:extLst>
              <a:ext uri="{FF2B5EF4-FFF2-40B4-BE49-F238E27FC236}">
                <a16:creationId xmlns="" xmlns:a16="http://schemas.microsoft.com/office/drawing/2014/main" id="{CB0E7AD2-8983-6F4B-B3B9-5441AE2E2BA1}"/>
              </a:ext>
            </a:extLst>
          </p:cNvPr>
          <p:cNvGrpSpPr/>
          <p:nvPr/>
        </p:nvGrpSpPr>
        <p:grpSpPr>
          <a:xfrm>
            <a:off x="8724754" y="67420"/>
            <a:ext cx="419246" cy="6201442"/>
            <a:chOff x="8724754" y="70615"/>
            <a:chExt cx="419246" cy="6201442"/>
          </a:xfrm>
        </p:grpSpPr>
        <p:sp>
          <p:nvSpPr>
            <p:cNvPr id="13" name="TextBox 12">
              <a:extLst>
                <a:ext uri="{FF2B5EF4-FFF2-40B4-BE49-F238E27FC236}">
                  <a16:creationId xmlns="" xmlns:a16="http://schemas.microsoft.com/office/drawing/2014/main" id="{DF8E09B7-BC58-B54F-A3F9-19897991C8DA}"/>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4" name="TextBox 13">
              <a:extLst>
                <a:ext uri="{FF2B5EF4-FFF2-40B4-BE49-F238E27FC236}">
                  <a16:creationId xmlns="" xmlns:a16="http://schemas.microsoft.com/office/drawing/2014/main" id="{F0735158-57F6-2E41-B7C9-AD1300C78187}"/>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5" name="TextBox 14">
              <a:extLst>
                <a:ext uri="{FF2B5EF4-FFF2-40B4-BE49-F238E27FC236}">
                  <a16:creationId xmlns="" xmlns:a16="http://schemas.microsoft.com/office/drawing/2014/main" id="{303E29C4-0A75-8F47-8A34-FF392F430DF1}"/>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6" name="TextBox 15">
              <a:extLst>
                <a:ext uri="{FF2B5EF4-FFF2-40B4-BE49-F238E27FC236}">
                  <a16:creationId xmlns="" xmlns:a16="http://schemas.microsoft.com/office/drawing/2014/main" id="{8520BF56-AC63-954D-981E-2676CEC29E44}"/>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7" name="TextBox 16">
              <a:extLst>
                <a:ext uri="{FF2B5EF4-FFF2-40B4-BE49-F238E27FC236}">
                  <a16:creationId xmlns="" xmlns:a16="http://schemas.microsoft.com/office/drawing/2014/main" id="{6756498F-F70E-8F4D-913F-169B88E001C9}"/>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8" name="TextBox 17">
              <a:extLst>
                <a:ext uri="{FF2B5EF4-FFF2-40B4-BE49-F238E27FC236}">
                  <a16:creationId xmlns="" xmlns:a16="http://schemas.microsoft.com/office/drawing/2014/main" id="{BDD575F3-F901-134A-87C8-B391AE3AA23D}"/>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9" name="TextBox 18">
              <a:extLst>
                <a:ext uri="{FF2B5EF4-FFF2-40B4-BE49-F238E27FC236}">
                  <a16:creationId xmlns="" xmlns:a16="http://schemas.microsoft.com/office/drawing/2014/main" id="{B36DCABF-6DA2-2F41-9435-26513AD5004C}"/>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8" name="TextBox 27">
              <a:extLst>
                <a:ext uri="{FF2B5EF4-FFF2-40B4-BE49-F238E27FC236}">
                  <a16:creationId xmlns="" xmlns:a16="http://schemas.microsoft.com/office/drawing/2014/main" id="{A3902551-F73E-BB40-9A1C-298F2C6A8784}"/>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808597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5576" y="510873"/>
            <a:ext cx="7772400" cy="1154097"/>
          </a:xfrm>
        </p:spPr>
        <p:txBody>
          <a:bodyPr/>
          <a:lstStyle/>
          <a:p>
            <a:pPr algn="ctr"/>
            <a:r>
              <a:rPr lang="en-US" dirty="0"/>
              <a:t>Enrollees’ Confidence Navigating Health Care </a:t>
            </a:r>
            <a:br>
              <a:rPr lang="en-US" dirty="0"/>
            </a:br>
            <a:r>
              <a:rPr lang="en-US" dirty="0"/>
              <a:t>by Language</a:t>
            </a:r>
          </a:p>
        </p:txBody>
      </p:sp>
      <p:sp>
        <p:nvSpPr>
          <p:cNvPr id="12" name="TextBox 11">
            <a:extLst>
              <a:ext uri="{FF2B5EF4-FFF2-40B4-BE49-F238E27FC236}">
                <a16:creationId xmlns="" xmlns:a16="http://schemas.microsoft.com/office/drawing/2014/main" id="{5C66AA4B-40E4-4693-9D4C-F75F51CC7F94}"/>
              </a:ext>
            </a:extLst>
          </p:cNvPr>
          <p:cNvSpPr txBox="1"/>
          <p:nvPr/>
        </p:nvSpPr>
        <p:spPr>
          <a:xfrm>
            <a:off x="664948" y="2083432"/>
            <a:ext cx="2535451" cy="1200329"/>
          </a:xfrm>
          <a:prstGeom prst="rect">
            <a:avLst/>
          </a:prstGeom>
          <a:noFill/>
        </p:spPr>
        <p:txBody>
          <a:bodyPr wrap="square" rtlCol="0">
            <a:spAutoFit/>
          </a:bodyPr>
          <a:lstStyle/>
          <a:p>
            <a:r>
              <a:rPr lang="en-US" b="1" dirty="0">
                <a:solidFill>
                  <a:schemeClr val="bg1"/>
                </a:solidFill>
              </a:rPr>
              <a:t>Know how to manage your health conditions (% very or somewhat confident)</a:t>
            </a:r>
          </a:p>
        </p:txBody>
      </p:sp>
      <p:graphicFrame>
        <p:nvGraphicFramePr>
          <p:cNvPr id="13" name="Content Placeholder 12">
            <a:extLst>
              <a:ext uri="{FF2B5EF4-FFF2-40B4-BE49-F238E27FC236}">
                <a16:creationId xmlns="" xmlns:a16="http://schemas.microsoft.com/office/drawing/2014/main" id="{33F1EB10-90D8-4915-9363-762DEA85989F}"/>
              </a:ext>
            </a:extLst>
          </p:cNvPr>
          <p:cNvGraphicFramePr>
            <a:graphicFrameLocks/>
          </p:cNvGraphicFramePr>
          <p:nvPr>
            <p:extLst>
              <p:ext uri="{D42A27DB-BD31-4B8C-83A1-F6EECF244321}">
                <p14:modId xmlns:p14="http://schemas.microsoft.com/office/powerpoint/2010/main" val="2988858929"/>
              </p:ext>
            </p:extLst>
          </p:nvPr>
        </p:nvGraphicFramePr>
        <p:xfrm>
          <a:off x="3417524" y="3465469"/>
          <a:ext cx="4858404" cy="136604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 xmlns:a16="http://schemas.microsoft.com/office/drawing/2014/main" id="{FE29DAA8-37BB-422C-865B-FC07B27D6AE5}"/>
              </a:ext>
            </a:extLst>
          </p:cNvPr>
          <p:cNvSpPr txBox="1"/>
          <p:nvPr/>
        </p:nvSpPr>
        <p:spPr>
          <a:xfrm>
            <a:off x="664948" y="3574240"/>
            <a:ext cx="2535451" cy="923330"/>
          </a:xfrm>
          <a:prstGeom prst="rect">
            <a:avLst/>
          </a:prstGeom>
          <a:noFill/>
        </p:spPr>
        <p:txBody>
          <a:bodyPr wrap="square" rtlCol="0">
            <a:spAutoFit/>
          </a:bodyPr>
          <a:lstStyle/>
          <a:p>
            <a:r>
              <a:rPr lang="en-US" b="1" dirty="0">
                <a:solidFill>
                  <a:schemeClr val="bg1"/>
                </a:solidFill>
              </a:rPr>
              <a:t>Know who to call if you have a health need or question (% yes)</a:t>
            </a:r>
          </a:p>
        </p:txBody>
      </p:sp>
      <p:graphicFrame>
        <p:nvGraphicFramePr>
          <p:cNvPr id="15" name="Content Placeholder 12">
            <a:extLst>
              <a:ext uri="{FF2B5EF4-FFF2-40B4-BE49-F238E27FC236}">
                <a16:creationId xmlns="" xmlns:a16="http://schemas.microsoft.com/office/drawing/2014/main" id="{C98C00D3-5857-4971-8AC1-4067587E3A05}"/>
              </a:ext>
            </a:extLst>
          </p:cNvPr>
          <p:cNvGraphicFramePr>
            <a:graphicFrameLocks/>
          </p:cNvGraphicFramePr>
          <p:nvPr>
            <p:extLst>
              <p:ext uri="{D42A27DB-BD31-4B8C-83A1-F6EECF244321}">
                <p14:modId xmlns:p14="http://schemas.microsoft.com/office/powerpoint/2010/main" val="2788149875"/>
              </p:ext>
            </p:extLst>
          </p:nvPr>
        </p:nvGraphicFramePr>
        <p:xfrm>
          <a:off x="3417524" y="5032450"/>
          <a:ext cx="4858404" cy="136604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 xmlns:a16="http://schemas.microsoft.com/office/drawing/2014/main" id="{C3541B60-0A0D-4D7E-A1A5-E78224C82433}"/>
              </a:ext>
            </a:extLst>
          </p:cNvPr>
          <p:cNvSpPr txBox="1"/>
          <p:nvPr/>
        </p:nvSpPr>
        <p:spPr>
          <a:xfrm>
            <a:off x="664948" y="4976806"/>
            <a:ext cx="2535452" cy="1200329"/>
          </a:xfrm>
          <a:prstGeom prst="rect">
            <a:avLst/>
          </a:prstGeom>
          <a:noFill/>
        </p:spPr>
        <p:txBody>
          <a:bodyPr wrap="square" rtlCol="0">
            <a:spAutoFit/>
          </a:bodyPr>
          <a:lstStyle/>
          <a:p>
            <a:r>
              <a:rPr lang="en-US" b="1" dirty="0">
                <a:solidFill>
                  <a:schemeClr val="bg1"/>
                </a:solidFill>
              </a:rPr>
              <a:t>Can get questions about your health needs answered (% very or somewhat confident)</a:t>
            </a:r>
          </a:p>
        </p:txBody>
      </p:sp>
      <p:graphicFrame>
        <p:nvGraphicFramePr>
          <p:cNvPr id="17" name="Content Placeholder 12">
            <a:extLst>
              <a:ext uri="{FF2B5EF4-FFF2-40B4-BE49-F238E27FC236}">
                <a16:creationId xmlns="" xmlns:a16="http://schemas.microsoft.com/office/drawing/2014/main" id="{9FA3D54C-2428-4A43-8295-5BAA34E16ACF}"/>
              </a:ext>
            </a:extLst>
          </p:cNvPr>
          <p:cNvGraphicFramePr>
            <a:graphicFrameLocks/>
          </p:cNvGraphicFramePr>
          <p:nvPr>
            <p:extLst>
              <p:ext uri="{D42A27DB-BD31-4B8C-83A1-F6EECF244321}">
                <p14:modId xmlns:p14="http://schemas.microsoft.com/office/powerpoint/2010/main" val="1613648970"/>
              </p:ext>
            </p:extLst>
          </p:nvPr>
        </p:nvGraphicFramePr>
        <p:xfrm>
          <a:off x="3417524" y="1846678"/>
          <a:ext cx="4835452" cy="1437083"/>
        </p:xfrm>
        <a:graphic>
          <a:graphicData uri="http://schemas.openxmlformats.org/drawingml/2006/chart">
            <c:chart xmlns:c="http://schemas.openxmlformats.org/drawingml/2006/chart" xmlns:r="http://schemas.openxmlformats.org/officeDocument/2006/relationships" r:id="rId5"/>
          </a:graphicData>
        </a:graphic>
      </p:graphicFrame>
      <p:grpSp>
        <p:nvGrpSpPr>
          <p:cNvPr id="18" name="Group 17">
            <a:extLst>
              <a:ext uri="{FF2B5EF4-FFF2-40B4-BE49-F238E27FC236}">
                <a16:creationId xmlns="" xmlns:a16="http://schemas.microsoft.com/office/drawing/2014/main" id="{06C5BD01-6FE0-DF42-9A50-0294F4E78B5E}"/>
              </a:ext>
            </a:extLst>
          </p:cNvPr>
          <p:cNvGrpSpPr/>
          <p:nvPr/>
        </p:nvGrpSpPr>
        <p:grpSpPr>
          <a:xfrm>
            <a:off x="8724754" y="67420"/>
            <a:ext cx="419246" cy="6201442"/>
            <a:chOff x="8724754" y="70615"/>
            <a:chExt cx="419246" cy="6201442"/>
          </a:xfrm>
        </p:grpSpPr>
        <p:sp>
          <p:nvSpPr>
            <p:cNvPr id="19" name="TextBox 18">
              <a:extLst>
                <a:ext uri="{FF2B5EF4-FFF2-40B4-BE49-F238E27FC236}">
                  <a16:creationId xmlns="" xmlns:a16="http://schemas.microsoft.com/office/drawing/2014/main" id="{39E48CAB-6864-CC46-A752-927FD0B47F51}"/>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8" name="TextBox 27">
              <a:extLst>
                <a:ext uri="{FF2B5EF4-FFF2-40B4-BE49-F238E27FC236}">
                  <a16:creationId xmlns="" xmlns:a16="http://schemas.microsoft.com/office/drawing/2014/main" id="{DA59E556-7079-6C44-920F-F6EB725E4767}"/>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9" name="TextBox 28">
              <a:extLst>
                <a:ext uri="{FF2B5EF4-FFF2-40B4-BE49-F238E27FC236}">
                  <a16:creationId xmlns="" xmlns:a16="http://schemas.microsoft.com/office/drawing/2014/main" id="{CBA8D944-F798-6E47-B049-7B8418C26B2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30" name="TextBox 29">
              <a:extLst>
                <a:ext uri="{FF2B5EF4-FFF2-40B4-BE49-F238E27FC236}">
                  <a16:creationId xmlns="" xmlns:a16="http://schemas.microsoft.com/office/drawing/2014/main" id="{819C0168-67B8-AE43-B3A9-EDEDF4D5EA8D}"/>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31" name="TextBox 30">
              <a:extLst>
                <a:ext uri="{FF2B5EF4-FFF2-40B4-BE49-F238E27FC236}">
                  <a16:creationId xmlns="" xmlns:a16="http://schemas.microsoft.com/office/drawing/2014/main" id="{8EA93557-C306-6049-85D3-7720E03BCD3D}"/>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32" name="TextBox 31">
              <a:extLst>
                <a:ext uri="{FF2B5EF4-FFF2-40B4-BE49-F238E27FC236}">
                  <a16:creationId xmlns="" xmlns:a16="http://schemas.microsoft.com/office/drawing/2014/main" id="{39A98DD5-2D55-9145-AF7D-4A54E513A08B}"/>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3" name="TextBox 32">
              <a:extLst>
                <a:ext uri="{FF2B5EF4-FFF2-40B4-BE49-F238E27FC236}">
                  <a16:creationId xmlns="" xmlns:a16="http://schemas.microsoft.com/office/drawing/2014/main" id="{7EE08D63-F43E-C441-9F4E-7835AF3BB918}"/>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4" name="TextBox 33">
              <a:extLst>
                <a:ext uri="{FF2B5EF4-FFF2-40B4-BE49-F238E27FC236}">
                  <a16:creationId xmlns="" xmlns:a16="http://schemas.microsoft.com/office/drawing/2014/main" id="{22A974A7-F8E5-6E40-A2AE-F729B0972D36}"/>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32601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 xmlns:a16="http://schemas.microsoft.com/office/drawing/2014/main" id="{68E06565-2F84-5D4B-A7F5-0C71DDE72208}"/>
              </a:ext>
            </a:extLst>
          </p:cNvPr>
          <p:cNvSpPr>
            <a:spLocks noGrp="1"/>
          </p:cNvSpPr>
          <p:nvPr>
            <p:ph idx="1"/>
          </p:nvPr>
        </p:nvSpPr>
        <p:spPr>
          <a:xfrm>
            <a:off x="427244" y="1374117"/>
            <a:ext cx="7772400" cy="5072476"/>
          </a:xfrm>
        </p:spPr>
        <p:txBody>
          <a:bodyPr>
            <a:noAutofit/>
          </a:bodyPr>
          <a:lstStyle/>
          <a:p>
            <a:pPr marL="0" indent="0" algn="l">
              <a:spcBef>
                <a:spcPts val="0"/>
              </a:spcBef>
              <a:spcAft>
                <a:spcPts val="800"/>
              </a:spcAft>
              <a:buNone/>
            </a:pPr>
            <a:r>
              <a:rPr lang="en-US" sz="1800" b="1" u="sng" dirty="0"/>
              <a:t>Sample of CMC Enrollees by Race and Language of Survey Administration and Year </a:t>
            </a:r>
          </a:p>
          <a:p>
            <a:pPr marL="0" indent="0" algn="l">
              <a:spcBef>
                <a:spcPts val="0"/>
              </a:spcBef>
              <a:spcAft>
                <a:spcPts val="800"/>
              </a:spcAft>
            </a:pPr>
            <a:endParaRPr lang="en-US" sz="1800" b="1" dirty="0"/>
          </a:p>
          <a:p>
            <a:pPr marL="0" indent="0" algn="l">
              <a:spcBef>
                <a:spcPts val="0"/>
              </a:spcBef>
              <a:spcAft>
                <a:spcPts val="800"/>
              </a:spcAft>
            </a:pPr>
            <a:endParaRPr lang="en-US" sz="1800" b="1" dirty="0"/>
          </a:p>
          <a:p>
            <a:pPr marL="0" indent="0" algn="l">
              <a:spcBef>
                <a:spcPts val="0"/>
              </a:spcBef>
              <a:spcAft>
                <a:spcPts val="800"/>
              </a:spcAft>
            </a:pPr>
            <a:endParaRPr lang="en-US" sz="1800" b="1" dirty="0"/>
          </a:p>
          <a:p>
            <a:pPr marL="0" indent="0" algn="l">
              <a:spcBef>
                <a:spcPts val="0"/>
              </a:spcBef>
              <a:spcAft>
                <a:spcPts val="800"/>
              </a:spcAft>
            </a:pPr>
            <a:endParaRPr lang="en-US" sz="1800" b="1" dirty="0"/>
          </a:p>
          <a:p>
            <a:pPr marL="0" indent="0" algn="l">
              <a:spcBef>
                <a:spcPts val="0"/>
              </a:spcBef>
              <a:spcAft>
                <a:spcPts val="800"/>
              </a:spcAft>
            </a:pPr>
            <a:endParaRPr lang="en-US" sz="800" b="1" dirty="0"/>
          </a:p>
          <a:p>
            <a:pPr marL="0" indent="0" algn="l">
              <a:spcBef>
                <a:spcPts val="0"/>
              </a:spcBef>
              <a:spcAft>
                <a:spcPts val="800"/>
              </a:spcAft>
              <a:buNone/>
            </a:pPr>
            <a:endParaRPr lang="en-US" dirty="0"/>
          </a:p>
          <a:p>
            <a:pPr marL="0" indent="0" algn="l">
              <a:spcBef>
                <a:spcPts val="0"/>
              </a:spcBef>
              <a:spcAft>
                <a:spcPts val="800"/>
              </a:spcAft>
              <a:buNone/>
            </a:pPr>
            <a:r>
              <a:rPr lang="en-US" sz="1200" b="1" dirty="0"/>
              <a:t>*Note: Race sample size=8907. Respondents who answered “other” or “not recorded” were excluded from the analysis.</a:t>
            </a:r>
          </a:p>
          <a:p>
            <a:pPr marL="0" indent="0" algn="l">
              <a:spcBef>
                <a:spcPts val="0"/>
              </a:spcBef>
              <a:spcAft>
                <a:spcPts val="800"/>
              </a:spcAft>
            </a:pPr>
            <a:endParaRPr lang="en-US" sz="1200" b="1" dirty="0"/>
          </a:p>
        </p:txBody>
      </p:sp>
      <p:sp>
        <p:nvSpPr>
          <p:cNvPr id="5" name="Title 3">
            <a:extLst>
              <a:ext uri="{FF2B5EF4-FFF2-40B4-BE49-F238E27FC236}">
                <a16:creationId xmlns="" xmlns:a16="http://schemas.microsoft.com/office/drawing/2014/main" id="{3E0B7E3E-CE3F-3F4A-B4D2-FA8A0F4CDF04}"/>
              </a:ext>
            </a:extLst>
          </p:cNvPr>
          <p:cNvSpPr>
            <a:spLocks noGrp="1"/>
          </p:cNvSpPr>
          <p:nvPr>
            <p:ph type="title"/>
          </p:nvPr>
        </p:nvSpPr>
        <p:spPr>
          <a:xfrm>
            <a:off x="457200" y="457201"/>
            <a:ext cx="7772400" cy="772103"/>
          </a:xfrm>
        </p:spPr>
        <p:txBody>
          <a:bodyPr/>
          <a:lstStyle/>
          <a:p>
            <a:r>
              <a:rPr lang="en-US" dirty="0"/>
              <a:t>CMC Enrollees by Race and Language</a:t>
            </a:r>
          </a:p>
        </p:txBody>
      </p:sp>
      <p:graphicFrame>
        <p:nvGraphicFramePr>
          <p:cNvPr id="6" name="Table 5">
            <a:extLst>
              <a:ext uri="{FF2B5EF4-FFF2-40B4-BE49-F238E27FC236}">
                <a16:creationId xmlns="" xmlns:a16="http://schemas.microsoft.com/office/drawing/2014/main" id="{AE60462D-2B9D-0746-9865-1E700821D834}"/>
              </a:ext>
            </a:extLst>
          </p:cNvPr>
          <p:cNvGraphicFramePr>
            <a:graphicFrameLocks noGrp="1"/>
          </p:cNvGraphicFramePr>
          <p:nvPr>
            <p:extLst>
              <p:ext uri="{D42A27DB-BD31-4B8C-83A1-F6EECF244321}">
                <p14:modId xmlns:p14="http://schemas.microsoft.com/office/powerpoint/2010/main" val="2404028512"/>
              </p:ext>
            </p:extLst>
          </p:nvPr>
        </p:nvGraphicFramePr>
        <p:xfrm>
          <a:off x="533400" y="2098979"/>
          <a:ext cx="7162800" cy="2014125"/>
        </p:xfrm>
        <a:graphic>
          <a:graphicData uri="http://schemas.openxmlformats.org/drawingml/2006/table">
            <a:tbl>
              <a:tblPr firstRow="1" bandRow="1">
                <a:tableStyleId>{5C22544A-7EE6-4342-B048-85BDC9FD1C3A}</a:tableStyleId>
              </a:tblPr>
              <a:tblGrid>
                <a:gridCol w="3242109">
                  <a:extLst>
                    <a:ext uri="{9D8B030D-6E8A-4147-A177-3AD203B41FA5}">
                      <a16:colId xmlns="" xmlns:a16="http://schemas.microsoft.com/office/drawing/2014/main" val="83146350"/>
                    </a:ext>
                  </a:extLst>
                </a:gridCol>
                <a:gridCol w="1055571">
                  <a:extLst>
                    <a:ext uri="{9D8B030D-6E8A-4147-A177-3AD203B41FA5}">
                      <a16:colId xmlns="" xmlns:a16="http://schemas.microsoft.com/office/drawing/2014/main" val="249806735"/>
                    </a:ext>
                  </a:extLst>
                </a:gridCol>
                <a:gridCol w="1130968">
                  <a:extLst>
                    <a:ext uri="{9D8B030D-6E8A-4147-A177-3AD203B41FA5}">
                      <a16:colId xmlns="" xmlns:a16="http://schemas.microsoft.com/office/drawing/2014/main" val="2590362807"/>
                    </a:ext>
                  </a:extLst>
                </a:gridCol>
                <a:gridCol w="829377">
                  <a:extLst>
                    <a:ext uri="{9D8B030D-6E8A-4147-A177-3AD203B41FA5}">
                      <a16:colId xmlns="" xmlns:a16="http://schemas.microsoft.com/office/drawing/2014/main" val="1146297058"/>
                    </a:ext>
                  </a:extLst>
                </a:gridCol>
                <a:gridCol w="904775">
                  <a:extLst>
                    <a:ext uri="{9D8B030D-6E8A-4147-A177-3AD203B41FA5}">
                      <a16:colId xmlns="" xmlns:a16="http://schemas.microsoft.com/office/drawing/2014/main" val="685161469"/>
                    </a:ext>
                  </a:extLst>
                </a:gridCol>
              </a:tblGrid>
              <a:tr h="402825">
                <a:tc>
                  <a:txBody>
                    <a:bodyPr/>
                    <a:lstStyle/>
                    <a:p>
                      <a:r>
                        <a:rPr lang="en-US" sz="1800" dirty="0">
                          <a:latin typeface="+mn-lt"/>
                        </a:rPr>
                        <a:t>Race*</a:t>
                      </a:r>
                    </a:p>
                  </a:txBody>
                  <a:tcPr>
                    <a:solidFill>
                      <a:srgbClr val="12438A"/>
                    </a:solidFill>
                  </a:tcPr>
                </a:tc>
                <a:tc>
                  <a:txBody>
                    <a:bodyPr/>
                    <a:lstStyle/>
                    <a:p>
                      <a:pPr algn="ctr"/>
                      <a:r>
                        <a:rPr lang="en-US" sz="1800" dirty="0">
                          <a:latin typeface="+mn-lt"/>
                        </a:rPr>
                        <a:t>2015</a:t>
                      </a:r>
                    </a:p>
                  </a:txBody>
                  <a:tcPr>
                    <a:solidFill>
                      <a:srgbClr val="12438A"/>
                    </a:solidFill>
                  </a:tcPr>
                </a:tc>
                <a:tc>
                  <a:txBody>
                    <a:bodyPr/>
                    <a:lstStyle/>
                    <a:p>
                      <a:pPr algn="ctr"/>
                      <a:r>
                        <a:rPr lang="en-US" sz="1800" dirty="0">
                          <a:latin typeface="+mn-lt"/>
                        </a:rPr>
                        <a:t>2016</a:t>
                      </a:r>
                    </a:p>
                  </a:txBody>
                  <a:tcPr>
                    <a:solidFill>
                      <a:srgbClr val="12438A"/>
                    </a:solidFill>
                  </a:tcPr>
                </a:tc>
                <a:tc>
                  <a:txBody>
                    <a:bodyPr/>
                    <a:lstStyle/>
                    <a:p>
                      <a:pPr algn="ctr"/>
                      <a:r>
                        <a:rPr lang="en-US" sz="1800" dirty="0">
                          <a:latin typeface="+mn-lt"/>
                        </a:rPr>
                        <a:t>2017</a:t>
                      </a:r>
                    </a:p>
                  </a:txBody>
                  <a:tcPr>
                    <a:solidFill>
                      <a:srgbClr val="12438A"/>
                    </a:solidFill>
                  </a:tcPr>
                </a:tc>
                <a:tc>
                  <a:txBody>
                    <a:bodyPr/>
                    <a:lstStyle/>
                    <a:p>
                      <a:pPr algn="ctr"/>
                      <a:r>
                        <a:rPr lang="en-US" sz="1800" dirty="0">
                          <a:latin typeface="+mn-lt"/>
                        </a:rPr>
                        <a:t>2018</a:t>
                      </a:r>
                    </a:p>
                  </a:txBody>
                  <a:tcPr>
                    <a:solidFill>
                      <a:srgbClr val="12438A"/>
                    </a:solidFill>
                  </a:tcPr>
                </a:tc>
                <a:extLst>
                  <a:ext uri="{0D108BD9-81ED-4DB2-BD59-A6C34878D82A}">
                    <a16:rowId xmlns="" xmlns:a16="http://schemas.microsoft.com/office/drawing/2014/main" val="3556337515"/>
                  </a:ext>
                </a:extLst>
              </a:tr>
              <a:tr h="402825">
                <a:tc>
                  <a:txBody>
                    <a:bodyPr/>
                    <a:lstStyle/>
                    <a:p>
                      <a:r>
                        <a:rPr lang="en-US" sz="1800" dirty="0">
                          <a:latin typeface="+mn-lt"/>
                        </a:rPr>
                        <a:t>White non-Hispanic</a:t>
                      </a:r>
                    </a:p>
                  </a:txBody>
                  <a:tcPr/>
                </a:tc>
                <a:tc>
                  <a:txBody>
                    <a:bodyPr/>
                    <a:lstStyle/>
                    <a:p>
                      <a:pPr algn="ctr" fontAlgn="t"/>
                      <a:r>
                        <a:rPr lang="en-US" sz="1800" b="0" i="0" u="none" strike="noStrike" dirty="0">
                          <a:solidFill>
                            <a:srgbClr val="010205"/>
                          </a:solidFill>
                          <a:effectLst/>
                          <a:latin typeface="+mn-lt"/>
                        </a:rPr>
                        <a:t>645</a:t>
                      </a:r>
                    </a:p>
                  </a:txBody>
                  <a:tcPr marL="9525" marR="9525" marT="9525" marB="0"/>
                </a:tc>
                <a:tc>
                  <a:txBody>
                    <a:bodyPr/>
                    <a:lstStyle/>
                    <a:p>
                      <a:pPr algn="ctr" fontAlgn="t"/>
                      <a:r>
                        <a:rPr lang="en-US" sz="1800" b="0" i="0" u="none" strike="noStrike" dirty="0">
                          <a:solidFill>
                            <a:srgbClr val="010205"/>
                          </a:solidFill>
                          <a:effectLst/>
                          <a:latin typeface="+mn-lt"/>
                        </a:rPr>
                        <a:t>813</a:t>
                      </a:r>
                    </a:p>
                  </a:txBody>
                  <a:tcPr marL="9525" marR="9525" marT="9525" marB="0"/>
                </a:tc>
                <a:tc>
                  <a:txBody>
                    <a:bodyPr/>
                    <a:lstStyle/>
                    <a:p>
                      <a:pPr algn="ctr" fontAlgn="t"/>
                      <a:r>
                        <a:rPr lang="en-US" sz="1800" b="0" i="0" u="none" strike="noStrike">
                          <a:solidFill>
                            <a:srgbClr val="010205"/>
                          </a:solidFill>
                          <a:effectLst/>
                          <a:latin typeface="+mn-lt"/>
                        </a:rPr>
                        <a:t>446</a:t>
                      </a:r>
                    </a:p>
                  </a:txBody>
                  <a:tcPr marL="9525" marR="9525" marT="9525" marB="0"/>
                </a:tc>
                <a:tc>
                  <a:txBody>
                    <a:bodyPr/>
                    <a:lstStyle/>
                    <a:p>
                      <a:pPr algn="ctr" fontAlgn="t"/>
                      <a:r>
                        <a:rPr lang="en-US" sz="1800" b="0" i="0" u="none" strike="noStrike" dirty="0">
                          <a:solidFill>
                            <a:srgbClr val="010205"/>
                          </a:solidFill>
                          <a:effectLst/>
                          <a:latin typeface="+mn-lt"/>
                        </a:rPr>
                        <a:t>349</a:t>
                      </a:r>
                    </a:p>
                  </a:txBody>
                  <a:tcPr marL="9525" marR="9525" marT="9525" marB="0"/>
                </a:tc>
                <a:extLst>
                  <a:ext uri="{0D108BD9-81ED-4DB2-BD59-A6C34878D82A}">
                    <a16:rowId xmlns="" xmlns:a16="http://schemas.microsoft.com/office/drawing/2014/main" val="1291383543"/>
                  </a:ext>
                </a:extLst>
              </a:tr>
              <a:tr h="402825">
                <a:tc>
                  <a:txBody>
                    <a:bodyPr/>
                    <a:lstStyle/>
                    <a:p>
                      <a:r>
                        <a:rPr lang="en-US" sz="1800" dirty="0">
                          <a:latin typeface="+mn-lt"/>
                        </a:rPr>
                        <a:t>Hispanic/Latino</a:t>
                      </a:r>
                    </a:p>
                  </a:txBody>
                  <a:tcPr/>
                </a:tc>
                <a:tc>
                  <a:txBody>
                    <a:bodyPr/>
                    <a:lstStyle/>
                    <a:p>
                      <a:pPr algn="ctr" fontAlgn="t"/>
                      <a:r>
                        <a:rPr lang="en-US" sz="1800" b="0" i="0" u="none" strike="noStrike" dirty="0">
                          <a:solidFill>
                            <a:srgbClr val="010205"/>
                          </a:solidFill>
                          <a:effectLst/>
                          <a:latin typeface="+mn-lt"/>
                        </a:rPr>
                        <a:t>1,297</a:t>
                      </a:r>
                    </a:p>
                  </a:txBody>
                  <a:tcPr marL="9525" marR="9525" marT="9525" marB="0"/>
                </a:tc>
                <a:tc>
                  <a:txBody>
                    <a:bodyPr/>
                    <a:lstStyle/>
                    <a:p>
                      <a:pPr algn="ctr" fontAlgn="t"/>
                      <a:r>
                        <a:rPr lang="en-US" sz="1800" b="0" i="0" u="none" strike="noStrike" dirty="0">
                          <a:solidFill>
                            <a:srgbClr val="010205"/>
                          </a:solidFill>
                          <a:effectLst/>
                          <a:latin typeface="+mn-lt"/>
                        </a:rPr>
                        <a:t>1,772</a:t>
                      </a:r>
                    </a:p>
                  </a:txBody>
                  <a:tcPr marL="9525" marR="9525" marT="9525" marB="0"/>
                </a:tc>
                <a:tc>
                  <a:txBody>
                    <a:bodyPr/>
                    <a:lstStyle/>
                    <a:p>
                      <a:pPr algn="ctr" fontAlgn="t"/>
                      <a:r>
                        <a:rPr lang="en-US" sz="1800" b="0" i="0" u="none" strike="noStrike" dirty="0">
                          <a:solidFill>
                            <a:srgbClr val="010205"/>
                          </a:solidFill>
                          <a:effectLst/>
                          <a:latin typeface="+mn-lt"/>
                        </a:rPr>
                        <a:t>736</a:t>
                      </a:r>
                    </a:p>
                  </a:txBody>
                  <a:tcPr marL="9525" marR="9525" marT="9525" marB="0"/>
                </a:tc>
                <a:tc>
                  <a:txBody>
                    <a:bodyPr/>
                    <a:lstStyle/>
                    <a:p>
                      <a:pPr algn="ctr" fontAlgn="t"/>
                      <a:r>
                        <a:rPr lang="en-US" sz="1800" b="0" i="0" u="none" strike="noStrike" dirty="0">
                          <a:solidFill>
                            <a:srgbClr val="010205"/>
                          </a:solidFill>
                          <a:effectLst/>
                          <a:latin typeface="+mn-lt"/>
                        </a:rPr>
                        <a:t>800</a:t>
                      </a:r>
                    </a:p>
                  </a:txBody>
                  <a:tcPr marL="9525" marR="9525" marT="9525" marB="0"/>
                </a:tc>
                <a:extLst>
                  <a:ext uri="{0D108BD9-81ED-4DB2-BD59-A6C34878D82A}">
                    <a16:rowId xmlns="" xmlns:a16="http://schemas.microsoft.com/office/drawing/2014/main" val="1562083521"/>
                  </a:ext>
                </a:extLst>
              </a:tr>
              <a:tr h="402825">
                <a:tc>
                  <a:txBody>
                    <a:bodyPr/>
                    <a:lstStyle/>
                    <a:p>
                      <a:r>
                        <a:rPr lang="en-US" sz="1800" dirty="0">
                          <a:latin typeface="+mn-lt"/>
                        </a:rPr>
                        <a:t>Black</a:t>
                      </a:r>
                    </a:p>
                  </a:txBody>
                  <a:tcPr/>
                </a:tc>
                <a:tc>
                  <a:txBody>
                    <a:bodyPr/>
                    <a:lstStyle/>
                    <a:p>
                      <a:pPr algn="ctr" fontAlgn="t"/>
                      <a:r>
                        <a:rPr lang="en-US" sz="1800" b="0" i="0" u="none" strike="noStrike">
                          <a:solidFill>
                            <a:srgbClr val="010205"/>
                          </a:solidFill>
                          <a:effectLst/>
                          <a:latin typeface="+mn-lt"/>
                        </a:rPr>
                        <a:t>293</a:t>
                      </a:r>
                    </a:p>
                  </a:txBody>
                  <a:tcPr marL="9525" marR="9525" marT="9525" marB="0"/>
                </a:tc>
                <a:tc>
                  <a:txBody>
                    <a:bodyPr/>
                    <a:lstStyle/>
                    <a:p>
                      <a:pPr algn="ctr" fontAlgn="t"/>
                      <a:r>
                        <a:rPr lang="en-US" sz="1800" b="0" i="0" u="none" strike="noStrike">
                          <a:solidFill>
                            <a:srgbClr val="010205"/>
                          </a:solidFill>
                          <a:effectLst/>
                          <a:latin typeface="+mn-lt"/>
                        </a:rPr>
                        <a:t>324</a:t>
                      </a:r>
                    </a:p>
                  </a:txBody>
                  <a:tcPr marL="9525" marR="9525" marT="9525" marB="0"/>
                </a:tc>
                <a:tc>
                  <a:txBody>
                    <a:bodyPr/>
                    <a:lstStyle/>
                    <a:p>
                      <a:pPr algn="ctr" fontAlgn="t"/>
                      <a:r>
                        <a:rPr lang="en-US" sz="1800" b="0" i="0" u="none" strike="noStrike" dirty="0">
                          <a:solidFill>
                            <a:srgbClr val="010205"/>
                          </a:solidFill>
                          <a:effectLst/>
                          <a:latin typeface="+mn-lt"/>
                        </a:rPr>
                        <a:t>211</a:t>
                      </a:r>
                    </a:p>
                  </a:txBody>
                  <a:tcPr marL="9525" marR="9525" marT="9525" marB="0"/>
                </a:tc>
                <a:tc>
                  <a:txBody>
                    <a:bodyPr/>
                    <a:lstStyle/>
                    <a:p>
                      <a:pPr algn="ctr" fontAlgn="t"/>
                      <a:r>
                        <a:rPr lang="en-US" sz="1800" b="0" i="0" u="none" strike="noStrike" dirty="0">
                          <a:solidFill>
                            <a:srgbClr val="010205"/>
                          </a:solidFill>
                          <a:effectLst/>
                          <a:latin typeface="+mn-lt"/>
                        </a:rPr>
                        <a:t>182</a:t>
                      </a:r>
                    </a:p>
                  </a:txBody>
                  <a:tcPr marL="9525" marR="9525" marT="9525" marB="0"/>
                </a:tc>
                <a:extLst>
                  <a:ext uri="{0D108BD9-81ED-4DB2-BD59-A6C34878D82A}">
                    <a16:rowId xmlns="" xmlns:a16="http://schemas.microsoft.com/office/drawing/2014/main" val="3760402490"/>
                  </a:ext>
                </a:extLst>
              </a:tr>
              <a:tr h="402825">
                <a:tc>
                  <a:txBody>
                    <a:bodyPr/>
                    <a:lstStyle/>
                    <a:p>
                      <a:r>
                        <a:rPr lang="en-US" sz="1800" dirty="0">
                          <a:latin typeface="+mn-lt"/>
                        </a:rPr>
                        <a:t>Asian/Pacific Islander</a:t>
                      </a:r>
                    </a:p>
                  </a:txBody>
                  <a:tcPr/>
                </a:tc>
                <a:tc>
                  <a:txBody>
                    <a:bodyPr/>
                    <a:lstStyle/>
                    <a:p>
                      <a:pPr algn="ctr" fontAlgn="t"/>
                      <a:r>
                        <a:rPr lang="en-US" sz="1800" b="0" i="0" u="none" strike="noStrike">
                          <a:solidFill>
                            <a:srgbClr val="010205"/>
                          </a:solidFill>
                          <a:effectLst/>
                          <a:latin typeface="+mn-lt"/>
                        </a:rPr>
                        <a:t>262</a:t>
                      </a:r>
                    </a:p>
                  </a:txBody>
                  <a:tcPr marL="9525" marR="9525" marT="9525" marB="0"/>
                </a:tc>
                <a:tc>
                  <a:txBody>
                    <a:bodyPr/>
                    <a:lstStyle/>
                    <a:p>
                      <a:pPr algn="ctr" fontAlgn="t"/>
                      <a:r>
                        <a:rPr lang="en-US" sz="1800" b="0" i="0" u="none" strike="noStrike" dirty="0">
                          <a:solidFill>
                            <a:srgbClr val="010205"/>
                          </a:solidFill>
                          <a:effectLst/>
                          <a:latin typeface="+mn-lt"/>
                        </a:rPr>
                        <a:t>326</a:t>
                      </a:r>
                    </a:p>
                  </a:txBody>
                  <a:tcPr marL="9525" marR="9525" marT="9525" marB="0"/>
                </a:tc>
                <a:tc>
                  <a:txBody>
                    <a:bodyPr/>
                    <a:lstStyle/>
                    <a:p>
                      <a:pPr algn="ctr" fontAlgn="t"/>
                      <a:r>
                        <a:rPr lang="en-US" sz="1800" b="0" i="0" u="none" strike="noStrike" dirty="0">
                          <a:solidFill>
                            <a:srgbClr val="010205"/>
                          </a:solidFill>
                          <a:effectLst/>
                          <a:latin typeface="+mn-lt"/>
                        </a:rPr>
                        <a:t>197</a:t>
                      </a:r>
                    </a:p>
                  </a:txBody>
                  <a:tcPr marL="9525" marR="9525" marT="9525" marB="0"/>
                </a:tc>
                <a:tc>
                  <a:txBody>
                    <a:bodyPr/>
                    <a:lstStyle/>
                    <a:p>
                      <a:pPr algn="ctr" fontAlgn="t"/>
                      <a:r>
                        <a:rPr lang="en-US" sz="1800" b="0" i="0" u="none" strike="noStrike" dirty="0">
                          <a:solidFill>
                            <a:srgbClr val="010205"/>
                          </a:solidFill>
                          <a:effectLst/>
                          <a:latin typeface="+mn-lt"/>
                        </a:rPr>
                        <a:t>254</a:t>
                      </a:r>
                    </a:p>
                  </a:txBody>
                  <a:tcPr marL="9525" marR="9525" marT="9525" marB="0"/>
                </a:tc>
                <a:extLst>
                  <a:ext uri="{0D108BD9-81ED-4DB2-BD59-A6C34878D82A}">
                    <a16:rowId xmlns="" xmlns:a16="http://schemas.microsoft.com/office/drawing/2014/main" val="1908012096"/>
                  </a:ext>
                </a:extLst>
              </a:tr>
            </a:tbl>
          </a:graphicData>
        </a:graphic>
      </p:graphicFrame>
      <p:graphicFrame>
        <p:nvGraphicFramePr>
          <p:cNvPr id="7" name="Table 6">
            <a:extLst>
              <a:ext uri="{FF2B5EF4-FFF2-40B4-BE49-F238E27FC236}">
                <a16:creationId xmlns="" xmlns:a16="http://schemas.microsoft.com/office/drawing/2014/main" id="{8DC7F2D9-8A90-5E4F-B16F-94925BBF47AB}"/>
              </a:ext>
            </a:extLst>
          </p:cNvPr>
          <p:cNvGraphicFramePr>
            <a:graphicFrameLocks noGrp="1"/>
          </p:cNvGraphicFramePr>
          <p:nvPr>
            <p:extLst>
              <p:ext uri="{D42A27DB-BD31-4B8C-83A1-F6EECF244321}">
                <p14:modId xmlns:p14="http://schemas.microsoft.com/office/powerpoint/2010/main" val="226420027"/>
              </p:ext>
            </p:extLst>
          </p:nvPr>
        </p:nvGraphicFramePr>
        <p:xfrm>
          <a:off x="533400" y="4737730"/>
          <a:ext cx="7162800" cy="1463040"/>
        </p:xfrm>
        <a:graphic>
          <a:graphicData uri="http://schemas.openxmlformats.org/drawingml/2006/table">
            <a:tbl>
              <a:tblPr firstRow="1" bandRow="1">
                <a:tableStyleId>{5C22544A-7EE6-4342-B048-85BDC9FD1C3A}</a:tableStyleId>
              </a:tblPr>
              <a:tblGrid>
                <a:gridCol w="3268790">
                  <a:extLst>
                    <a:ext uri="{9D8B030D-6E8A-4147-A177-3AD203B41FA5}">
                      <a16:colId xmlns="" xmlns:a16="http://schemas.microsoft.com/office/drawing/2014/main" val="83146350"/>
                    </a:ext>
                  </a:extLst>
                </a:gridCol>
                <a:gridCol w="1130969">
                  <a:extLst>
                    <a:ext uri="{9D8B030D-6E8A-4147-A177-3AD203B41FA5}">
                      <a16:colId xmlns="" xmlns:a16="http://schemas.microsoft.com/office/drawing/2014/main" val="249806735"/>
                    </a:ext>
                  </a:extLst>
                </a:gridCol>
                <a:gridCol w="980172">
                  <a:extLst>
                    <a:ext uri="{9D8B030D-6E8A-4147-A177-3AD203B41FA5}">
                      <a16:colId xmlns="" xmlns:a16="http://schemas.microsoft.com/office/drawing/2014/main" val="2590362807"/>
                    </a:ext>
                  </a:extLst>
                </a:gridCol>
                <a:gridCol w="904774">
                  <a:extLst>
                    <a:ext uri="{9D8B030D-6E8A-4147-A177-3AD203B41FA5}">
                      <a16:colId xmlns="" xmlns:a16="http://schemas.microsoft.com/office/drawing/2014/main" val="1146297058"/>
                    </a:ext>
                  </a:extLst>
                </a:gridCol>
                <a:gridCol w="878095">
                  <a:extLst>
                    <a:ext uri="{9D8B030D-6E8A-4147-A177-3AD203B41FA5}">
                      <a16:colId xmlns="" xmlns:a16="http://schemas.microsoft.com/office/drawing/2014/main" val="685161469"/>
                    </a:ext>
                  </a:extLst>
                </a:gridCol>
              </a:tblGrid>
              <a:tr h="361950">
                <a:tc>
                  <a:txBody>
                    <a:bodyPr/>
                    <a:lstStyle/>
                    <a:p>
                      <a:r>
                        <a:rPr lang="en-US" sz="1800" b="1" i="1" dirty="0">
                          <a:latin typeface="+mn-lt"/>
                        </a:rPr>
                        <a:t>Language of Administration</a:t>
                      </a:r>
                      <a:endParaRPr lang="en-US" sz="1800" i="1" dirty="0">
                        <a:latin typeface="+mn-lt"/>
                      </a:endParaRPr>
                    </a:p>
                  </a:txBody>
                  <a:tcPr>
                    <a:solidFill>
                      <a:srgbClr val="12438A"/>
                    </a:solidFill>
                  </a:tcPr>
                </a:tc>
                <a:tc>
                  <a:txBody>
                    <a:bodyPr/>
                    <a:lstStyle/>
                    <a:p>
                      <a:pPr algn="ctr"/>
                      <a:r>
                        <a:rPr lang="en-US" sz="1800" dirty="0">
                          <a:latin typeface="+mn-lt"/>
                        </a:rPr>
                        <a:t>2015</a:t>
                      </a:r>
                    </a:p>
                  </a:txBody>
                  <a:tcPr>
                    <a:solidFill>
                      <a:srgbClr val="12438A"/>
                    </a:solidFill>
                  </a:tcPr>
                </a:tc>
                <a:tc>
                  <a:txBody>
                    <a:bodyPr/>
                    <a:lstStyle/>
                    <a:p>
                      <a:pPr algn="ctr"/>
                      <a:r>
                        <a:rPr lang="en-US" sz="1800" dirty="0">
                          <a:latin typeface="+mn-lt"/>
                        </a:rPr>
                        <a:t>2016</a:t>
                      </a:r>
                    </a:p>
                  </a:txBody>
                  <a:tcPr>
                    <a:solidFill>
                      <a:srgbClr val="12438A"/>
                    </a:solidFill>
                  </a:tcPr>
                </a:tc>
                <a:tc>
                  <a:txBody>
                    <a:bodyPr/>
                    <a:lstStyle/>
                    <a:p>
                      <a:pPr algn="ctr"/>
                      <a:r>
                        <a:rPr lang="en-US" sz="1800" dirty="0">
                          <a:latin typeface="+mn-lt"/>
                        </a:rPr>
                        <a:t>2017</a:t>
                      </a:r>
                    </a:p>
                  </a:txBody>
                  <a:tcPr>
                    <a:solidFill>
                      <a:srgbClr val="12438A"/>
                    </a:solidFill>
                  </a:tcPr>
                </a:tc>
                <a:tc>
                  <a:txBody>
                    <a:bodyPr/>
                    <a:lstStyle/>
                    <a:p>
                      <a:pPr algn="ctr"/>
                      <a:r>
                        <a:rPr lang="en-US" sz="1800" dirty="0">
                          <a:latin typeface="+mn-lt"/>
                        </a:rPr>
                        <a:t>2018</a:t>
                      </a:r>
                    </a:p>
                  </a:txBody>
                  <a:tcPr>
                    <a:solidFill>
                      <a:srgbClr val="12438A"/>
                    </a:solidFill>
                  </a:tcPr>
                </a:tc>
                <a:extLst>
                  <a:ext uri="{0D108BD9-81ED-4DB2-BD59-A6C34878D82A}">
                    <a16:rowId xmlns="" xmlns:a16="http://schemas.microsoft.com/office/drawing/2014/main" val="3556337515"/>
                  </a:ext>
                </a:extLst>
              </a:tr>
              <a:tr h="361950">
                <a:tc>
                  <a:txBody>
                    <a:bodyPr/>
                    <a:lstStyle/>
                    <a:p>
                      <a:r>
                        <a:rPr lang="en-US" sz="1800" dirty="0">
                          <a:latin typeface="+mn-lt"/>
                        </a:rPr>
                        <a:t>English</a:t>
                      </a:r>
                    </a:p>
                  </a:txBody>
                  <a:tcPr/>
                </a:tc>
                <a:tc>
                  <a:txBody>
                    <a:bodyPr/>
                    <a:lstStyle/>
                    <a:p>
                      <a:pPr algn="ctr"/>
                      <a:r>
                        <a:rPr lang="en-US" sz="1800" dirty="0">
                          <a:solidFill>
                            <a:srgbClr val="010204"/>
                          </a:solidFill>
                          <a:effectLst/>
                          <a:latin typeface="+mn-lt"/>
                        </a:rPr>
                        <a:t>1,582</a:t>
                      </a:r>
                    </a:p>
                  </a:txBody>
                  <a:tcPr marL="47625" marR="47625" marT="0" marB="0"/>
                </a:tc>
                <a:tc>
                  <a:txBody>
                    <a:bodyPr/>
                    <a:lstStyle/>
                    <a:p>
                      <a:pPr algn="ctr"/>
                      <a:r>
                        <a:rPr lang="en-US" sz="1800" dirty="0">
                          <a:solidFill>
                            <a:srgbClr val="010204"/>
                          </a:solidFill>
                          <a:effectLst/>
                          <a:latin typeface="+mn-lt"/>
                        </a:rPr>
                        <a:t>2,015</a:t>
                      </a:r>
                    </a:p>
                  </a:txBody>
                  <a:tcPr marL="47625" marR="47625" marT="0" marB="0"/>
                </a:tc>
                <a:tc>
                  <a:txBody>
                    <a:bodyPr/>
                    <a:lstStyle/>
                    <a:p>
                      <a:pPr algn="ctr"/>
                      <a:r>
                        <a:rPr lang="en-US" sz="1800" dirty="0">
                          <a:solidFill>
                            <a:srgbClr val="010204"/>
                          </a:solidFill>
                          <a:effectLst/>
                          <a:latin typeface="+mn-lt"/>
                        </a:rPr>
                        <a:t>1,181</a:t>
                      </a:r>
                    </a:p>
                  </a:txBody>
                  <a:tcPr marL="47625" marR="47625" marT="0" marB="0"/>
                </a:tc>
                <a:tc>
                  <a:txBody>
                    <a:bodyPr/>
                    <a:lstStyle/>
                    <a:p>
                      <a:pPr algn="ctr"/>
                      <a:r>
                        <a:rPr lang="en-US" sz="1800" dirty="0">
                          <a:solidFill>
                            <a:srgbClr val="010204"/>
                          </a:solidFill>
                          <a:effectLst/>
                          <a:latin typeface="+mn-lt"/>
                        </a:rPr>
                        <a:t>1,027</a:t>
                      </a:r>
                    </a:p>
                  </a:txBody>
                  <a:tcPr marL="47625" marR="47625" marT="0" marB="0"/>
                </a:tc>
                <a:extLst>
                  <a:ext uri="{0D108BD9-81ED-4DB2-BD59-A6C34878D82A}">
                    <a16:rowId xmlns="" xmlns:a16="http://schemas.microsoft.com/office/drawing/2014/main" val="1291383543"/>
                  </a:ext>
                </a:extLst>
              </a:tr>
              <a:tr h="361950">
                <a:tc>
                  <a:txBody>
                    <a:bodyPr/>
                    <a:lstStyle/>
                    <a:p>
                      <a:r>
                        <a:rPr lang="en-US" sz="1800" dirty="0">
                          <a:latin typeface="+mn-lt"/>
                        </a:rPr>
                        <a:t>Spanish</a:t>
                      </a:r>
                    </a:p>
                  </a:txBody>
                  <a:tcPr/>
                </a:tc>
                <a:tc>
                  <a:txBody>
                    <a:bodyPr/>
                    <a:lstStyle/>
                    <a:p>
                      <a:pPr algn="ctr"/>
                      <a:r>
                        <a:rPr lang="en-US" sz="1800" dirty="0">
                          <a:solidFill>
                            <a:srgbClr val="010204"/>
                          </a:solidFill>
                          <a:effectLst/>
                          <a:latin typeface="+mn-lt"/>
                        </a:rPr>
                        <a:t>1,051</a:t>
                      </a:r>
                    </a:p>
                  </a:txBody>
                  <a:tcPr marL="47625" marR="47625" marT="0" marB="0"/>
                </a:tc>
                <a:tc>
                  <a:txBody>
                    <a:bodyPr/>
                    <a:lstStyle/>
                    <a:p>
                      <a:pPr algn="ctr"/>
                      <a:r>
                        <a:rPr lang="en-US" sz="1800" dirty="0">
                          <a:solidFill>
                            <a:srgbClr val="010204"/>
                          </a:solidFill>
                          <a:effectLst/>
                          <a:latin typeface="+mn-lt"/>
                        </a:rPr>
                        <a:t>1,258</a:t>
                      </a:r>
                    </a:p>
                  </a:txBody>
                  <a:tcPr marL="47625" marR="47625" marT="0" marB="0"/>
                </a:tc>
                <a:tc>
                  <a:txBody>
                    <a:bodyPr/>
                    <a:lstStyle/>
                    <a:p>
                      <a:pPr algn="ctr"/>
                      <a:r>
                        <a:rPr lang="en-US" sz="1800" dirty="0">
                          <a:solidFill>
                            <a:srgbClr val="010204"/>
                          </a:solidFill>
                          <a:effectLst/>
                          <a:latin typeface="+mn-lt"/>
                        </a:rPr>
                        <a:t>506</a:t>
                      </a:r>
                    </a:p>
                  </a:txBody>
                  <a:tcPr marL="47625" marR="47625" marT="0" marB="0"/>
                </a:tc>
                <a:tc>
                  <a:txBody>
                    <a:bodyPr/>
                    <a:lstStyle/>
                    <a:p>
                      <a:pPr algn="ctr"/>
                      <a:r>
                        <a:rPr lang="en-US" sz="1800" dirty="0">
                          <a:solidFill>
                            <a:srgbClr val="010204"/>
                          </a:solidFill>
                          <a:effectLst/>
                          <a:latin typeface="+mn-lt"/>
                        </a:rPr>
                        <a:t>581</a:t>
                      </a:r>
                    </a:p>
                  </a:txBody>
                  <a:tcPr marL="47625" marR="47625" marT="0" marB="0"/>
                </a:tc>
                <a:extLst>
                  <a:ext uri="{0D108BD9-81ED-4DB2-BD59-A6C34878D82A}">
                    <a16:rowId xmlns="" xmlns:a16="http://schemas.microsoft.com/office/drawing/2014/main" val="1562083521"/>
                  </a:ext>
                </a:extLst>
              </a:tr>
              <a:tr h="361950">
                <a:tc>
                  <a:txBody>
                    <a:bodyPr/>
                    <a:lstStyle/>
                    <a:p>
                      <a:r>
                        <a:rPr lang="en-US" sz="1800" dirty="0">
                          <a:latin typeface="+mn-lt"/>
                        </a:rPr>
                        <a:t>Chinese</a:t>
                      </a:r>
                    </a:p>
                  </a:txBody>
                  <a:tcPr/>
                </a:tc>
                <a:tc>
                  <a:txBody>
                    <a:bodyPr/>
                    <a:lstStyle/>
                    <a:p>
                      <a:pPr algn="ctr"/>
                      <a:r>
                        <a:rPr lang="en-US" sz="1800" dirty="0">
                          <a:solidFill>
                            <a:srgbClr val="010204"/>
                          </a:solidFill>
                          <a:effectLst/>
                          <a:latin typeface="+mn-lt"/>
                        </a:rPr>
                        <a:t>131</a:t>
                      </a:r>
                    </a:p>
                  </a:txBody>
                  <a:tcPr marL="47625" marR="47625" marT="0" marB="0"/>
                </a:tc>
                <a:tc>
                  <a:txBody>
                    <a:bodyPr/>
                    <a:lstStyle/>
                    <a:p>
                      <a:pPr algn="ctr"/>
                      <a:r>
                        <a:rPr lang="en-US" sz="1800">
                          <a:solidFill>
                            <a:srgbClr val="010204"/>
                          </a:solidFill>
                          <a:effectLst/>
                          <a:latin typeface="+mn-lt"/>
                        </a:rPr>
                        <a:t>78</a:t>
                      </a:r>
                    </a:p>
                  </a:txBody>
                  <a:tcPr marL="47625" marR="47625" marT="0" marB="0"/>
                </a:tc>
                <a:tc>
                  <a:txBody>
                    <a:bodyPr/>
                    <a:lstStyle/>
                    <a:p>
                      <a:pPr algn="ctr"/>
                      <a:r>
                        <a:rPr lang="en-US" sz="1800">
                          <a:solidFill>
                            <a:srgbClr val="010204"/>
                          </a:solidFill>
                          <a:effectLst/>
                          <a:latin typeface="+mn-lt"/>
                        </a:rPr>
                        <a:t>92</a:t>
                      </a:r>
                    </a:p>
                  </a:txBody>
                  <a:tcPr marL="47625" marR="47625" marT="0" marB="0"/>
                </a:tc>
                <a:tc>
                  <a:txBody>
                    <a:bodyPr/>
                    <a:lstStyle/>
                    <a:p>
                      <a:pPr algn="ctr"/>
                      <a:r>
                        <a:rPr lang="en-US" sz="1800" dirty="0">
                          <a:solidFill>
                            <a:srgbClr val="010204"/>
                          </a:solidFill>
                          <a:effectLst/>
                          <a:latin typeface="+mn-lt"/>
                        </a:rPr>
                        <a:t>167</a:t>
                      </a:r>
                    </a:p>
                  </a:txBody>
                  <a:tcPr marL="47625" marR="47625" marT="0" marB="0"/>
                </a:tc>
                <a:extLst>
                  <a:ext uri="{0D108BD9-81ED-4DB2-BD59-A6C34878D82A}">
                    <a16:rowId xmlns="" xmlns:a16="http://schemas.microsoft.com/office/drawing/2014/main" val="3760402490"/>
                  </a:ext>
                </a:extLst>
              </a:tr>
            </a:tbl>
          </a:graphicData>
        </a:graphic>
      </p:graphicFrame>
      <p:grpSp>
        <p:nvGrpSpPr>
          <p:cNvPr id="8" name="Group 7">
            <a:extLst>
              <a:ext uri="{FF2B5EF4-FFF2-40B4-BE49-F238E27FC236}">
                <a16:creationId xmlns="" xmlns:a16="http://schemas.microsoft.com/office/drawing/2014/main" id="{FA234EB4-57AA-2C4D-B554-BCFF7F9DFB03}"/>
              </a:ext>
            </a:extLst>
          </p:cNvPr>
          <p:cNvGrpSpPr/>
          <p:nvPr/>
        </p:nvGrpSpPr>
        <p:grpSpPr>
          <a:xfrm>
            <a:off x="8740661" y="70615"/>
            <a:ext cx="403339" cy="6230390"/>
            <a:chOff x="8740661" y="70615"/>
            <a:chExt cx="403339" cy="6230390"/>
          </a:xfrm>
        </p:grpSpPr>
        <p:sp>
          <p:nvSpPr>
            <p:cNvPr id="9" name="TextBox 8">
              <a:extLst>
                <a:ext uri="{FF2B5EF4-FFF2-40B4-BE49-F238E27FC236}">
                  <a16:creationId xmlns="" xmlns:a16="http://schemas.microsoft.com/office/drawing/2014/main" id="{8AA4EED9-DDC0-174F-A532-03172F9D72F9}"/>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t>INTRO</a:t>
              </a:r>
            </a:p>
          </p:txBody>
        </p:sp>
        <p:sp>
          <p:nvSpPr>
            <p:cNvPr id="10" name="TextBox 9">
              <a:extLst>
                <a:ext uri="{FF2B5EF4-FFF2-40B4-BE49-F238E27FC236}">
                  <a16:creationId xmlns="" xmlns:a16="http://schemas.microsoft.com/office/drawing/2014/main" id="{7ABCD653-8ACE-0643-9365-58D0F5B26F5F}"/>
                </a:ext>
              </a:extLst>
            </p:cNvPr>
            <p:cNvSpPr txBox="1"/>
            <p:nvPr userDrawn="1"/>
          </p:nvSpPr>
          <p:spPr>
            <a:xfrm>
              <a:off x="8773207" y="762000"/>
              <a:ext cx="261610" cy="77210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SUMMARY</a:t>
              </a:r>
            </a:p>
          </p:txBody>
        </p:sp>
        <p:sp>
          <p:nvSpPr>
            <p:cNvPr id="11" name="TextBox 10">
              <a:extLst>
                <a:ext uri="{FF2B5EF4-FFF2-40B4-BE49-F238E27FC236}">
                  <a16:creationId xmlns="" xmlns:a16="http://schemas.microsoft.com/office/drawing/2014/main" id="{CAA71CD8-CCB9-134E-88EB-3C481B4E7015}"/>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2" name="TextBox 11">
              <a:extLst>
                <a:ext uri="{FF2B5EF4-FFF2-40B4-BE49-F238E27FC236}">
                  <a16:creationId xmlns="" xmlns:a16="http://schemas.microsoft.com/office/drawing/2014/main" id="{73885E15-A6AB-F34B-94DF-BC93A48011DD}"/>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13" name="TextBox 12">
              <a:extLst>
                <a:ext uri="{FF2B5EF4-FFF2-40B4-BE49-F238E27FC236}">
                  <a16:creationId xmlns="" xmlns:a16="http://schemas.microsoft.com/office/drawing/2014/main" id="{9EF64C88-AE66-374D-8F1A-E445A7AC0F95}"/>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4" name="TextBox 13">
              <a:extLst>
                <a:ext uri="{FF2B5EF4-FFF2-40B4-BE49-F238E27FC236}">
                  <a16:creationId xmlns="" xmlns:a16="http://schemas.microsoft.com/office/drawing/2014/main" id="{4E8102FA-4056-334B-B241-5CDADC8E159B}"/>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5" name="TextBox 14">
              <a:extLst>
                <a:ext uri="{FF2B5EF4-FFF2-40B4-BE49-F238E27FC236}">
                  <a16:creationId xmlns="" xmlns:a16="http://schemas.microsoft.com/office/drawing/2014/main" id="{6D22D960-38C5-784C-9CCA-8AAFE9E8206F}"/>
                </a:ext>
              </a:extLst>
            </p:cNvPr>
            <p:cNvSpPr txBox="1"/>
            <p:nvPr userDrawn="1"/>
          </p:nvSpPr>
          <p:spPr>
            <a:xfrm>
              <a:off x="8778240" y="4692010"/>
              <a:ext cx="244576"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APPENDIX</a:t>
              </a:r>
            </a:p>
          </p:txBody>
        </p:sp>
        <p:sp>
          <p:nvSpPr>
            <p:cNvPr id="16" name="TextBox 15">
              <a:extLst>
                <a:ext uri="{FF2B5EF4-FFF2-40B4-BE49-F238E27FC236}">
                  <a16:creationId xmlns="" xmlns:a16="http://schemas.microsoft.com/office/drawing/2014/main" id="{2275A2EB-A64E-1043-8FF4-260A81C4629E}"/>
                </a:ext>
              </a:extLst>
            </p:cNvPr>
            <p:cNvSpPr txBox="1"/>
            <p:nvPr/>
          </p:nvSpPr>
          <p:spPr>
            <a:xfrm rot="5400000">
              <a:off x="8420064" y="5718795"/>
              <a:ext cx="902811" cy="261610"/>
            </a:xfrm>
            <a:prstGeom prst="rect">
              <a:avLst/>
            </a:prstGeom>
            <a:noFill/>
          </p:spPr>
          <p:txBody>
            <a:bodyPr wrap="none" rtlCol="0">
              <a:spAutoFit/>
            </a:bodyPr>
            <a:lstStyle/>
            <a:p>
              <a:r>
                <a:rPr lang="en-US" sz="1100" b="1" dirty="0">
                  <a:solidFill>
                    <a:schemeClr val="bg1"/>
                  </a:solidFill>
                </a:rPr>
                <a:t>Contact Info</a:t>
              </a:r>
            </a:p>
          </p:txBody>
        </p:sp>
      </p:grpSp>
    </p:spTree>
    <p:extLst>
      <p:ext uri="{BB962C8B-B14F-4D97-AF65-F5344CB8AC3E}">
        <p14:creationId xmlns:p14="http://schemas.microsoft.com/office/powerpoint/2010/main" val="1867952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98860" y="598503"/>
            <a:ext cx="7772400" cy="773097"/>
          </a:xfrm>
        </p:spPr>
        <p:txBody>
          <a:bodyPr/>
          <a:lstStyle/>
          <a:p>
            <a:r>
              <a:rPr lang="en-US" dirty="0"/>
              <a:t>CMC Enrollees’ Confidence Getting Questions Answered by Language - 2018</a:t>
            </a:r>
          </a:p>
        </p:txBody>
      </p:sp>
      <p:graphicFrame>
        <p:nvGraphicFramePr>
          <p:cNvPr id="13" name="Content Placeholder 12">
            <a:extLst>
              <a:ext uri="{FF2B5EF4-FFF2-40B4-BE49-F238E27FC236}">
                <a16:creationId xmlns="" xmlns:a16="http://schemas.microsoft.com/office/drawing/2014/main" id="{5B0B75A2-CF9B-EB4B-9B85-99BCEAC52307}"/>
              </a:ext>
            </a:extLst>
          </p:cNvPr>
          <p:cNvGraphicFramePr>
            <a:graphicFrameLocks noGrp="1"/>
          </p:cNvGraphicFramePr>
          <p:nvPr>
            <p:ph idx="1"/>
            <p:extLst/>
          </p:nvPr>
        </p:nvGraphicFramePr>
        <p:xfrm>
          <a:off x="398462" y="1556924"/>
          <a:ext cx="7907337" cy="499627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 xmlns:a16="http://schemas.microsoft.com/office/drawing/2014/main" id="{10767908-E62E-CC4D-B821-B44D8C43A69E}"/>
              </a:ext>
            </a:extLst>
          </p:cNvPr>
          <p:cNvSpPr txBox="1"/>
          <p:nvPr/>
        </p:nvSpPr>
        <p:spPr>
          <a:xfrm>
            <a:off x="6477000" y="6368533"/>
            <a:ext cx="1828799" cy="369332"/>
          </a:xfrm>
          <a:prstGeom prst="rect">
            <a:avLst/>
          </a:prstGeom>
          <a:noFill/>
        </p:spPr>
        <p:txBody>
          <a:bodyPr wrap="square" rtlCol="0">
            <a:spAutoFit/>
          </a:bodyPr>
          <a:lstStyle/>
          <a:p>
            <a:r>
              <a:rPr lang="en-US" dirty="0">
                <a:solidFill>
                  <a:schemeClr val="bg1"/>
                </a:solidFill>
              </a:rPr>
              <a:t>P-VALUE: &lt;0.001</a:t>
            </a:r>
            <a:endParaRPr lang="en-US" kern="1200" dirty="0">
              <a:solidFill>
                <a:schemeClr val="bg1"/>
              </a:solidFill>
              <a:latin typeface="+mn-lt"/>
              <a:ea typeface="+mn-ea"/>
              <a:cs typeface="+mn-cs"/>
            </a:endParaRPr>
          </a:p>
        </p:txBody>
      </p:sp>
      <p:grpSp>
        <p:nvGrpSpPr>
          <p:cNvPr id="17" name="Group 16">
            <a:extLst>
              <a:ext uri="{FF2B5EF4-FFF2-40B4-BE49-F238E27FC236}">
                <a16:creationId xmlns="" xmlns:a16="http://schemas.microsoft.com/office/drawing/2014/main" id="{84B35EBE-85B1-2245-BAE0-313B300470DF}"/>
              </a:ext>
            </a:extLst>
          </p:cNvPr>
          <p:cNvGrpSpPr/>
          <p:nvPr/>
        </p:nvGrpSpPr>
        <p:grpSpPr>
          <a:xfrm>
            <a:off x="8724754" y="67420"/>
            <a:ext cx="419246" cy="6201442"/>
            <a:chOff x="8724754" y="70615"/>
            <a:chExt cx="419246" cy="6201442"/>
          </a:xfrm>
        </p:grpSpPr>
        <p:sp>
          <p:nvSpPr>
            <p:cNvPr id="18" name="TextBox 17">
              <a:extLst>
                <a:ext uri="{FF2B5EF4-FFF2-40B4-BE49-F238E27FC236}">
                  <a16:creationId xmlns="" xmlns:a16="http://schemas.microsoft.com/office/drawing/2014/main" id="{EAC64B73-46E6-C14D-AD6D-291022B34B3C}"/>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9" name="TextBox 18">
              <a:extLst>
                <a:ext uri="{FF2B5EF4-FFF2-40B4-BE49-F238E27FC236}">
                  <a16:creationId xmlns="" xmlns:a16="http://schemas.microsoft.com/office/drawing/2014/main" id="{692CB327-5172-AE41-99AA-ED94F7E768DC}"/>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5" name="TextBox 24">
              <a:extLst>
                <a:ext uri="{FF2B5EF4-FFF2-40B4-BE49-F238E27FC236}">
                  <a16:creationId xmlns="" xmlns:a16="http://schemas.microsoft.com/office/drawing/2014/main" id="{865DBE38-D494-3F44-A6B3-4B6257287F32}"/>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6" name="TextBox 25">
              <a:extLst>
                <a:ext uri="{FF2B5EF4-FFF2-40B4-BE49-F238E27FC236}">
                  <a16:creationId xmlns="" xmlns:a16="http://schemas.microsoft.com/office/drawing/2014/main" id="{013494B2-268A-0D4D-8981-B8E0678B7C6D}"/>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7" name="TextBox 26">
              <a:extLst>
                <a:ext uri="{FF2B5EF4-FFF2-40B4-BE49-F238E27FC236}">
                  <a16:creationId xmlns="" xmlns:a16="http://schemas.microsoft.com/office/drawing/2014/main" id="{3AFCF7E2-40D6-DD46-A63E-96B97D681842}"/>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28" name="TextBox 27">
              <a:extLst>
                <a:ext uri="{FF2B5EF4-FFF2-40B4-BE49-F238E27FC236}">
                  <a16:creationId xmlns="" xmlns:a16="http://schemas.microsoft.com/office/drawing/2014/main" id="{91465478-5032-2D4A-ADDF-85DAA18A3855}"/>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9" name="TextBox 28">
              <a:extLst>
                <a:ext uri="{FF2B5EF4-FFF2-40B4-BE49-F238E27FC236}">
                  <a16:creationId xmlns="" xmlns:a16="http://schemas.microsoft.com/office/drawing/2014/main" id="{6D128BD7-D50B-0942-B1C3-EC7EF76A6ECD}"/>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0" name="TextBox 29">
              <a:extLst>
                <a:ext uri="{FF2B5EF4-FFF2-40B4-BE49-F238E27FC236}">
                  <a16:creationId xmlns="" xmlns:a16="http://schemas.microsoft.com/office/drawing/2014/main" id="{759CEF06-54B3-FF47-B375-C968E2DE71D0}"/>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338496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98860" y="598503"/>
            <a:ext cx="7772400" cy="773097"/>
          </a:xfrm>
        </p:spPr>
        <p:txBody>
          <a:bodyPr/>
          <a:lstStyle/>
          <a:p>
            <a:r>
              <a:rPr lang="en-US" dirty="0"/>
              <a:t>CMC Enrollees’ Confidence Getting Questions Answered by Language - 2018</a:t>
            </a:r>
          </a:p>
        </p:txBody>
      </p:sp>
      <p:graphicFrame>
        <p:nvGraphicFramePr>
          <p:cNvPr id="13" name="Content Placeholder 12">
            <a:extLst>
              <a:ext uri="{FF2B5EF4-FFF2-40B4-BE49-F238E27FC236}">
                <a16:creationId xmlns="" xmlns:a16="http://schemas.microsoft.com/office/drawing/2014/main" id="{5B0B75A2-CF9B-EB4B-9B85-99BCEAC52307}"/>
              </a:ext>
            </a:extLst>
          </p:cNvPr>
          <p:cNvGraphicFramePr>
            <a:graphicFrameLocks noGrp="1"/>
          </p:cNvGraphicFramePr>
          <p:nvPr>
            <p:ph idx="1"/>
            <p:extLst>
              <p:ext uri="{D42A27DB-BD31-4B8C-83A1-F6EECF244321}">
                <p14:modId xmlns:p14="http://schemas.microsoft.com/office/powerpoint/2010/main" val="2417570352"/>
              </p:ext>
            </p:extLst>
          </p:nvPr>
        </p:nvGraphicFramePr>
        <p:xfrm>
          <a:off x="398462" y="1556924"/>
          <a:ext cx="7907337" cy="499627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 xmlns:a16="http://schemas.microsoft.com/office/drawing/2014/main" id="{10767908-E62E-CC4D-B821-B44D8C43A69E}"/>
              </a:ext>
            </a:extLst>
          </p:cNvPr>
          <p:cNvSpPr txBox="1"/>
          <p:nvPr/>
        </p:nvSpPr>
        <p:spPr>
          <a:xfrm>
            <a:off x="6374359" y="6236208"/>
            <a:ext cx="1828799" cy="307777"/>
          </a:xfrm>
          <a:prstGeom prst="rect">
            <a:avLst/>
          </a:prstGeom>
          <a:noFill/>
        </p:spPr>
        <p:txBody>
          <a:bodyPr wrap="square" rtlCol="0">
            <a:spAutoFit/>
          </a:bodyPr>
          <a:lstStyle/>
          <a:p>
            <a:r>
              <a:rPr lang="en-US" sz="1400" b="1" dirty="0">
                <a:solidFill>
                  <a:schemeClr val="bg1"/>
                </a:solidFill>
              </a:rPr>
              <a:t>P-VALUE: &lt;0.001</a:t>
            </a:r>
            <a:endParaRPr lang="en-US" sz="1400" b="1" kern="1200" dirty="0">
              <a:solidFill>
                <a:schemeClr val="bg1"/>
              </a:solidFill>
              <a:latin typeface="+mn-lt"/>
              <a:ea typeface="+mn-ea"/>
              <a:cs typeface="+mn-cs"/>
            </a:endParaRPr>
          </a:p>
        </p:txBody>
      </p:sp>
      <p:sp>
        <p:nvSpPr>
          <p:cNvPr id="17" name="TextBox 16">
            <a:extLst>
              <a:ext uri="{FF2B5EF4-FFF2-40B4-BE49-F238E27FC236}">
                <a16:creationId xmlns="" xmlns:a16="http://schemas.microsoft.com/office/drawing/2014/main" id="{32669724-65E6-364F-8B91-4FA33EEFDF95}"/>
              </a:ext>
            </a:extLst>
          </p:cNvPr>
          <p:cNvSpPr txBox="1"/>
          <p:nvPr/>
        </p:nvSpPr>
        <p:spPr>
          <a:xfrm>
            <a:off x="1052622" y="1578853"/>
            <a:ext cx="6872178" cy="400110"/>
          </a:xfrm>
          <a:prstGeom prst="rect">
            <a:avLst/>
          </a:prstGeom>
          <a:noFill/>
        </p:spPr>
        <p:txBody>
          <a:bodyPr wrap="square" rtlCol="0">
            <a:spAutoFit/>
          </a:bodyPr>
          <a:lstStyle/>
          <a:p>
            <a:r>
              <a:rPr lang="en-US" sz="2000" b="1" dirty="0">
                <a:solidFill>
                  <a:schemeClr val="bg1"/>
                </a:solidFill>
              </a:rPr>
              <a:t>Know who to call if you have a health need or question (% yes)</a:t>
            </a:r>
          </a:p>
        </p:txBody>
      </p:sp>
      <p:grpSp>
        <p:nvGrpSpPr>
          <p:cNvPr id="18" name="Group 17">
            <a:extLst>
              <a:ext uri="{FF2B5EF4-FFF2-40B4-BE49-F238E27FC236}">
                <a16:creationId xmlns="" xmlns:a16="http://schemas.microsoft.com/office/drawing/2014/main" id="{CCAF0FE1-9CD2-3C42-9A12-4D94E0A56538}"/>
              </a:ext>
            </a:extLst>
          </p:cNvPr>
          <p:cNvGrpSpPr/>
          <p:nvPr/>
        </p:nvGrpSpPr>
        <p:grpSpPr>
          <a:xfrm>
            <a:off x="8724754" y="67420"/>
            <a:ext cx="419246" cy="6201442"/>
            <a:chOff x="8724754" y="70615"/>
            <a:chExt cx="419246" cy="6201442"/>
          </a:xfrm>
        </p:grpSpPr>
        <p:sp>
          <p:nvSpPr>
            <p:cNvPr id="19" name="TextBox 18">
              <a:extLst>
                <a:ext uri="{FF2B5EF4-FFF2-40B4-BE49-F238E27FC236}">
                  <a16:creationId xmlns="" xmlns:a16="http://schemas.microsoft.com/office/drawing/2014/main" id="{24CE8D35-1C14-EA46-B02E-64467C4BDF93}"/>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5" name="TextBox 24">
              <a:extLst>
                <a:ext uri="{FF2B5EF4-FFF2-40B4-BE49-F238E27FC236}">
                  <a16:creationId xmlns="" xmlns:a16="http://schemas.microsoft.com/office/drawing/2014/main" id="{C448D2BC-0466-CD47-A32F-EFF406D04CA7}"/>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6" name="TextBox 25">
              <a:extLst>
                <a:ext uri="{FF2B5EF4-FFF2-40B4-BE49-F238E27FC236}">
                  <a16:creationId xmlns="" xmlns:a16="http://schemas.microsoft.com/office/drawing/2014/main" id="{F69CD861-3F60-974B-842B-215308EC548E}"/>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7" name="TextBox 26">
              <a:extLst>
                <a:ext uri="{FF2B5EF4-FFF2-40B4-BE49-F238E27FC236}">
                  <a16:creationId xmlns="" xmlns:a16="http://schemas.microsoft.com/office/drawing/2014/main" id="{985FB5E7-E581-4E40-AC45-76A45F1A453C}"/>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8" name="TextBox 27">
              <a:extLst>
                <a:ext uri="{FF2B5EF4-FFF2-40B4-BE49-F238E27FC236}">
                  <a16:creationId xmlns="" xmlns:a16="http://schemas.microsoft.com/office/drawing/2014/main" id="{DDA2011D-D729-9243-84E5-C30FBA63E8E2}"/>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29" name="TextBox 28">
              <a:extLst>
                <a:ext uri="{FF2B5EF4-FFF2-40B4-BE49-F238E27FC236}">
                  <a16:creationId xmlns="" xmlns:a16="http://schemas.microsoft.com/office/drawing/2014/main" id="{71CA0AEB-322B-2542-AFB1-1D9BAE10A23F}"/>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0" name="TextBox 29">
              <a:extLst>
                <a:ext uri="{FF2B5EF4-FFF2-40B4-BE49-F238E27FC236}">
                  <a16:creationId xmlns="" xmlns:a16="http://schemas.microsoft.com/office/drawing/2014/main" id="{233DF467-3E7E-BC4F-A648-44CB13786DA7}"/>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1" name="TextBox 30">
              <a:extLst>
                <a:ext uri="{FF2B5EF4-FFF2-40B4-BE49-F238E27FC236}">
                  <a16:creationId xmlns="" xmlns:a16="http://schemas.microsoft.com/office/drawing/2014/main" id="{4D25D739-C919-004B-A17C-54776753EF52}"/>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4184358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98860" y="598503"/>
            <a:ext cx="7772400" cy="773097"/>
          </a:xfrm>
        </p:spPr>
        <p:txBody>
          <a:bodyPr/>
          <a:lstStyle/>
          <a:p>
            <a:r>
              <a:rPr lang="en-US" dirty="0"/>
              <a:t>CMC Enrollees’ Confidence Getting Questions Answered by Language - 2018</a:t>
            </a:r>
          </a:p>
        </p:txBody>
      </p:sp>
      <p:graphicFrame>
        <p:nvGraphicFramePr>
          <p:cNvPr id="13" name="Content Placeholder 12">
            <a:extLst>
              <a:ext uri="{FF2B5EF4-FFF2-40B4-BE49-F238E27FC236}">
                <a16:creationId xmlns="" xmlns:a16="http://schemas.microsoft.com/office/drawing/2014/main" id="{5B0B75A2-CF9B-EB4B-9B85-99BCEAC52307}"/>
              </a:ext>
            </a:extLst>
          </p:cNvPr>
          <p:cNvGraphicFramePr>
            <a:graphicFrameLocks noGrp="1"/>
          </p:cNvGraphicFramePr>
          <p:nvPr>
            <p:ph idx="1"/>
            <p:extLst/>
          </p:nvPr>
        </p:nvGraphicFramePr>
        <p:xfrm>
          <a:off x="398462" y="1556924"/>
          <a:ext cx="7907337" cy="499627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 xmlns:a16="http://schemas.microsoft.com/office/drawing/2014/main" id="{10767908-E62E-CC4D-B821-B44D8C43A69E}"/>
              </a:ext>
            </a:extLst>
          </p:cNvPr>
          <p:cNvSpPr txBox="1"/>
          <p:nvPr/>
        </p:nvSpPr>
        <p:spPr>
          <a:xfrm>
            <a:off x="6477000" y="6368533"/>
            <a:ext cx="1828799" cy="307777"/>
          </a:xfrm>
          <a:prstGeom prst="rect">
            <a:avLst/>
          </a:prstGeom>
          <a:noFill/>
        </p:spPr>
        <p:txBody>
          <a:bodyPr wrap="square" rtlCol="0">
            <a:spAutoFit/>
          </a:bodyPr>
          <a:lstStyle/>
          <a:p>
            <a:r>
              <a:rPr lang="en-US" sz="1400" b="1" dirty="0">
                <a:solidFill>
                  <a:schemeClr val="bg1"/>
                </a:solidFill>
              </a:rPr>
              <a:t>P-VALUE: &lt;0.001</a:t>
            </a:r>
            <a:endParaRPr lang="en-US" sz="1400" b="1" kern="1200" dirty="0">
              <a:solidFill>
                <a:schemeClr val="bg1"/>
              </a:solidFill>
              <a:latin typeface="+mn-lt"/>
              <a:ea typeface="+mn-ea"/>
              <a:cs typeface="+mn-cs"/>
            </a:endParaRPr>
          </a:p>
        </p:txBody>
      </p:sp>
      <p:sp>
        <p:nvSpPr>
          <p:cNvPr id="2" name="TextBox 1">
            <a:extLst>
              <a:ext uri="{FF2B5EF4-FFF2-40B4-BE49-F238E27FC236}">
                <a16:creationId xmlns="" xmlns:a16="http://schemas.microsoft.com/office/drawing/2014/main" id="{D0A1086A-964B-3C48-B724-9AE5AE513EA3}"/>
              </a:ext>
            </a:extLst>
          </p:cNvPr>
          <p:cNvSpPr txBox="1"/>
          <p:nvPr/>
        </p:nvSpPr>
        <p:spPr>
          <a:xfrm>
            <a:off x="2295669" y="1583424"/>
            <a:ext cx="4484817" cy="400110"/>
          </a:xfrm>
          <a:prstGeom prst="rect">
            <a:avLst/>
          </a:prstGeom>
          <a:noFill/>
        </p:spPr>
        <p:txBody>
          <a:bodyPr wrap="none" rtlCol="0">
            <a:spAutoFit/>
          </a:bodyPr>
          <a:lstStyle/>
          <a:p>
            <a:r>
              <a:rPr lang="en-US" sz="2000" b="1" dirty="0">
                <a:solidFill>
                  <a:schemeClr val="bg1"/>
                </a:solidFill>
              </a:rPr>
              <a:t>Confidence Getting Questions Answered</a:t>
            </a:r>
          </a:p>
        </p:txBody>
      </p:sp>
      <p:grpSp>
        <p:nvGrpSpPr>
          <p:cNvPr id="17" name="Group 16">
            <a:extLst>
              <a:ext uri="{FF2B5EF4-FFF2-40B4-BE49-F238E27FC236}">
                <a16:creationId xmlns="" xmlns:a16="http://schemas.microsoft.com/office/drawing/2014/main" id="{AD5572CA-AA50-744A-882E-E98BCD0EA4C5}"/>
              </a:ext>
            </a:extLst>
          </p:cNvPr>
          <p:cNvGrpSpPr/>
          <p:nvPr/>
        </p:nvGrpSpPr>
        <p:grpSpPr>
          <a:xfrm>
            <a:off x="8724754" y="67420"/>
            <a:ext cx="419246" cy="6201442"/>
            <a:chOff x="8724754" y="70615"/>
            <a:chExt cx="419246" cy="6201442"/>
          </a:xfrm>
        </p:grpSpPr>
        <p:sp>
          <p:nvSpPr>
            <p:cNvPr id="18" name="TextBox 17">
              <a:extLst>
                <a:ext uri="{FF2B5EF4-FFF2-40B4-BE49-F238E27FC236}">
                  <a16:creationId xmlns="" xmlns:a16="http://schemas.microsoft.com/office/drawing/2014/main" id="{5422B775-FFAC-214C-BF6E-9FE53B69B026}"/>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9" name="TextBox 18">
              <a:extLst>
                <a:ext uri="{FF2B5EF4-FFF2-40B4-BE49-F238E27FC236}">
                  <a16:creationId xmlns="" xmlns:a16="http://schemas.microsoft.com/office/drawing/2014/main" id="{2D891272-2435-184F-B8E2-E2E5C7A7FC29}"/>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5" name="TextBox 24">
              <a:extLst>
                <a:ext uri="{FF2B5EF4-FFF2-40B4-BE49-F238E27FC236}">
                  <a16:creationId xmlns="" xmlns:a16="http://schemas.microsoft.com/office/drawing/2014/main" id="{2D54A8CC-328C-914F-A18D-4B6484C41B7D}"/>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6" name="TextBox 25">
              <a:extLst>
                <a:ext uri="{FF2B5EF4-FFF2-40B4-BE49-F238E27FC236}">
                  <a16:creationId xmlns="" xmlns:a16="http://schemas.microsoft.com/office/drawing/2014/main" id="{E2CB7FEF-78A1-5746-ACAA-CEDEB98117C0}"/>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7" name="TextBox 26">
              <a:extLst>
                <a:ext uri="{FF2B5EF4-FFF2-40B4-BE49-F238E27FC236}">
                  <a16:creationId xmlns="" xmlns:a16="http://schemas.microsoft.com/office/drawing/2014/main" id="{EFDAF1F1-6CA9-9A41-899B-FB124D43DD83}"/>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28" name="TextBox 27">
              <a:extLst>
                <a:ext uri="{FF2B5EF4-FFF2-40B4-BE49-F238E27FC236}">
                  <a16:creationId xmlns="" xmlns:a16="http://schemas.microsoft.com/office/drawing/2014/main" id="{EB47737D-4047-0A46-A6F3-BF6F9F060E2D}"/>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9" name="TextBox 28">
              <a:extLst>
                <a:ext uri="{FF2B5EF4-FFF2-40B4-BE49-F238E27FC236}">
                  <a16:creationId xmlns="" xmlns:a16="http://schemas.microsoft.com/office/drawing/2014/main" id="{432BDA71-3846-AC4D-B321-B0DC0B70CFDD}"/>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0" name="TextBox 29">
              <a:extLst>
                <a:ext uri="{FF2B5EF4-FFF2-40B4-BE49-F238E27FC236}">
                  <a16:creationId xmlns="" xmlns:a16="http://schemas.microsoft.com/office/drawing/2014/main" id="{73DE3CE8-1781-484F-A257-B2C12CAFDEC9}"/>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9766417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2018, 100% of Chinese-speaking CMC enrollees said they had a personal doctor. This was an increase from 92% in 2015.</a:t>
            </a:r>
          </a:p>
          <a:p>
            <a:endParaRPr lang="en-US" dirty="0"/>
          </a:p>
          <a:p>
            <a:r>
              <a:rPr lang="en-US" dirty="0"/>
              <a:t>In 2018, 92% of English-speaking CMC enrollees and 94% of Spanish-speaking enrollees said they had a personal doctor. </a:t>
            </a:r>
          </a:p>
          <a:p>
            <a:endParaRPr lang="en-US" dirty="0"/>
          </a:p>
          <a:p>
            <a:r>
              <a:rPr lang="en-US" dirty="0"/>
              <a:t>In 2018, 75% of Chinese speakers reported they had the same doctor as before enrolling in the program, compared to only 63% of English speakers and 57% of Spanish speakers. </a:t>
            </a:r>
          </a:p>
          <a:p>
            <a:endParaRPr lang="en-US" dirty="0"/>
          </a:p>
          <a:p>
            <a:endParaRPr lang="en-US" dirty="0"/>
          </a:p>
        </p:txBody>
      </p:sp>
      <p:sp>
        <p:nvSpPr>
          <p:cNvPr id="3" name="Title 2"/>
          <p:cNvSpPr>
            <a:spLocks noGrp="1"/>
          </p:cNvSpPr>
          <p:nvPr>
            <p:ph type="title"/>
          </p:nvPr>
        </p:nvSpPr>
        <p:spPr/>
        <p:txBody>
          <a:bodyPr/>
          <a:lstStyle/>
          <a:p>
            <a:pPr algn="ctr"/>
            <a:r>
              <a:rPr lang="en-US" dirty="0"/>
              <a:t>Personal Doctor by Language</a:t>
            </a:r>
          </a:p>
        </p:txBody>
      </p:sp>
      <p:grpSp>
        <p:nvGrpSpPr>
          <p:cNvPr id="4" name="Group 3">
            <a:extLst>
              <a:ext uri="{FF2B5EF4-FFF2-40B4-BE49-F238E27FC236}">
                <a16:creationId xmlns="" xmlns:a16="http://schemas.microsoft.com/office/drawing/2014/main" id="{AA9AD10E-005B-6D49-9009-9CD819CA766A}"/>
              </a:ext>
            </a:extLst>
          </p:cNvPr>
          <p:cNvGrpSpPr/>
          <p:nvPr/>
        </p:nvGrpSpPr>
        <p:grpSpPr>
          <a:xfrm>
            <a:off x="8724754" y="67420"/>
            <a:ext cx="419246" cy="6201442"/>
            <a:chOff x="8724754" y="70615"/>
            <a:chExt cx="419246" cy="6201442"/>
          </a:xfrm>
        </p:grpSpPr>
        <p:sp>
          <p:nvSpPr>
            <p:cNvPr id="5" name="TextBox 4">
              <a:extLst>
                <a:ext uri="{FF2B5EF4-FFF2-40B4-BE49-F238E27FC236}">
                  <a16:creationId xmlns="" xmlns:a16="http://schemas.microsoft.com/office/drawing/2014/main" id="{0AA30CE6-6F5A-0D4D-A9E6-FF2716A2D5D5}"/>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6" name="TextBox 5">
              <a:extLst>
                <a:ext uri="{FF2B5EF4-FFF2-40B4-BE49-F238E27FC236}">
                  <a16:creationId xmlns="" xmlns:a16="http://schemas.microsoft.com/office/drawing/2014/main" id="{D353D957-8546-604A-923E-BD38F6E840E2}"/>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7" name="TextBox 6">
              <a:extLst>
                <a:ext uri="{FF2B5EF4-FFF2-40B4-BE49-F238E27FC236}">
                  <a16:creationId xmlns="" xmlns:a16="http://schemas.microsoft.com/office/drawing/2014/main" id="{25F0C3FA-5407-CA41-A8C4-8BEECEF125F6}"/>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8" name="TextBox 7">
              <a:extLst>
                <a:ext uri="{FF2B5EF4-FFF2-40B4-BE49-F238E27FC236}">
                  <a16:creationId xmlns="" xmlns:a16="http://schemas.microsoft.com/office/drawing/2014/main" id="{9B90AD40-0887-1946-9D57-4785537FB008}"/>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9" name="TextBox 8">
              <a:extLst>
                <a:ext uri="{FF2B5EF4-FFF2-40B4-BE49-F238E27FC236}">
                  <a16:creationId xmlns="" xmlns:a16="http://schemas.microsoft.com/office/drawing/2014/main" id="{3484A1BE-5375-7D48-B3B4-6E7C88C544CE}"/>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0" name="TextBox 9">
              <a:extLst>
                <a:ext uri="{FF2B5EF4-FFF2-40B4-BE49-F238E27FC236}">
                  <a16:creationId xmlns="" xmlns:a16="http://schemas.microsoft.com/office/drawing/2014/main" id="{3BC1082B-6D84-1541-B90A-C8298D0354DA}"/>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1" name="TextBox 10">
              <a:extLst>
                <a:ext uri="{FF2B5EF4-FFF2-40B4-BE49-F238E27FC236}">
                  <a16:creationId xmlns="" xmlns:a16="http://schemas.microsoft.com/office/drawing/2014/main" id="{D7FDC3E9-4487-E740-BD65-389771D429CB}"/>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2" name="TextBox 11">
              <a:extLst>
                <a:ext uri="{FF2B5EF4-FFF2-40B4-BE49-F238E27FC236}">
                  <a16:creationId xmlns="" xmlns:a16="http://schemas.microsoft.com/office/drawing/2014/main" id="{C5D01F9C-03F2-FA4A-83F5-1426E08ABA3C}"/>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203091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p:txBody>
      </p:sp>
      <p:sp>
        <p:nvSpPr>
          <p:cNvPr id="3" name="Title 2"/>
          <p:cNvSpPr>
            <a:spLocks noGrp="1"/>
          </p:cNvSpPr>
          <p:nvPr>
            <p:ph type="title"/>
          </p:nvPr>
        </p:nvSpPr>
        <p:spPr/>
        <p:txBody>
          <a:bodyPr/>
          <a:lstStyle/>
          <a:p>
            <a:pPr algn="ctr"/>
            <a:r>
              <a:rPr lang="en-US" dirty="0"/>
              <a:t>Personal Doctor by Language</a:t>
            </a:r>
          </a:p>
        </p:txBody>
      </p:sp>
      <p:sp>
        <p:nvSpPr>
          <p:cNvPr id="4" name="Content Placeholder 1">
            <a:extLst>
              <a:ext uri="{FF2B5EF4-FFF2-40B4-BE49-F238E27FC236}">
                <a16:creationId xmlns="" xmlns:a16="http://schemas.microsoft.com/office/drawing/2014/main" id="{FB044E25-0ACF-4B7D-AEE0-73413650E7FF}"/>
              </a:ext>
            </a:extLst>
          </p:cNvPr>
          <p:cNvSpPr txBox="1">
            <a:spLocks/>
          </p:cNvSpPr>
          <p:nvPr/>
        </p:nvSpPr>
        <p:spPr>
          <a:xfrm>
            <a:off x="551260" y="2072640"/>
            <a:ext cx="7772400" cy="4328160"/>
          </a:xfrm>
          <a:prstGeom prst="rect">
            <a:avLst/>
          </a:prstGeom>
        </p:spPr>
        <p:txBody>
          <a:bodyPr vert="horz" lIns="91440" tIns="45720" rIns="91440" bIns="45720" rtlCol="0">
            <a:normAutofit/>
          </a:bodyPr>
          <a:lstStyle>
            <a:lvl1pPr marL="45720" indent="0" algn="l" defTabSz="914400" rtl="0" eaLnBrk="1" latinLnBrk="0" hangingPunct="1">
              <a:spcBef>
                <a:spcPts val="0"/>
              </a:spcBef>
              <a:spcAft>
                <a:spcPts val="800"/>
              </a:spcAft>
              <a:buClr>
                <a:srgbClr val="2B7C99"/>
              </a:buClr>
              <a:buFont typeface="Wingdings" charset="2"/>
              <a:buNone/>
              <a:defRPr sz="1800" b="1" kern="1200">
                <a:solidFill>
                  <a:schemeClr val="bg1"/>
                </a:solidFill>
                <a:latin typeface="Calibri" pitchFamily="34" charset="0"/>
                <a:ea typeface="+mn-ea"/>
                <a:cs typeface="+mn-cs"/>
              </a:defRPr>
            </a:lvl1pPr>
            <a:lvl2pPr marL="463550" indent="-236538" algn="l" defTabSz="914400" rtl="0" eaLnBrk="1" latinLnBrk="0" hangingPunct="1">
              <a:spcBef>
                <a:spcPts val="0"/>
              </a:spcBef>
              <a:spcAft>
                <a:spcPts val="800"/>
              </a:spcAft>
              <a:buClr>
                <a:srgbClr val="2B7C99"/>
              </a:buClr>
              <a:buFont typeface="Wingdings" panose="05000000000000000000" pitchFamily="2" charset="2"/>
              <a:buChar char="§"/>
              <a:defRPr sz="1800" b="1" kern="1200">
                <a:solidFill>
                  <a:schemeClr val="bg1"/>
                </a:solidFill>
                <a:latin typeface="Calibri" pitchFamily="34" charset="0"/>
                <a:ea typeface="+mn-ea"/>
                <a:cs typeface="+mn-cs"/>
              </a:defRPr>
            </a:lvl2pPr>
            <a:lvl3pPr marL="502920" indent="0" algn="l" defTabSz="914400" rtl="0" eaLnBrk="1" latinLnBrk="0" hangingPunct="1">
              <a:spcBef>
                <a:spcPts val="0"/>
              </a:spcBef>
              <a:spcAft>
                <a:spcPts val="800"/>
              </a:spcAft>
              <a:buClr>
                <a:srgbClr val="2B7C99"/>
              </a:buClr>
              <a:buFont typeface="Wingdings" charset="2"/>
              <a:buNone/>
              <a:defRPr sz="1800" b="1" kern="1200">
                <a:solidFill>
                  <a:schemeClr val="bg1"/>
                </a:solidFill>
                <a:latin typeface="Calibri" pitchFamily="34" charset="0"/>
                <a:ea typeface="+mn-ea"/>
                <a:cs typeface="+mn-cs"/>
              </a:defRPr>
            </a:lvl3pPr>
            <a:lvl4pPr marL="731520" indent="0" algn="l" defTabSz="914400" rtl="0" eaLnBrk="1" latinLnBrk="0" hangingPunct="1">
              <a:spcBef>
                <a:spcPts val="0"/>
              </a:spcBef>
              <a:spcAft>
                <a:spcPts val="800"/>
              </a:spcAft>
              <a:buClr>
                <a:srgbClr val="2B7C99"/>
              </a:buClr>
              <a:buFont typeface="Wingdings" charset="2"/>
              <a:buNone/>
              <a:defRPr sz="1800" b="1" kern="1200">
                <a:solidFill>
                  <a:schemeClr val="bg1"/>
                </a:solidFill>
                <a:latin typeface="Calibri" pitchFamily="34" charset="0"/>
                <a:ea typeface="+mn-ea"/>
                <a:cs typeface="+mn-cs"/>
              </a:defRPr>
            </a:lvl4pPr>
            <a:lvl5pPr marL="960120" indent="0" algn="l" defTabSz="914400" rtl="0" eaLnBrk="1" latinLnBrk="0" hangingPunct="1">
              <a:spcBef>
                <a:spcPts val="0"/>
              </a:spcBef>
              <a:spcAft>
                <a:spcPts val="800"/>
              </a:spcAft>
              <a:buClr>
                <a:srgbClr val="2B7C99"/>
              </a:buClr>
              <a:buFont typeface="Wingdings" charset="2"/>
              <a:buNone/>
              <a:defRPr sz="18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r>
              <a:rPr lang="en-US" altLang="zh-TW" dirty="0"/>
              <a:t>Having a personal doctor </a:t>
            </a:r>
          </a:p>
          <a:p>
            <a:endParaRPr lang="en-US" dirty="0"/>
          </a:p>
          <a:p>
            <a:endParaRPr lang="en-US" dirty="0"/>
          </a:p>
          <a:p>
            <a:endParaRPr lang="en-US" dirty="0"/>
          </a:p>
          <a:p>
            <a:endParaRPr lang="en-US" dirty="0"/>
          </a:p>
          <a:p>
            <a:endParaRPr lang="en-US" dirty="0"/>
          </a:p>
          <a:p>
            <a:r>
              <a:rPr lang="en-US" dirty="0"/>
              <a:t>Having the same doctor</a:t>
            </a:r>
          </a:p>
          <a:p>
            <a:r>
              <a:rPr lang="en-US" dirty="0"/>
              <a:t>as before enrolling in CMC</a:t>
            </a:r>
          </a:p>
          <a:p>
            <a:endParaRPr lang="en-US" dirty="0"/>
          </a:p>
        </p:txBody>
      </p:sp>
      <p:graphicFrame>
        <p:nvGraphicFramePr>
          <p:cNvPr id="5" name="Content Placeholder 12">
            <a:extLst>
              <a:ext uri="{FF2B5EF4-FFF2-40B4-BE49-F238E27FC236}">
                <a16:creationId xmlns="" xmlns:a16="http://schemas.microsoft.com/office/drawing/2014/main" id="{36074545-E6A9-4916-A15D-3094C7433C03}"/>
              </a:ext>
            </a:extLst>
          </p:cNvPr>
          <p:cNvGraphicFramePr>
            <a:graphicFrameLocks/>
          </p:cNvGraphicFramePr>
          <p:nvPr>
            <p:extLst>
              <p:ext uri="{D42A27DB-BD31-4B8C-83A1-F6EECF244321}">
                <p14:modId xmlns:p14="http://schemas.microsoft.com/office/powerpoint/2010/main" val="3858089771"/>
              </p:ext>
            </p:extLst>
          </p:nvPr>
        </p:nvGraphicFramePr>
        <p:xfrm>
          <a:off x="3352800" y="2209800"/>
          <a:ext cx="4818460" cy="1697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2">
            <a:extLst>
              <a:ext uri="{FF2B5EF4-FFF2-40B4-BE49-F238E27FC236}">
                <a16:creationId xmlns="" xmlns:a16="http://schemas.microsoft.com/office/drawing/2014/main" id="{6F9AE9A2-F75D-46EB-9CD8-2792B50C7017}"/>
              </a:ext>
            </a:extLst>
          </p:cNvPr>
          <p:cNvGraphicFramePr>
            <a:graphicFrameLocks/>
          </p:cNvGraphicFramePr>
          <p:nvPr>
            <p:extLst>
              <p:ext uri="{D42A27DB-BD31-4B8C-83A1-F6EECF244321}">
                <p14:modId xmlns:p14="http://schemas.microsoft.com/office/powerpoint/2010/main" val="305420526"/>
              </p:ext>
            </p:extLst>
          </p:nvPr>
        </p:nvGraphicFramePr>
        <p:xfrm>
          <a:off x="3352800" y="4236720"/>
          <a:ext cx="4818460" cy="194500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 xmlns:a16="http://schemas.microsoft.com/office/drawing/2014/main" id="{6F448FB8-54E0-B642-A1D9-1757853E8F6C}"/>
              </a:ext>
            </a:extLst>
          </p:cNvPr>
          <p:cNvGrpSpPr/>
          <p:nvPr/>
        </p:nvGrpSpPr>
        <p:grpSpPr>
          <a:xfrm>
            <a:off x="8724754" y="67420"/>
            <a:ext cx="419246" cy="6201442"/>
            <a:chOff x="8724754" y="70615"/>
            <a:chExt cx="419246" cy="6201442"/>
          </a:xfrm>
        </p:grpSpPr>
        <p:sp>
          <p:nvSpPr>
            <p:cNvPr id="8" name="TextBox 7">
              <a:extLst>
                <a:ext uri="{FF2B5EF4-FFF2-40B4-BE49-F238E27FC236}">
                  <a16:creationId xmlns="" xmlns:a16="http://schemas.microsoft.com/office/drawing/2014/main" id="{3266D3B6-F8F3-8B4B-A401-2BEE9C47B94D}"/>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9" name="TextBox 8">
              <a:extLst>
                <a:ext uri="{FF2B5EF4-FFF2-40B4-BE49-F238E27FC236}">
                  <a16:creationId xmlns="" xmlns:a16="http://schemas.microsoft.com/office/drawing/2014/main" id="{AB061C3E-8687-704E-9006-4158BA646694}"/>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0" name="TextBox 9">
              <a:extLst>
                <a:ext uri="{FF2B5EF4-FFF2-40B4-BE49-F238E27FC236}">
                  <a16:creationId xmlns="" xmlns:a16="http://schemas.microsoft.com/office/drawing/2014/main" id="{46C9B920-D7A8-334F-828E-AE7F0278D99D}"/>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1" name="TextBox 10">
              <a:extLst>
                <a:ext uri="{FF2B5EF4-FFF2-40B4-BE49-F238E27FC236}">
                  <a16:creationId xmlns="" xmlns:a16="http://schemas.microsoft.com/office/drawing/2014/main" id="{40985345-AA3E-7843-97E3-AC66553311EB}"/>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2" name="TextBox 11">
              <a:extLst>
                <a:ext uri="{FF2B5EF4-FFF2-40B4-BE49-F238E27FC236}">
                  <a16:creationId xmlns="" xmlns:a16="http://schemas.microsoft.com/office/drawing/2014/main" id="{3350584F-A590-0C4A-AF3B-C8A33656465A}"/>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3" name="TextBox 12">
              <a:extLst>
                <a:ext uri="{FF2B5EF4-FFF2-40B4-BE49-F238E27FC236}">
                  <a16:creationId xmlns="" xmlns:a16="http://schemas.microsoft.com/office/drawing/2014/main" id="{98464996-C1C1-574A-84E2-4E6C29E88BE6}"/>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4" name="TextBox 13">
              <a:extLst>
                <a:ext uri="{FF2B5EF4-FFF2-40B4-BE49-F238E27FC236}">
                  <a16:creationId xmlns="" xmlns:a16="http://schemas.microsoft.com/office/drawing/2014/main" id="{80B78502-F976-9F41-AB2A-ECA6A60D97A3}"/>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5" name="TextBox 14">
              <a:extLst>
                <a:ext uri="{FF2B5EF4-FFF2-40B4-BE49-F238E27FC236}">
                  <a16:creationId xmlns="" xmlns:a16="http://schemas.microsoft.com/office/drawing/2014/main" id="{BF949CC7-FA23-D548-9012-3A35487F6392}"/>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472933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30908"/>
            <a:ext cx="8153400" cy="5327092"/>
          </a:xfrm>
        </p:spPr>
        <p:txBody>
          <a:bodyPr>
            <a:normAutofit lnSpcReduction="10000"/>
          </a:bodyPr>
          <a:lstStyle/>
          <a:p>
            <a:pPr>
              <a:spcAft>
                <a:spcPts val="1400"/>
              </a:spcAft>
            </a:pPr>
            <a:r>
              <a:rPr lang="en-US" dirty="0"/>
              <a:t>English speakers were the most likely to be “very satisfied” with the following aspects of their health care*:</a:t>
            </a:r>
          </a:p>
          <a:p>
            <a:pPr marL="331470" indent="-285750">
              <a:spcAft>
                <a:spcPts val="1400"/>
              </a:spcAft>
              <a:buFont typeface="Arial" panose="020B0604020202020204" pitchFamily="34" charset="0"/>
              <a:buChar char="•"/>
            </a:pPr>
            <a:r>
              <a:rPr lang="en-US" dirty="0"/>
              <a:t>Choice of hospitals (38%, compared to about 20% of Spanish and Chinese speakers)</a:t>
            </a:r>
          </a:p>
          <a:p>
            <a:pPr marL="331470" indent="-285750">
              <a:spcAft>
                <a:spcPts val="1400"/>
              </a:spcAft>
              <a:buFont typeface="Arial" panose="020B0604020202020204" pitchFamily="34" charset="0"/>
              <a:buChar char="•"/>
            </a:pPr>
            <a:r>
              <a:rPr lang="en-US" dirty="0"/>
              <a:t>Information the health plan has given you explaining your benefits (36%, compared to 25% of Spanish speakers and 21% of Chinese speakers)</a:t>
            </a:r>
          </a:p>
          <a:p>
            <a:pPr marL="331470" indent="-285750">
              <a:spcAft>
                <a:spcPts val="1400"/>
              </a:spcAft>
              <a:buFont typeface="Arial" panose="020B0604020202020204" pitchFamily="34" charset="0"/>
              <a:buChar char="•"/>
            </a:pPr>
            <a:r>
              <a:rPr lang="en-US" dirty="0"/>
              <a:t>Ability to call a health care provider regardless of the time of day (33%, compared to 16% of Spanish speakers and 13% of Chinese speakers)</a:t>
            </a:r>
          </a:p>
          <a:p>
            <a:pPr marL="331470" indent="-285750">
              <a:spcAft>
                <a:spcPts val="1400"/>
              </a:spcAft>
              <a:buFont typeface="Arial" panose="020B0604020202020204" pitchFamily="34" charset="0"/>
              <a:buChar char="•"/>
            </a:pPr>
            <a:r>
              <a:rPr lang="en-US" dirty="0"/>
              <a:t>The amount of time your doctor and other staff people spend with you (43%, compared to 25% of Spanish speakers and 28% of Chinese speakers)</a:t>
            </a:r>
          </a:p>
          <a:p>
            <a:pPr marL="331470" indent="-285750">
              <a:spcAft>
                <a:spcPts val="1400"/>
              </a:spcAft>
              <a:buFont typeface="Arial" panose="020B0604020202020204" pitchFamily="34" charset="0"/>
              <a:buChar char="•"/>
            </a:pPr>
            <a:r>
              <a:rPr lang="en-US" dirty="0"/>
              <a:t>How long you have to wait to see a doctor when you needed an appointment (34%, compared to 18% of Spanish speakers and 20% of Chinese speakers)</a:t>
            </a:r>
          </a:p>
          <a:p>
            <a:pPr marL="331470" indent="-285750">
              <a:spcAft>
                <a:spcPts val="1400"/>
              </a:spcAft>
              <a:buFont typeface="Arial" panose="020B0604020202020204" pitchFamily="34" charset="0"/>
              <a:buChar char="•"/>
            </a:pPr>
            <a:r>
              <a:rPr lang="en-US" dirty="0"/>
              <a:t>The way different health care providers work together to give you the services you need (36%, compared to 19% Spanish speakers and 22% Chinese speakers)</a:t>
            </a:r>
          </a:p>
          <a:p>
            <a:pPr>
              <a:spcAft>
                <a:spcPts val="1400"/>
              </a:spcAft>
            </a:pPr>
            <a:r>
              <a:rPr lang="en-US" sz="1300" dirty="0"/>
              <a:t>* Most of these differences are no longer significant if you collapse “very satisfied” with “satisfied” </a:t>
            </a:r>
          </a:p>
          <a:p>
            <a:pPr marL="331470" indent="-285750">
              <a:spcAft>
                <a:spcPts val="1400"/>
              </a:spcAft>
              <a:buFont typeface="Arial" panose="020B0604020202020204" pitchFamily="34" charset="0"/>
              <a:buChar char="•"/>
            </a:pPr>
            <a:endParaRPr lang="en-US" dirty="0"/>
          </a:p>
        </p:txBody>
      </p:sp>
      <p:sp>
        <p:nvSpPr>
          <p:cNvPr id="3" name="Title 2"/>
          <p:cNvSpPr>
            <a:spLocks noGrp="1"/>
          </p:cNvSpPr>
          <p:nvPr>
            <p:ph type="title"/>
          </p:nvPr>
        </p:nvSpPr>
        <p:spPr>
          <a:xfrm>
            <a:off x="398860" y="598503"/>
            <a:ext cx="7772400" cy="696897"/>
          </a:xfrm>
        </p:spPr>
        <p:txBody>
          <a:bodyPr/>
          <a:lstStyle/>
          <a:p>
            <a:pPr algn="ctr"/>
            <a:r>
              <a:rPr lang="en-US" dirty="0"/>
              <a:t>Satisfaction with Health Care Services by Language</a:t>
            </a:r>
          </a:p>
        </p:txBody>
      </p:sp>
      <p:sp>
        <p:nvSpPr>
          <p:cNvPr id="27" name="TextBox 26">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grpSp>
        <p:nvGrpSpPr>
          <p:cNvPr id="16" name="Group 15">
            <a:extLst>
              <a:ext uri="{FF2B5EF4-FFF2-40B4-BE49-F238E27FC236}">
                <a16:creationId xmlns="" xmlns:a16="http://schemas.microsoft.com/office/drawing/2014/main" id="{5D2D99EC-82AC-A245-A36A-7A8EA4BFBC7F}"/>
              </a:ext>
            </a:extLst>
          </p:cNvPr>
          <p:cNvGrpSpPr/>
          <p:nvPr/>
        </p:nvGrpSpPr>
        <p:grpSpPr>
          <a:xfrm>
            <a:off x="8724754" y="67420"/>
            <a:ext cx="419246" cy="6201442"/>
            <a:chOff x="8724754" y="70615"/>
            <a:chExt cx="419246" cy="6201442"/>
          </a:xfrm>
        </p:grpSpPr>
        <p:sp>
          <p:nvSpPr>
            <p:cNvPr id="17" name="TextBox 16">
              <a:extLst>
                <a:ext uri="{FF2B5EF4-FFF2-40B4-BE49-F238E27FC236}">
                  <a16:creationId xmlns="" xmlns:a16="http://schemas.microsoft.com/office/drawing/2014/main" id="{6BA635CC-BAF4-A740-977E-3A113282B4C1}"/>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8" name="TextBox 17">
              <a:extLst>
                <a:ext uri="{FF2B5EF4-FFF2-40B4-BE49-F238E27FC236}">
                  <a16:creationId xmlns="" xmlns:a16="http://schemas.microsoft.com/office/drawing/2014/main" id="{E956A90D-5A68-1343-81FB-1619986FDE3A}"/>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9" name="TextBox 18">
              <a:extLst>
                <a:ext uri="{FF2B5EF4-FFF2-40B4-BE49-F238E27FC236}">
                  <a16:creationId xmlns="" xmlns:a16="http://schemas.microsoft.com/office/drawing/2014/main" id="{C0926C84-1D65-CB44-BD29-918D057F8C4F}"/>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0" name="TextBox 19">
              <a:extLst>
                <a:ext uri="{FF2B5EF4-FFF2-40B4-BE49-F238E27FC236}">
                  <a16:creationId xmlns="" xmlns:a16="http://schemas.microsoft.com/office/drawing/2014/main" id="{E203AF59-DC2B-BD42-AC16-0BAD2EE5E12F}"/>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1" name="TextBox 20">
              <a:extLst>
                <a:ext uri="{FF2B5EF4-FFF2-40B4-BE49-F238E27FC236}">
                  <a16:creationId xmlns="" xmlns:a16="http://schemas.microsoft.com/office/drawing/2014/main" id="{DD185C50-A66A-B74C-9421-E1449DE89851}"/>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22" name="TextBox 21">
              <a:extLst>
                <a:ext uri="{FF2B5EF4-FFF2-40B4-BE49-F238E27FC236}">
                  <a16:creationId xmlns="" xmlns:a16="http://schemas.microsoft.com/office/drawing/2014/main" id="{A917542D-096B-1E47-997D-91B8635F0219}"/>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3" name="TextBox 22">
              <a:extLst>
                <a:ext uri="{FF2B5EF4-FFF2-40B4-BE49-F238E27FC236}">
                  <a16:creationId xmlns="" xmlns:a16="http://schemas.microsoft.com/office/drawing/2014/main" id="{230A5AAE-F94E-B544-B17B-06E1B079DEBC}"/>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8" name="TextBox 27">
              <a:extLst>
                <a:ext uri="{FF2B5EF4-FFF2-40B4-BE49-F238E27FC236}">
                  <a16:creationId xmlns="" xmlns:a16="http://schemas.microsoft.com/office/drawing/2014/main" id="{9E4F7093-16F9-AC4F-A63B-19B968D3BC2A}"/>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766173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C801EDC-AD6C-4D29-B97F-DF4205727877}"/>
              </a:ext>
            </a:extLst>
          </p:cNvPr>
          <p:cNvSpPr>
            <a:spLocks noGrp="1"/>
          </p:cNvSpPr>
          <p:nvPr>
            <p:ph idx="1"/>
          </p:nvPr>
        </p:nvSpPr>
        <p:spPr/>
        <p:txBody>
          <a:bodyPr>
            <a:normAutofit/>
          </a:bodyPr>
          <a:lstStyle/>
          <a:p>
            <a:pPr marL="45720" indent="0" algn="ctr">
              <a:buNone/>
            </a:pPr>
            <a:r>
              <a:rPr lang="en-US" sz="2000" dirty="0"/>
              <a:t>Choice of Doctor - 2018</a:t>
            </a:r>
          </a:p>
        </p:txBody>
      </p:sp>
      <p:sp>
        <p:nvSpPr>
          <p:cNvPr id="4" name="Title 10">
            <a:extLst>
              <a:ext uri="{FF2B5EF4-FFF2-40B4-BE49-F238E27FC236}">
                <a16:creationId xmlns="" xmlns:a16="http://schemas.microsoft.com/office/drawing/2014/main" id="{6BD28B1B-6863-43B6-88C2-DEAF0BD5A856}"/>
              </a:ext>
            </a:extLst>
          </p:cNvPr>
          <p:cNvSpPr>
            <a:spLocks noGrp="1"/>
          </p:cNvSpPr>
          <p:nvPr>
            <p:ph type="title"/>
          </p:nvPr>
        </p:nvSpPr>
        <p:spPr>
          <a:xfrm>
            <a:off x="398463" y="609600"/>
            <a:ext cx="7772400" cy="1154112"/>
          </a:xfrm>
        </p:spPr>
        <p:txBody>
          <a:bodyPr/>
          <a:lstStyle/>
          <a:p>
            <a:r>
              <a:rPr lang="en-US" dirty="0"/>
              <a:t>Satisfaction with Different Aspects of the Health Care Services by Language</a:t>
            </a:r>
          </a:p>
        </p:txBody>
      </p:sp>
      <p:graphicFrame>
        <p:nvGraphicFramePr>
          <p:cNvPr id="5" name="Content Placeholder 3">
            <a:extLst>
              <a:ext uri="{FF2B5EF4-FFF2-40B4-BE49-F238E27FC236}">
                <a16:creationId xmlns="" xmlns:a16="http://schemas.microsoft.com/office/drawing/2014/main" id="{650F3405-A6C8-4189-A4F5-E7A48AA2EDF1}"/>
              </a:ext>
            </a:extLst>
          </p:cNvPr>
          <p:cNvGraphicFramePr>
            <a:graphicFrameLocks/>
          </p:cNvGraphicFramePr>
          <p:nvPr>
            <p:extLst>
              <p:ext uri="{D42A27DB-BD31-4B8C-83A1-F6EECF244321}">
                <p14:modId xmlns:p14="http://schemas.microsoft.com/office/powerpoint/2010/main" val="1637746931"/>
              </p:ext>
            </p:extLst>
          </p:nvPr>
        </p:nvGraphicFramePr>
        <p:xfrm>
          <a:off x="398860" y="2286000"/>
          <a:ext cx="7637860" cy="4444995"/>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 xmlns:a16="http://schemas.microsoft.com/office/drawing/2014/main" id="{096CCBAD-305F-5C42-BF6C-ABB0A759FC7C}"/>
              </a:ext>
            </a:extLst>
          </p:cNvPr>
          <p:cNvGrpSpPr/>
          <p:nvPr/>
        </p:nvGrpSpPr>
        <p:grpSpPr>
          <a:xfrm>
            <a:off x="8724754" y="67420"/>
            <a:ext cx="419246" cy="6201442"/>
            <a:chOff x="8724754" y="70615"/>
            <a:chExt cx="419246" cy="6201442"/>
          </a:xfrm>
        </p:grpSpPr>
        <p:sp>
          <p:nvSpPr>
            <p:cNvPr id="7" name="TextBox 6">
              <a:extLst>
                <a:ext uri="{FF2B5EF4-FFF2-40B4-BE49-F238E27FC236}">
                  <a16:creationId xmlns="" xmlns:a16="http://schemas.microsoft.com/office/drawing/2014/main" id="{76FFC168-2005-A44F-BF95-8D417D7FD90B}"/>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8" name="TextBox 7">
              <a:extLst>
                <a:ext uri="{FF2B5EF4-FFF2-40B4-BE49-F238E27FC236}">
                  <a16:creationId xmlns="" xmlns:a16="http://schemas.microsoft.com/office/drawing/2014/main" id="{DDF163AE-7EC4-F84C-B0F3-3ED95FF45F30}"/>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9" name="TextBox 8">
              <a:extLst>
                <a:ext uri="{FF2B5EF4-FFF2-40B4-BE49-F238E27FC236}">
                  <a16:creationId xmlns="" xmlns:a16="http://schemas.microsoft.com/office/drawing/2014/main" id="{23653D85-6B89-A544-8C67-83050FAC7AD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0" name="TextBox 9">
              <a:extLst>
                <a:ext uri="{FF2B5EF4-FFF2-40B4-BE49-F238E27FC236}">
                  <a16:creationId xmlns="" xmlns:a16="http://schemas.microsoft.com/office/drawing/2014/main" id="{5B788DA4-F07E-1349-85AF-C49F37D1A028}"/>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1" name="TextBox 10">
              <a:extLst>
                <a:ext uri="{FF2B5EF4-FFF2-40B4-BE49-F238E27FC236}">
                  <a16:creationId xmlns="" xmlns:a16="http://schemas.microsoft.com/office/drawing/2014/main" id="{8C312D67-69D8-A84E-962A-12DEDB801E12}"/>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2" name="TextBox 11">
              <a:extLst>
                <a:ext uri="{FF2B5EF4-FFF2-40B4-BE49-F238E27FC236}">
                  <a16:creationId xmlns="" xmlns:a16="http://schemas.microsoft.com/office/drawing/2014/main" id="{DE8EEB56-BFE7-E741-92E5-5531C9695BD0}"/>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3" name="TextBox 12">
              <a:extLst>
                <a:ext uri="{FF2B5EF4-FFF2-40B4-BE49-F238E27FC236}">
                  <a16:creationId xmlns="" xmlns:a16="http://schemas.microsoft.com/office/drawing/2014/main" id="{40FFF48E-46E3-C446-9775-0A1EB333DC53}"/>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4" name="TextBox 13">
              <a:extLst>
                <a:ext uri="{FF2B5EF4-FFF2-40B4-BE49-F238E27FC236}">
                  <a16:creationId xmlns="" xmlns:a16="http://schemas.microsoft.com/office/drawing/2014/main" id="{3F50DF90-2E59-6D48-A98D-F91F7F9D69CC}"/>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5389204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Satisfaction with Different Aspects of the Health Care Services by Language</a:t>
            </a:r>
          </a:p>
        </p:txBody>
      </p:sp>
      <p:sp>
        <p:nvSpPr>
          <p:cNvPr id="2" name="Content Placeholder 1"/>
          <p:cNvSpPr>
            <a:spLocks noGrp="1"/>
          </p:cNvSpPr>
          <p:nvPr>
            <p:ph idx="1"/>
          </p:nvPr>
        </p:nvSpPr>
        <p:spPr/>
        <p:txBody>
          <a:bodyPr>
            <a:normAutofit/>
          </a:bodyPr>
          <a:lstStyle/>
          <a:p>
            <a:pPr marL="45720" indent="0" algn="ctr">
              <a:buNone/>
            </a:pPr>
            <a:r>
              <a:rPr lang="en-US" sz="2000" dirty="0"/>
              <a:t>Choice of Hospital - 2018</a:t>
            </a:r>
          </a:p>
        </p:txBody>
      </p:sp>
      <p:graphicFrame>
        <p:nvGraphicFramePr>
          <p:cNvPr id="12" name="Content Placeholder 3">
            <a:extLst>
              <a:ext uri="{FF2B5EF4-FFF2-40B4-BE49-F238E27FC236}">
                <a16:creationId xmlns="" xmlns:a16="http://schemas.microsoft.com/office/drawing/2014/main" id="{3AD63B29-0755-4415-8CD3-CF4F85A038A8}"/>
              </a:ext>
            </a:extLst>
          </p:cNvPr>
          <p:cNvGraphicFramePr>
            <a:graphicFrameLocks/>
          </p:cNvGraphicFramePr>
          <p:nvPr>
            <p:extLst>
              <p:ext uri="{D42A27DB-BD31-4B8C-83A1-F6EECF244321}">
                <p14:modId xmlns:p14="http://schemas.microsoft.com/office/powerpoint/2010/main" val="643420644"/>
              </p:ext>
            </p:extLst>
          </p:nvPr>
        </p:nvGraphicFramePr>
        <p:xfrm>
          <a:off x="398860" y="2286000"/>
          <a:ext cx="7637860" cy="4444995"/>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2">
            <a:extLst>
              <a:ext uri="{FF2B5EF4-FFF2-40B4-BE49-F238E27FC236}">
                <a16:creationId xmlns="" xmlns:a16="http://schemas.microsoft.com/office/drawing/2014/main" id="{422B8707-BEAB-9445-B945-FA40E52DDB8D}"/>
              </a:ext>
            </a:extLst>
          </p:cNvPr>
          <p:cNvGrpSpPr/>
          <p:nvPr/>
        </p:nvGrpSpPr>
        <p:grpSpPr>
          <a:xfrm>
            <a:off x="8724754" y="67420"/>
            <a:ext cx="419246" cy="6201442"/>
            <a:chOff x="8724754" y="70615"/>
            <a:chExt cx="419246" cy="6201442"/>
          </a:xfrm>
        </p:grpSpPr>
        <p:sp>
          <p:nvSpPr>
            <p:cNvPr id="14" name="TextBox 13">
              <a:extLst>
                <a:ext uri="{FF2B5EF4-FFF2-40B4-BE49-F238E27FC236}">
                  <a16:creationId xmlns="" xmlns:a16="http://schemas.microsoft.com/office/drawing/2014/main" id="{33A67AE2-287C-5648-B06D-73628003AFCD}"/>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5" name="TextBox 14">
              <a:extLst>
                <a:ext uri="{FF2B5EF4-FFF2-40B4-BE49-F238E27FC236}">
                  <a16:creationId xmlns="" xmlns:a16="http://schemas.microsoft.com/office/drawing/2014/main" id="{5BE3AD44-F89B-3A40-82C2-C639A90D19EC}"/>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6" name="TextBox 15">
              <a:extLst>
                <a:ext uri="{FF2B5EF4-FFF2-40B4-BE49-F238E27FC236}">
                  <a16:creationId xmlns="" xmlns:a16="http://schemas.microsoft.com/office/drawing/2014/main" id="{8BAE48F9-D53C-8A42-A46E-B5134C15A5C7}"/>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9" name="TextBox 18">
              <a:extLst>
                <a:ext uri="{FF2B5EF4-FFF2-40B4-BE49-F238E27FC236}">
                  <a16:creationId xmlns="" xmlns:a16="http://schemas.microsoft.com/office/drawing/2014/main" id="{4C063012-4D3F-5B49-9366-828AA7B13602}"/>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0" name="TextBox 19">
              <a:extLst>
                <a:ext uri="{FF2B5EF4-FFF2-40B4-BE49-F238E27FC236}">
                  <a16:creationId xmlns="" xmlns:a16="http://schemas.microsoft.com/office/drawing/2014/main" id="{5004C480-F5FA-C543-ADCC-DCF9D6D5EADB}"/>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21" name="TextBox 20">
              <a:extLst>
                <a:ext uri="{FF2B5EF4-FFF2-40B4-BE49-F238E27FC236}">
                  <a16:creationId xmlns="" xmlns:a16="http://schemas.microsoft.com/office/drawing/2014/main" id="{98FB56A9-CE8F-EE4B-BB8A-178EF5C77A0D}"/>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2" name="TextBox 21">
              <a:extLst>
                <a:ext uri="{FF2B5EF4-FFF2-40B4-BE49-F238E27FC236}">
                  <a16:creationId xmlns="" xmlns:a16="http://schemas.microsoft.com/office/drawing/2014/main" id="{316CFF87-0306-4B40-A67D-31682A0DA810}"/>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3" name="TextBox 22">
              <a:extLst>
                <a:ext uri="{FF2B5EF4-FFF2-40B4-BE49-F238E27FC236}">
                  <a16:creationId xmlns="" xmlns:a16="http://schemas.microsoft.com/office/drawing/2014/main" id="{B046773D-86E8-7E40-AB1A-94639F6B6E39}"/>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522813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C9F5256-930F-4876-829F-1563114C31A3}"/>
              </a:ext>
            </a:extLst>
          </p:cNvPr>
          <p:cNvSpPr>
            <a:spLocks noGrp="1"/>
          </p:cNvSpPr>
          <p:nvPr>
            <p:ph idx="1"/>
          </p:nvPr>
        </p:nvSpPr>
        <p:spPr/>
        <p:txBody>
          <a:bodyPr>
            <a:normAutofit/>
          </a:bodyPr>
          <a:lstStyle/>
          <a:p>
            <a:pPr marL="45720" indent="0" algn="ctr">
              <a:buNone/>
            </a:pPr>
            <a:r>
              <a:rPr lang="en-US" sz="2000" dirty="0"/>
              <a:t>Information Given Explaining Benefits – 2018</a:t>
            </a:r>
          </a:p>
        </p:txBody>
      </p:sp>
      <p:sp>
        <p:nvSpPr>
          <p:cNvPr id="4" name="Title 10">
            <a:extLst>
              <a:ext uri="{FF2B5EF4-FFF2-40B4-BE49-F238E27FC236}">
                <a16:creationId xmlns="" xmlns:a16="http://schemas.microsoft.com/office/drawing/2014/main" id="{3F0056B9-B35E-4E74-8141-231C5E733F5B}"/>
              </a:ext>
            </a:extLst>
          </p:cNvPr>
          <p:cNvSpPr>
            <a:spLocks noGrp="1"/>
          </p:cNvSpPr>
          <p:nvPr>
            <p:ph type="title"/>
          </p:nvPr>
        </p:nvSpPr>
        <p:spPr>
          <a:xfrm>
            <a:off x="398463" y="598488"/>
            <a:ext cx="7772400" cy="1154112"/>
          </a:xfrm>
        </p:spPr>
        <p:txBody>
          <a:bodyPr/>
          <a:lstStyle/>
          <a:p>
            <a:r>
              <a:rPr lang="en-US" dirty="0"/>
              <a:t>Satisfaction with Different Aspects of the Health Care Services by Language</a:t>
            </a:r>
          </a:p>
        </p:txBody>
      </p:sp>
      <p:graphicFrame>
        <p:nvGraphicFramePr>
          <p:cNvPr id="5" name="Content Placeholder 3">
            <a:extLst>
              <a:ext uri="{FF2B5EF4-FFF2-40B4-BE49-F238E27FC236}">
                <a16:creationId xmlns="" xmlns:a16="http://schemas.microsoft.com/office/drawing/2014/main" id="{5F479E6F-2EE2-492A-9B81-A2FC401F97F3}"/>
              </a:ext>
            </a:extLst>
          </p:cNvPr>
          <p:cNvGraphicFramePr>
            <a:graphicFrameLocks/>
          </p:cNvGraphicFramePr>
          <p:nvPr>
            <p:extLst>
              <p:ext uri="{D42A27DB-BD31-4B8C-83A1-F6EECF244321}">
                <p14:modId xmlns:p14="http://schemas.microsoft.com/office/powerpoint/2010/main" val="2298798769"/>
              </p:ext>
            </p:extLst>
          </p:nvPr>
        </p:nvGraphicFramePr>
        <p:xfrm>
          <a:off x="398860" y="2286000"/>
          <a:ext cx="7637860" cy="4444995"/>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 xmlns:a16="http://schemas.microsoft.com/office/drawing/2014/main" id="{B9C0F0F7-2A57-2B44-9654-E102A1FE9A39}"/>
              </a:ext>
            </a:extLst>
          </p:cNvPr>
          <p:cNvGrpSpPr/>
          <p:nvPr/>
        </p:nvGrpSpPr>
        <p:grpSpPr>
          <a:xfrm>
            <a:off x="8724754" y="67420"/>
            <a:ext cx="419246" cy="6201442"/>
            <a:chOff x="8724754" y="70615"/>
            <a:chExt cx="419246" cy="6201442"/>
          </a:xfrm>
        </p:grpSpPr>
        <p:sp>
          <p:nvSpPr>
            <p:cNvPr id="7" name="TextBox 6">
              <a:extLst>
                <a:ext uri="{FF2B5EF4-FFF2-40B4-BE49-F238E27FC236}">
                  <a16:creationId xmlns="" xmlns:a16="http://schemas.microsoft.com/office/drawing/2014/main" id="{ECABCB60-EE89-6F42-9AC3-4D4C4EC15A48}"/>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8" name="TextBox 7">
              <a:extLst>
                <a:ext uri="{FF2B5EF4-FFF2-40B4-BE49-F238E27FC236}">
                  <a16:creationId xmlns="" xmlns:a16="http://schemas.microsoft.com/office/drawing/2014/main" id="{D809AED6-C97A-6240-8F68-D381106F488A}"/>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9" name="TextBox 8">
              <a:extLst>
                <a:ext uri="{FF2B5EF4-FFF2-40B4-BE49-F238E27FC236}">
                  <a16:creationId xmlns="" xmlns:a16="http://schemas.microsoft.com/office/drawing/2014/main" id="{2D8025D9-93A0-C245-A3E9-962216BFD0B0}"/>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0" name="TextBox 9">
              <a:extLst>
                <a:ext uri="{FF2B5EF4-FFF2-40B4-BE49-F238E27FC236}">
                  <a16:creationId xmlns="" xmlns:a16="http://schemas.microsoft.com/office/drawing/2014/main" id="{EAEBAAEA-05BD-014A-98FF-EA76430F6F32}"/>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1" name="TextBox 10">
              <a:extLst>
                <a:ext uri="{FF2B5EF4-FFF2-40B4-BE49-F238E27FC236}">
                  <a16:creationId xmlns="" xmlns:a16="http://schemas.microsoft.com/office/drawing/2014/main" id="{04905492-8C80-3F44-9D3E-19EBC0306E68}"/>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2" name="TextBox 11">
              <a:extLst>
                <a:ext uri="{FF2B5EF4-FFF2-40B4-BE49-F238E27FC236}">
                  <a16:creationId xmlns="" xmlns:a16="http://schemas.microsoft.com/office/drawing/2014/main" id="{E03A313E-BD9F-134F-B315-78380E487C62}"/>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3" name="TextBox 12">
              <a:extLst>
                <a:ext uri="{FF2B5EF4-FFF2-40B4-BE49-F238E27FC236}">
                  <a16:creationId xmlns="" xmlns:a16="http://schemas.microsoft.com/office/drawing/2014/main" id="{7FCD9F95-C4D1-6249-ADB8-4E84E35DC527}"/>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4" name="TextBox 13">
              <a:extLst>
                <a:ext uri="{FF2B5EF4-FFF2-40B4-BE49-F238E27FC236}">
                  <a16:creationId xmlns="" xmlns:a16="http://schemas.microsoft.com/office/drawing/2014/main" id="{1972299A-BF4A-2249-A947-998D69B57C1A}"/>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348475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 xmlns:a16="http://schemas.microsoft.com/office/drawing/2014/main" id="{592C7D2A-926A-4885-89CB-48493552ECE0}"/>
              </a:ext>
            </a:extLst>
          </p:cNvPr>
          <p:cNvSpPr>
            <a:spLocks noGrp="1"/>
          </p:cNvSpPr>
          <p:nvPr>
            <p:ph type="title"/>
          </p:nvPr>
        </p:nvSpPr>
        <p:spPr>
          <a:xfrm>
            <a:off x="513556" y="575576"/>
            <a:ext cx="7772400" cy="1154112"/>
          </a:xfrm>
        </p:spPr>
        <p:txBody>
          <a:bodyPr/>
          <a:lstStyle/>
          <a:p>
            <a:r>
              <a:rPr lang="en-US" dirty="0"/>
              <a:t>Satisfaction with Different Aspects of the Health Care Services by Language</a:t>
            </a:r>
          </a:p>
        </p:txBody>
      </p:sp>
      <p:graphicFrame>
        <p:nvGraphicFramePr>
          <p:cNvPr id="5" name="Content Placeholder 3">
            <a:extLst>
              <a:ext uri="{FF2B5EF4-FFF2-40B4-BE49-F238E27FC236}">
                <a16:creationId xmlns="" xmlns:a16="http://schemas.microsoft.com/office/drawing/2014/main" id="{C0D926C2-56D7-4743-8F8D-8BE79BFF1F77}"/>
              </a:ext>
            </a:extLst>
          </p:cNvPr>
          <p:cNvGraphicFramePr>
            <a:graphicFrameLocks noGrp="1"/>
          </p:cNvGraphicFramePr>
          <p:nvPr>
            <p:ph idx="1"/>
            <p:extLst>
              <p:ext uri="{D42A27DB-BD31-4B8C-83A1-F6EECF244321}">
                <p14:modId xmlns:p14="http://schemas.microsoft.com/office/powerpoint/2010/main" val="2476826017"/>
              </p:ext>
            </p:extLst>
          </p:nvPr>
        </p:nvGraphicFramePr>
        <p:xfrm>
          <a:off x="304800" y="2362200"/>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 xmlns:a16="http://schemas.microsoft.com/office/drawing/2014/main" id="{C333DE6C-6BAD-4457-A026-CFB40BCC6710}"/>
              </a:ext>
            </a:extLst>
          </p:cNvPr>
          <p:cNvSpPr/>
          <p:nvPr/>
        </p:nvSpPr>
        <p:spPr>
          <a:xfrm>
            <a:off x="722312" y="1838195"/>
            <a:ext cx="7354888" cy="400110"/>
          </a:xfrm>
          <a:prstGeom prst="rect">
            <a:avLst/>
          </a:prstGeom>
        </p:spPr>
        <p:txBody>
          <a:bodyPr wrap="square">
            <a:spAutoFit/>
          </a:bodyPr>
          <a:lstStyle/>
          <a:p>
            <a:pPr algn="ctr"/>
            <a:r>
              <a:rPr lang="en-US" sz="2000" b="1" dirty="0">
                <a:solidFill>
                  <a:schemeClr val="bg1"/>
                </a:solidFill>
              </a:rPr>
              <a:t>Ability to Call Health Plan Regardless of Time of Day – 2018</a:t>
            </a:r>
          </a:p>
        </p:txBody>
      </p:sp>
      <p:grpSp>
        <p:nvGrpSpPr>
          <p:cNvPr id="6" name="Group 5">
            <a:extLst>
              <a:ext uri="{FF2B5EF4-FFF2-40B4-BE49-F238E27FC236}">
                <a16:creationId xmlns="" xmlns:a16="http://schemas.microsoft.com/office/drawing/2014/main" id="{AE0E4CB8-55C2-544F-A6D1-66EEC2C68C3D}"/>
              </a:ext>
            </a:extLst>
          </p:cNvPr>
          <p:cNvGrpSpPr/>
          <p:nvPr/>
        </p:nvGrpSpPr>
        <p:grpSpPr>
          <a:xfrm>
            <a:off x="8724754" y="67420"/>
            <a:ext cx="419246" cy="6201442"/>
            <a:chOff x="8724754" y="70615"/>
            <a:chExt cx="419246" cy="6201442"/>
          </a:xfrm>
        </p:grpSpPr>
        <p:sp>
          <p:nvSpPr>
            <p:cNvPr id="8" name="TextBox 7">
              <a:extLst>
                <a:ext uri="{FF2B5EF4-FFF2-40B4-BE49-F238E27FC236}">
                  <a16:creationId xmlns="" xmlns:a16="http://schemas.microsoft.com/office/drawing/2014/main" id="{5DD49C9F-A517-BF4A-B20B-0307263A0AA9}"/>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9" name="TextBox 8">
              <a:extLst>
                <a:ext uri="{FF2B5EF4-FFF2-40B4-BE49-F238E27FC236}">
                  <a16:creationId xmlns="" xmlns:a16="http://schemas.microsoft.com/office/drawing/2014/main" id="{6F9F77B1-A6A9-E045-85FE-61FFA2DFBB4A}"/>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0" name="TextBox 9">
              <a:extLst>
                <a:ext uri="{FF2B5EF4-FFF2-40B4-BE49-F238E27FC236}">
                  <a16:creationId xmlns="" xmlns:a16="http://schemas.microsoft.com/office/drawing/2014/main" id="{F36D25D0-D860-EB44-8C6C-E1DED45E0C4F}"/>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1" name="TextBox 10">
              <a:extLst>
                <a:ext uri="{FF2B5EF4-FFF2-40B4-BE49-F238E27FC236}">
                  <a16:creationId xmlns="" xmlns:a16="http://schemas.microsoft.com/office/drawing/2014/main" id="{5A27199B-30D8-DE44-9059-56E1623F76F3}"/>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2" name="TextBox 11">
              <a:extLst>
                <a:ext uri="{FF2B5EF4-FFF2-40B4-BE49-F238E27FC236}">
                  <a16:creationId xmlns="" xmlns:a16="http://schemas.microsoft.com/office/drawing/2014/main" id="{EAC7329F-B273-7143-91D8-4C6454E40892}"/>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3" name="TextBox 12">
              <a:extLst>
                <a:ext uri="{FF2B5EF4-FFF2-40B4-BE49-F238E27FC236}">
                  <a16:creationId xmlns="" xmlns:a16="http://schemas.microsoft.com/office/drawing/2014/main" id="{B1178163-DA2B-F443-A983-0A1EB0253BCE}"/>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4" name="TextBox 13">
              <a:extLst>
                <a:ext uri="{FF2B5EF4-FFF2-40B4-BE49-F238E27FC236}">
                  <a16:creationId xmlns="" xmlns:a16="http://schemas.microsoft.com/office/drawing/2014/main" id="{9F047C31-4CD7-5649-BE13-0A174D25D332}"/>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5" name="TextBox 14">
              <a:extLst>
                <a:ext uri="{FF2B5EF4-FFF2-40B4-BE49-F238E27FC236}">
                  <a16:creationId xmlns="" xmlns:a16="http://schemas.microsoft.com/office/drawing/2014/main" id="{3C31B2EC-219A-D042-89DA-B5279E14D3FA}"/>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23875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 xmlns:a16="http://schemas.microsoft.com/office/drawing/2014/main" id="{748DBC5C-466F-F24A-BA40-C68373386138}"/>
              </a:ext>
            </a:extLst>
          </p:cNvPr>
          <p:cNvSpPr>
            <a:spLocks noGrp="1"/>
          </p:cNvSpPr>
          <p:nvPr>
            <p:ph idx="1"/>
          </p:nvPr>
        </p:nvSpPr>
        <p:spPr>
          <a:xfrm>
            <a:off x="473528" y="1143000"/>
            <a:ext cx="7697732" cy="5600700"/>
          </a:xfrm>
        </p:spPr>
        <p:txBody>
          <a:bodyPr>
            <a:noAutofit/>
          </a:bodyPr>
          <a:lstStyle/>
          <a:p>
            <a:pPr marL="0" indent="0" algn="l">
              <a:spcBef>
                <a:spcPts val="0"/>
              </a:spcBef>
              <a:spcAft>
                <a:spcPts val="800"/>
              </a:spcAft>
              <a:buNone/>
            </a:pPr>
            <a:r>
              <a:rPr lang="en-US" sz="1800" b="1" u="sng" dirty="0"/>
              <a:t>Sample of CMC Enrollees by Type of LTSS Needs and Year</a:t>
            </a:r>
            <a:endParaRPr lang="en-US" sz="1800" b="1" dirty="0"/>
          </a:p>
          <a:p>
            <a:pPr marL="0" indent="0" algn="l">
              <a:spcBef>
                <a:spcPts val="0"/>
              </a:spcBef>
              <a:spcAft>
                <a:spcPts val="800"/>
              </a:spcAft>
              <a:buNone/>
            </a:pPr>
            <a:endParaRPr lang="en-US" sz="1800" b="1" dirty="0"/>
          </a:p>
          <a:p>
            <a:pPr marL="0" indent="0" algn="l">
              <a:spcBef>
                <a:spcPts val="0"/>
              </a:spcBef>
              <a:spcAft>
                <a:spcPts val="800"/>
              </a:spcAft>
              <a:buNone/>
            </a:pPr>
            <a:endParaRPr lang="en-US" sz="1800" b="1" dirty="0"/>
          </a:p>
          <a:p>
            <a:pPr marL="0" indent="0" algn="l">
              <a:spcBef>
                <a:spcPts val="0"/>
              </a:spcBef>
              <a:spcAft>
                <a:spcPts val="800"/>
              </a:spcAft>
              <a:buNone/>
            </a:pPr>
            <a:endParaRPr lang="en-US" sz="1200" b="1" dirty="0"/>
          </a:p>
          <a:p>
            <a:pPr marL="0" indent="0" algn="l">
              <a:spcBef>
                <a:spcPts val="0"/>
              </a:spcBef>
              <a:spcAft>
                <a:spcPts val="800"/>
              </a:spcAft>
              <a:buNone/>
            </a:pPr>
            <a:endParaRPr lang="en-US" sz="1600" b="1" dirty="0"/>
          </a:p>
        </p:txBody>
      </p:sp>
      <p:sp>
        <p:nvSpPr>
          <p:cNvPr id="5" name="Title 3">
            <a:extLst>
              <a:ext uri="{FF2B5EF4-FFF2-40B4-BE49-F238E27FC236}">
                <a16:creationId xmlns="" xmlns:a16="http://schemas.microsoft.com/office/drawing/2014/main" id="{FE06F787-95C1-FD41-9B2C-D0C56EADFBBD}"/>
              </a:ext>
            </a:extLst>
          </p:cNvPr>
          <p:cNvSpPr>
            <a:spLocks noGrp="1"/>
          </p:cNvSpPr>
          <p:nvPr>
            <p:ph type="title"/>
          </p:nvPr>
        </p:nvSpPr>
        <p:spPr>
          <a:xfrm>
            <a:off x="473528" y="457201"/>
            <a:ext cx="7772400" cy="622450"/>
          </a:xfrm>
        </p:spPr>
        <p:txBody>
          <a:bodyPr>
            <a:normAutofit fontScale="90000"/>
          </a:bodyPr>
          <a:lstStyle/>
          <a:p>
            <a:r>
              <a:rPr lang="en-US" dirty="0"/>
              <a:t>CMC Enrollees by Need for Long-Term Services and Supports</a:t>
            </a:r>
          </a:p>
        </p:txBody>
      </p:sp>
      <p:graphicFrame>
        <p:nvGraphicFramePr>
          <p:cNvPr id="6" name="Table 5">
            <a:extLst>
              <a:ext uri="{FF2B5EF4-FFF2-40B4-BE49-F238E27FC236}">
                <a16:creationId xmlns="" xmlns:a16="http://schemas.microsoft.com/office/drawing/2014/main" id="{DC408EA0-5744-5245-8243-287E715ADE67}"/>
              </a:ext>
            </a:extLst>
          </p:cNvPr>
          <p:cNvGraphicFramePr>
            <a:graphicFrameLocks noGrp="1"/>
          </p:cNvGraphicFramePr>
          <p:nvPr>
            <p:extLst>
              <p:ext uri="{D42A27DB-BD31-4B8C-83A1-F6EECF244321}">
                <p14:modId xmlns:p14="http://schemas.microsoft.com/office/powerpoint/2010/main" val="3189477308"/>
              </p:ext>
            </p:extLst>
          </p:nvPr>
        </p:nvGraphicFramePr>
        <p:xfrm>
          <a:off x="533400" y="1624351"/>
          <a:ext cx="6079671" cy="2286004"/>
        </p:xfrm>
        <a:graphic>
          <a:graphicData uri="http://schemas.openxmlformats.org/drawingml/2006/table">
            <a:tbl>
              <a:tblPr firstRow="1" bandRow="1">
                <a:tableStyleId>{5C22544A-7EE6-4342-B048-85BDC9FD1C3A}</a:tableStyleId>
              </a:tblPr>
              <a:tblGrid>
                <a:gridCol w="3680586">
                  <a:extLst>
                    <a:ext uri="{9D8B030D-6E8A-4147-A177-3AD203B41FA5}">
                      <a16:colId xmlns="" xmlns:a16="http://schemas.microsoft.com/office/drawing/2014/main" val="83146350"/>
                    </a:ext>
                  </a:extLst>
                </a:gridCol>
                <a:gridCol w="1266598">
                  <a:extLst>
                    <a:ext uri="{9D8B030D-6E8A-4147-A177-3AD203B41FA5}">
                      <a16:colId xmlns="" xmlns:a16="http://schemas.microsoft.com/office/drawing/2014/main" val="1146297058"/>
                    </a:ext>
                  </a:extLst>
                </a:gridCol>
                <a:gridCol w="1132487">
                  <a:extLst>
                    <a:ext uri="{9D8B030D-6E8A-4147-A177-3AD203B41FA5}">
                      <a16:colId xmlns="" xmlns:a16="http://schemas.microsoft.com/office/drawing/2014/main" val="685161469"/>
                    </a:ext>
                  </a:extLst>
                </a:gridCol>
              </a:tblGrid>
              <a:tr h="571501">
                <a:tc>
                  <a:txBody>
                    <a:bodyPr/>
                    <a:lstStyle/>
                    <a:p>
                      <a:r>
                        <a:rPr lang="en-US" sz="1800" i="1" noProof="0" dirty="0">
                          <a:latin typeface="+mn-lt"/>
                        </a:rPr>
                        <a:t>LTSS Needs*</a:t>
                      </a:r>
                    </a:p>
                  </a:txBody>
                  <a:tcPr anchor="ctr">
                    <a:solidFill>
                      <a:srgbClr val="12438A"/>
                    </a:solidFill>
                  </a:tcPr>
                </a:tc>
                <a:tc>
                  <a:txBody>
                    <a:bodyPr/>
                    <a:lstStyle/>
                    <a:p>
                      <a:pPr algn="ctr"/>
                      <a:r>
                        <a:rPr lang="en-US" sz="1800" noProof="0">
                          <a:latin typeface="+mn-lt"/>
                        </a:rPr>
                        <a:t>2017</a:t>
                      </a:r>
                    </a:p>
                  </a:txBody>
                  <a:tcPr anchor="ctr">
                    <a:solidFill>
                      <a:srgbClr val="12438A"/>
                    </a:solidFill>
                  </a:tcPr>
                </a:tc>
                <a:tc>
                  <a:txBody>
                    <a:bodyPr/>
                    <a:lstStyle/>
                    <a:p>
                      <a:pPr algn="ctr"/>
                      <a:r>
                        <a:rPr lang="en-US" sz="1800" noProof="0" dirty="0">
                          <a:latin typeface="+mn-lt"/>
                        </a:rPr>
                        <a:t>2018</a:t>
                      </a:r>
                    </a:p>
                  </a:txBody>
                  <a:tcPr anchor="ctr">
                    <a:solidFill>
                      <a:srgbClr val="12438A"/>
                    </a:solidFill>
                  </a:tcPr>
                </a:tc>
                <a:extLst>
                  <a:ext uri="{0D108BD9-81ED-4DB2-BD59-A6C34878D82A}">
                    <a16:rowId xmlns="" xmlns:a16="http://schemas.microsoft.com/office/drawing/2014/main" val="3556337515"/>
                  </a:ext>
                </a:extLst>
              </a:tr>
              <a:tr h="571501">
                <a:tc>
                  <a:txBody>
                    <a:bodyPr/>
                    <a:lstStyle/>
                    <a:p>
                      <a:r>
                        <a:rPr lang="en-US" sz="1800" noProof="0" dirty="0">
                          <a:latin typeface="+mn-lt"/>
                        </a:rPr>
                        <a:t>No LTSS Needs</a:t>
                      </a:r>
                    </a:p>
                  </a:txBody>
                  <a:tcPr anchor="ctr"/>
                </a:tc>
                <a:tc>
                  <a:txBody>
                    <a:bodyPr/>
                    <a:lstStyle/>
                    <a:p>
                      <a:pPr algn="ctr"/>
                      <a:r>
                        <a:rPr lang="en-US" sz="1800" noProof="0" dirty="0">
                          <a:solidFill>
                            <a:srgbClr val="010204"/>
                          </a:solidFill>
                          <a:effectLst/>
                          <a:latin typeface="+mn-lt"/>
                        </a:rPr>
                        <a:t>1,119</a:t>
                      </a:r>
                    </a:p>
                  </a:txBody>
                  <a:tcPr marL="47625" marR="47625" marT="0" marB="0" anchor="ctr"/>
                </a:tc>
                <a:tc>
                  <a:txBody>
                    <a:bodyPr/>
                    <a:lstStyle/>
                    <a:p>
                      <a:pPr algn="ctr"/>
                      <a:r>
                        <a:rPr lang="en-US" sz="1800" noProof="0" dirty="0">
                          <a:solidFill>
                            <a:srgbClr val="010204"/>
                          </a:solidFill>
                          <a:effectLst/>
                          <a:latin typeface="+mn-lt"/>
                        </a:rPr>
                        <a:t>1,076</a:t>
                      </a:r>
                    </a:p>
                  </a:txBody>
                  <a:tcPr marL="47625" marR="47625" marT="0" marB="0" anchor="ctr"/>
                </a:tc>
                <a:extLst>
                  <a:ext uri="{0D108BD9-81ED-4DB2-BD59-A6C34878D82A}">
                    <a16:rowId xmlns="" xmlns:a16="http://schemas.microsoft.com/office/drawing/2014/main" val="1291383543"/>
                  </a:ext>
                </a:extLst>
              </a:tr>
              <a:tr h="571501">
                <a:tc>
                  <a:txBody>
                    <a:bodyPr/>
                    <a:lstStyle/>
                    <a:p>
                      <a:r>
                        <a:rPr lang="en-US" sz="1800" noProof="0" dirty="0">
                          <a:latin typeface="+mn-lt"/>
                        </a:rPr>
                        <a:t>Routine Care Needs only**</a:t>
                      </a:r>
                    </a:p>
                  </a:txBody>
                  <a:tcPr anchor="ctr"/>
                </a:tc>
                <a:tc>
                  <a:txBody>
                    <a:bodyPr/>
                    <a:lstStyle/>
                    <a:p>
                      <a:pPr algn="ctr"/>
                      <a:r>
                        <a:rPr lang="en-US" sz="1800" noProof="0">
                          <a:solidFill>
                            <a:srgbClr val="010204"/>
                          </a:solidFill>
                          <a:effectLst/>
                          <a:latin typeface="+mn-lt"/>
                        </a:rPr>
                        <a:t>235</a:t>
                      </a:r>
                    </a:p>
                  </a:txBody>
                  <a:tcPr marL="47625" marR="47625" marT="0" marB="0" anchor="ctr"/>
                </a:tc>
                <a:tc>
                  <a:txBody>
                    <a:bodyPr/>
                    <a:lstStyle/>
                    <a:p>
                      <a:pPr algn="ctr"/>
                      <a:r>
                        <a:rPr lang="en-US" sz="1800" noProof="0" dirty="0">
                          <a:solidFill>
                            <a:srgbClr val="010204"/>
                          </a:solidFill>
                          <a:effectLst/>
                          <a:latin typeface="+mn-lt"/>
                        </a:rPr>
                        <a:t>215</a:t>
                      </a:r>
                    </a:p>
                  </a:txBody>
                  <a:tcPr marL="47625" marR="47625" marT="0" marB="0" anchor="ctr"/>
                </a:tc>
                <a:extLst>
                  <a:ext uri="{0D108BD9-81ED-4DB2-BD59-A6C34878D82A}">
                    <a16:rowId xmlns="" xmlns:a16="http://schemas.microsoft.com/office/drawing/2014/main" val="1562083521"/>
                  </a:ext>
                </a:extLst>
              </a:tr>
              <a:tr h="571501">
                <a:tc>
                  <a:txBody>
                    <a:bodyPr/>
                    <a:lstStyle/>
                    <a:p>
                      <a:r>
                        <a:rPr lang="en-US" sz="1800" noProof="0" dirty="0">
                          <a:latin typeface="+mn-lt"/>
                        </a:rPr>
                        <a:t>Personal Care Needs***</a:t>
                      </a:r>
                    </a:p>
                  </a:txBody>
                  <a:tcPr anchor="ctr"/>
                </a:tc>
                <a:tc>
                  <a:txBody>
                    <a:bodyPr/>
                    <a:lstStyle/>
                    <a:p>
                      <a:pPr algn="ctr"/>
                      <a:r>
                        <a:rPr lang="en-US" sz="1800" noProof="0" dirty="0">
                          <a:solidFill>
                            <a:srgbClr val="010204"/>
                          </a:solidFill>
                          <a:effectLst/>
                          <a:latin typeface="+mn-lt"/>
                        </a:rPr>
                        <a:t>383</a:t>
                      </a:r>
                    </a:p>
                  </a:txBody>
                  <a:tcPr marL="47625" marR="47625" marT="0" marB="0" anchor="ctr"/>
                </a:tc>
                <a:tc>
                  <a:txBody>
                    <a:bodyPr/>
                    <a:lstStyle/>
                    <a:p>
                      <a:pPr algn="ctr"/>
                      <a:r>
                        <a:rPr lang="en-US" sz="1800" noProof="0" dirty="0">
                          <a:solidFill>
                            <a:srgbClr val="010204"/>
                          </a:solidFill>
                          <a:effectLst/>
                          <a:latin typeface="+mn-lt"/>
                        </a:rPr>
                        <a:t>432</a:t>
                      </a:r>
                    </a:p>
                  </a:txBody>
                  <a:tcPr marL="47625" marR="47625" marT="0" marB="0" anchor="ctr"/>
                </a:tc>
                <a:extLst>
                  <a:ext uri="{0D108BD9-81ED-4DB2-BD59-A6C34878D82A}">
                    <a16:rowId xmlns="" xmlns:a16="http://schemas.microsoft.com/office/drawing/2014/main" val="3760402490"/>
                  </a:ext>
                </a:extLst>
              </a:tr>
            </a:tbl>
          </a:graphicData>
        </a:graphic>
      </p:graphicFrame>
      <p:sp>
        <p:nvSpPr>
          <p:cNvPr id="7" name="TextBox 6">
            <a:extLst>
              <a:ext uri="{FF2B5EF4-FFF2-40B4-BE49-F238E27FC236}">
                <a16:creationId xmlns="" xmlns:a16="http://schemas.microsoft.com/office/drawing/2014/main" id="{E1CFDBFA-81B3-D143-9D33-AF48301137AF}"/>
              </a:ext>
            </a:extLst>
          </p:cNvPr>
          <p:cNvSpPr txBox="1"/>
          <p:nvPr/>
        </p:nvSpPr>
        <p:spPr>
          <a:xfrm>
            <a:off x="473529" y="4064723"/>
            <a:ext cx="7451271" cy="2477601"/>
          </a:xfrm>
          <a:prstGeom prst="rect">
            <a:avLst/>
          </a:prstGeom>
          <a:noFill/>
        </p:spPr>
        <p:txBody>
          <a:bodyPr wrap="square" rtlCol="0">
            <a:spAutoFit/>
          </a:bodyPr>
          <a:lstStyle/>
          <a:p>
            <a:r>
              <a:rPr lang="en-US" sz="1600" i="1" dirty="0">
                <a:solidFill>
                  <a:schemeClr val="bg1"/>
                </a:solidFill>
                <a:latin typeface="Calibri" pitchFamily="34" charset="0"/>
              </a:rPr>
              <a:t>* This item about LTSS needs distinguished between no LTSS needs, personal care needs,  and routine care needs and was only asked in 2017 and 2018. </a:t>
            </a:r>
          </a:p>
          <a:p>
            <a:r>
              <a:rPr lang="en-US" sz="1600" i="1" dirty="0">
                <a:solidFill>
                  <a:schemeClr val="bg1"/>
                </a:solidFill>
                <a:latin typeface="Calibri" pitchFamily="34" charset="0"/>
              </a:rPr>
              <a:t>** Routine needs were defined as needing help with everyday household chores, doing necessary business, shopping or getting around for other purposes. This category only includes those who need only routine care, and does not include those who need both routine and personal care. </a:t>
            </a:r>
          </a:p>
          <a:p>
            <a:r>
              <a:rPr lang="en-US" sz="1600" i="1" dirty="0">
                <a:solidFill>
                  <a:schemeClr val="bg1"/>
                </a:solidFill>
                <a:latin typeface="Calibri" pitchFamily="34" charset="0"/>
              </a:rPr>
              <a:t>*** Personal care needs were defined as needing help with eating, bathing, dressing, or getting around inside the home. Most people who needed personal care also needed routine care. </a:t>
            </a:r>
          </a:p>
          <a:p>
            <a:endParaRPr lang="en-US" sz="1100" i="1" dirty="0">
              <a:solidFill>
                <a:schemeClr val="bg1"/>
              </a:solidFill>
              <a:latin typeface="Calibri" pitchFamily="34" charset="0"/>
            </a:endParaRPr>
          </a:p>
        </p:txBody>
      </p:sp>
      <p:grpSp>
        <p:nvGrpSpPr>
          <p:cNvPr id="8" name="Group 7">
            <a:extLst>
              <a:ext uri="{FF2B5EF4-FFF2-40B4-BE49-F238E27FC236}">
                <a16:creationId xmlns="" xmlns:a16="http://schemas.microsoft.com/office/drawing/2014/main" id="{70B812AA-B23C-0842-81C7-DCF08572483D}"/>
              </a:ext>
            </a:extLst>
          </p:cNvPr>
          <p:cNvGrpSpPr/>
          <p:nvPr/>
        </p:nvGrpSpPr>
        <p:grpSpPr>
          <a:xfrm>
            <a:off x="8740661" y="70615"/>
            <a:ext cx="403339" cy="6230390"/>
            <a:chOff x="8740661" y="70615"/>
            <a:chExt cx="403339" cy="6230390"/>
          </a:xfrm>
        </p:grpSpPr>
        <p:sp>
          <p:nvSpPr>
            <p:cNvPr id="9" name="TextBox 8">
              <a:extLst>
                <a:ext uri="{FF2B5EF4-FFF2-40B4-BE49-F238E27FC236}">
                  <a16:creationId xmlns="" xmlns:a16="http://schemas.microsoft.com/office/drawing/2014/main" id="{1E2EB792-2400-3048-BA31-7934EC7ABBCB}"/>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t>INTRO</a:t>
              </a:r>
            </a:p>
          </p:txBody>
        </p:sp>
        <p:sp>
          <p:nvSpPr>
            <p:cNvPr id="10" name="TextBox 9">
              <a:extLst>
                <a:ext uri="{FF2B5EF4-FFF2-40B4-BE49-F238E27FC236}">
                  <a16:creationId xmlns="" xmlns:a16="http://schemas.microsoft.com/office/drawing/2014/main" id="{8F6B56B1-6E49-9E4F-B60D-211A10B09FC1}"/>
                </a:ext>
              </a:extLst>
            </p:cNvPr>
            <p:cNvSpPr txBox="1"/>
            <p:nvPr userDrawn="1"/>
          </p:nvSpPr>
          <p:spPr>
            <a:xfrm>
              <a:off x="8773207" y="762000"/>
              <a:ext cx="261610" cy="77210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SUMMARY</a:t>
              </a:r>
            </a:p>
          </p:txBody>
        </p:sp>
        <p:sp>
          <p:nvSpPr>
            <p:cNvPr id="11" name="TextBox 10">
              <a:extLst>
                <a:ext uri="{FF2B5EF4-FFF2-40B4-BE49-F238E27FC236}">
                  <a16:creationId xmlns="" xmlns:a16="http://schemas.microsoft.com/office/drawing/2014/main" id="{B6791F2A-4FDA-D04C-81A7-C9DF167E5B21}"/>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2" name="TextBox 11">
              <a:extLst>
                <a:ext uri="{FF2B5EF4-FFF2-40B4-BE49-F238E27FC236}">
                  <a16:creationId xmlns="" xmlns:a16="http://schemas.microsoft.com/office/drawing/2014/main" id="{0FB6639B-2FF1-664A-84E5-657500102B2E}"/>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13" name="TextBox 12">
              <a:extLst>
                <a:ext uri="{FF2B5EF4-FFF2-40B4-BE49-F238E27FC236}">
                  <a16:creationId xmlns="" xmlns:a16="http://schemas.microsoft.com/office/drawing/2014/main" id="{08506426-D822-4642-BE55-E667D818CC6F}"/>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4" name="TextBox 13">
              <a:extLst>
                <a:ext uri="{FF2B5EF4-FFF2-40B4-BE49-F238E27FC236}">
                  <a16:creationId xmlns="" xmlns:a16="http://schemas.microsoft.com/office/drawing/2014/main" id="{0B4063E0-3F67-F444-BC48-1C194D14E80C}"/>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5" name="TextBox 14">
              <a:extLst>
                <a:ext uri="{FF2B5EF4-FFF2-40B4-BE49-F238E27FC236}">
                  <a16:creationId xmlns="" xmlns:a16="http://schemas.microsoft.com/office/drawing/2014/main" id="{719A3F33-B42E-A74A-B3E7-5AE896189364}"/>
                </a:ext>
              </a:extLst>
            </p:cNvPr>
            <p:cNvSpPr txBox="1"/>
            <p:nvPr userDrawn="1"/>
          </p:nvSpPr>
          <p:spPr>
            <a:xfrm>
              <a:off x="8778240" y="4692010"/>
              <a:ext cx="244576"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APPENDIX</a:t>
              </a:r>
            </a:p>
          </p:txBody>
        </p:sp>
        <p:sp>
          <p:nvSpPr>
            <p:cNvPr id="16" name="TextBox 15">
              <a:extLst>
                <a:ext uri="{FF2B5EF4-FFF2-40B4-BE49-F238E27FC236}">
                  <a16:creationId xmlns="" xmlns:a16="http://schemas.microsoft.com/office/drawing/2014/main" id="{FE0DEF85-C1C5-E545-B23F-7D6A241FD999}"/>
                </a:ext>
              </a:extLst>
            </p:cNvPr>
            <p:cNvSpPr txBox="1"/>
            <p:nvPr/>
          </p:nvSpPr>
          <p:spPr>
            <a:xfrm rot="5400000">
              <a:off x="8420064" y="5718795"/>
              <a:ext cx="902811" cy="261610"/>
            </a:xfrm>
            <a:prstGeom prst="rect">
              <a:avLst/>
            </a:prstGeom>
            <a:noFill/>
          </p:spPr>
          <p:txBody>
            <a:bodyPr wrap="none" rtlCol="0">
              <a:spAutoFit/>
            </a:bodyPr>
            <a:lstStyle/>
            <a:p>
              <a:r>
                <a:rPr lang="en-US" sz="1100" b="1" dirty="0">
                  <a:solidFill>
                    <a:schemeClr val="bg1"/>
                  </a:solidFill>
                </a:rPr>
                <a:t>Contact Info</a:t>
              </a:r>
            </a:p>
          </p:txBody>
        </p:sp>
      </p:grpSp>
    </p:spTree>
    <p:extLst>
      <p:ext uri="{BB962C8B-B14F-4D97-AF65-F5344CB8AC3E}">
        <p14:creationId xmlns:p14="http://schemas.microsoft.com/office/powerpoint/2010/main" val="40945584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2F032BE-46EB-4E98-93E2-2C1827E1DBEE}"/>
              </a:ext>
            </a:extLst>
          </p:cNvPr>
          <p:cNvSpPr>
            <a:spLocks noGrp="1"/>
          </p:cNvSpPr>
          <p:nvPr>
            <p:ph idx="1"/>
          </p:nvPr>
        </p:nvSpPr>
        <p:spPr>
          <a:xfrm>
            <a:off x="398860" y="1920240"/>
            <a:ext cx="7906940" cy="4328160"/>
          </a:xfrm>
        </p:spPr>
        <p:txBody>
          <a:bodyPr>
            <a:normAutofit/>
          </a:bodyPr>
          <a:lstStyle/>
          <a:p>
            <a:pPr marL="45720" indent="0" algn="ctr">
              <a:buNone/>
            </a:pPr>
            <a:r>
              <a:rPr lang="en-US" sz="2000" dirty="0"/>
              <a:t>Time Your Doctor and Other Staff Spend With You – 2018</a:t>
            </a:r>
          </a:p>
        </p:txBody>
      </p:sp>
      <p:graphicFrame>
        <p:nvGraphicFramePr>
          <p:cNvPr id="4" name="Content Placeholder 3">
            <a:extLst>
              <a:ext uri="{FF2B5EF4-FFF2-40B4-BE49-F238E27FC236}">
                <a16:creationId xmlns="" xmlns:a16="http://schemas.microsoft.com/office/drawing/2014/main" id="{5D4E9B15-3C19-4F22-B9DA-720A742C3D42}"/>
              </a:ext>
            </a:extLst>
          </p:cNvPr>
          <p:cNvGraphicFramePr>
            <a:graphicFrameLocks/>
          </p:cNvGraphicFramePr>
          <p:nvPr>
            <p:extLst>
              <p:ext uri="{D42A27DB-BD31-4B8C-83A1-F6EECF244321}">
                <p14:modId xmlns:p14="http://schemas.microsoft.com/office/powerpoint/2010/main" val="2819390524"/>
              </p:ext>
            </p:extLst>
          </p:nvPr>
        </p:nvGraphicFramePr>
        <p:xfrm>
          <a:off x="304800" y="2362200"/>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0">
            <a:extLst>
              <a:ext uri="{FF2B5EF4-FFF2-40B4-BE49-F238E27FC236}">
                <a16:creationId xmlns="" xmlns:a16="http://schemas.microsoft.com/office/drawing/2014/main" id="{31F31F01-BA5A-46E2-8BB5-C1D2531DA7C0}"/>
              </a:ext>
            </a:extLst>
          </p:cNvPr>
          <p:cNvSpPr>
            <a:spLocks noGrp="1"/>
          </p:cNvSpPr>
          <p:nvPr>
            <p:ph type="title"/>
          </p:nvPr>
        </p:nvSpPr>
        <p:spPr>
          <a:xfrm>
            <a:off x="398463" y="598488"/>
            <a:ext cx="7772400" cy="1154112"/>
          </a:xfrm>
        </p:spPr>
        <p:txBody>
          <a:bodyPr/>
          <a:lstStyle/>
          <a:p>
            <a:r>
              <a:rPr lang="en-US" dirty="0"/>
              <a:t>Satisfaction with Different Aspects of the Health Care Services by Language</a:t>
            </a:r>
          </a:p>
        </p:txBody>
      </p:sp>
      <p:grpSp>
        <p:nvGrpSpPr>
          <p:cNvPr id="6" name="Group 5">
            <a:extLst>
              <a:ext uri="{FF2B5EF4-FFF2-40B4-BE49-F238E27FC236}">
                <a16:creationId xmlns="" xmlns:a16="http://schemas.microsoft.com/office/drawing/2014/main" id="{F773979F-D422-3243-84A5-77CEA640A94D}"/>
              </a:ext>
            </a:extLst>
          </p:cNvPr>
          <p:cNvGrpSpPr/>
          <p:nvPr/>
        </p:nvGrpSpPr>
        <p:grpSpPr>
          <a:xfrm>
            <a:off x="8724754" y="67420"/>
            <a:ext cx="419246" cy="6201442"/>
            <a:chOff x="8724754" y="70615"/>
            <a:chExt cx="419246" cy="6201442"/>
          </a:xfrm>
        </p:grpSpPr>
        <p:sp>
          <p:nvSpPr>
            <p:cNvPr id="7" name="TextBox 6">
              <a:extLst>
                <a:ext uri="{FF2B5EF4-FFF2-40B4-BE49-F238E27FC236}">
                  <a16:creationId xmlns="" xmlns:a16="http://schemas.microsoft.com/office/drawing/2014/main" id="{795EE28D-1F3E-ED41-ADD4-27396DD34140}"/>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8" name="TextBox 7">
              <a:extLst>
                <a:ext uri="{FF2B5EF4-FFF2-40B4-BE49-F238E27FC236}">
                  <a16:creationId xmlns="" xmlns:a16="http://schemas.microsoft.com/office/drawing/2014/main" id="{90F85E70-AF4B-3C44-B729-3E00FCF9999D}"/>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9" name="TextBox 8">
              <a:extLst>
                <a:ext uri="{FF2B5EF4-FFF2-40B4-BE49-F238E27FC236}">
                  <a16:creationId xmlns="" xmlns:a16="http://schemas.microsoft.com/office/drawing/2014/main" id="{3865A89F-6A0C-B54C-A5CB-BAB2DD8A0DFE}"/>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0" name="TextBox 9">
              <a:extLst>
                <a:ext uri="{FF2B5EF4-FFF2-40B4-BE49-F238E27FC236}">
                  <a16:creationId xmlns="" xmlns:a16="http://schemas.microsoft.com/office/drawing/2014/main" id="{DC2409BE-017A-CC44-9855-C45984AC8AB2}"/>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1" name="TextBox 10">
              <a:extLst>
                <a:ext uri="{FF2B5EF4-FFF2-40B4-BE49-F238E27FC236}">
                  <a16:creationId xmlns="" xmlns:a16="http://schemas.microsoft.com/office/drawing/2014/main" id="{70D7F68B-F3ED-CF42-92FF-662C75DB549D}"/>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2" name="TextBox 11">
              <a:extLst>
                <a:ext uri="{FF2B5EF4-FFF2-40B4-BE49-F238E27FC236}">
                  <a16:creationId xmlns="" xmlns:a16="http://schemas.microsoft.com/office/drawing/2014/main" id="{F9BB256D-09C8-4E45-BF3A-BB22B3A4D27E}"/>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3" name="TextBox 12">
              <a:extLst>
                <a:ext uri="{FF2B5EF4-FFF2-40B4-BE49-F238E27FC236}">
                  <a16:creationId xmlns="" xmlns:a16="http://schemas.microsoft.com/office/drawing/2014/main" id="{EBF69004-2ED1-0F43-9620-3990BBD2F473}"/>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4" name="TextBox 13">
              <a:extLst>
                <a:ext uri="{FF2B5EF4-FFF2-40B4-BE49-F238E27FC236}">
                  <a16:creationId xmlns="" xmlns:a16="http://schemas.microsoft.com/office/drawing/2014/main" id="{35A0409E-77C1-5244-9968-1E8A5EDFD2C5}"/>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4179773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095B630-F296-4742-A4EA-631F86512227}"/>
              </a:ext>
            </a:extLst>
          </p:cNvPr>
          <p:cNvSpPr>
            <a:spLocks noGrp="1"/>
          </p:cNvSpPr>
          <p:nvPr>
            <p:ph idx="1"/>
          </p:nvPr>
        </p:nvSpPr>
        <p:spPr/>
        <p:txBody>
          <a:bodyPr>
            <a:normAutofit/>
          </a:bodyPr>
          <a:lstStyle/>
          <a:p>
            <a:pPr marL="45720" indent="0" algn="ctr">
              <a:buNone/>
            </a:pPr>
            <a:r>
              <a:rPr lang="en-US" sz="2000" dirty="0"/>
              <a:t>Wait Time To See Your Doctor When You Need an Appointment – 2018</a:t>
            </a:r>
          </a:p>
        </p:txBody>
      </p:sp>
      <p:graphicFrame>
        <p:nvGraphicFramePr>
          <p:cNvPr id="4" name="Content Placeholder 3">
            <a:extLst>
              <a:ext uri="{FF2B5EF4-FFF2-40B4-BE49-F238E27FC236}">
                <a16:creationId xmlns="" xmlns:a16="http://schemas.microsoft.com/office/drawing/2014/main" id="{B5E57762-0504-41E0-B82F-12FD5944DF19}"/>
              </a:ext>
            </a:extLst>
          </p:cNvPr>
          <p:cNvGraphicFramePr>
            <a:graphicFrameLocks/>
          </p:cNvGraphicFramePr>
          <p:nvPr>
            <p:extLst>
              <p:ext uri="{D42A27DB-BD31-4B8C-83A1-F6EECF244321}">
                <p14:modId xmlns:p14="http://schemas.microsoft.com/office/powerpoint/2010/main" val="2045561695"/>
              </p:ext>
            </p:extLst>
          </p:nvPr>
        </p:nvGraphicFramePr>
        <p:xfrm>
          <a:off x="304800" y="2362200"/>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0">
            <a:extLst>
              <a:ext uri="{FF2B5EF4-FFF2-40B4-BE49-F238E27FC236}">
                <a16:creationId xmlns="" xmlns:a16="http://schemas.microsoft.com/office/drawing/2014/main" id="{07D97DC7-19E7-4BC8-9ABB-728A367B1EE5}"/>
              </a:ext>
            </a:extLst>
          </p:cNvPr>
          <p:cNvSpPr>
            <a:spLocks noGrp="1"/>
          </p:cNvSpPr>
          <p:nvPr>
            <p:ph type="title"/>
          </p:nvPr>
        </p:nvSpPr>
        <p:spPr>
          <a:xfrm>
            <a:off x="398463" y="598488"/>
            <a:ext cx="7772400" cy="1154112"/>
          </a:xfrm>
        </p:spPr>
        <p:txBody>
          <a:bodyPr/>
          <a:lstStyle/>
          <a:p>
            <a:r>
              <a:rPr lang="en-US" dirty="0"/>
              <a:t>Satisfaction with Different Aspects of the Health Care Services by Language</a:t>
            </a:r>
          </a:p>
        </p:txBody>
      </p:sp>
      <p:grpSp>
        <p:nvGrpSpPr>
          <p:cNvPr id="6" name="Group 5">
            <a:extLst>
              <a:ext uri="{FF2B5EF4-FFF2-40B4-BE49-F238E27FC236}">
                <a16:creationId xmlns="" xmlns:a16="http://schemas.microsoft.com/office/drawing/2014/main" id="{ED27DFC8-BF4A-2541-B8FA-C8EA88D449B6}"/>
              </a:ext>
            </a:extLst>
          </p:cNvPr>
          <p:cNvGrpSpPr/>
          <p:nvPr/>
        </p:nvGrpSpPr>
        <p:grpSpPr>
          <a:xfrm>
            <a:off x="8724754" y="67420"/>
            <a:ext cx="419246" cy="6201442"/>
            <a:chOff x="8724754" y="70615"/>
            <a:chExt cx="419246" cy="6201442"/>
          </a:xfrm>
        </p:grpSpPr>
        <p:sp>
          <p:nvSpPr>
            <p:cNvPr id="7" name="TextBox 6">
              <a:extLst>
                <a:ext uri="{FF2B5EF4-FFF2-40B4-BE49-F238E27FC236}">
                  <a16:creationId xmlns="" xmlns:a16="http://schemas.microsoft.com/office/drawing/2014/main" id="{1A484DED-65AE-DE44-A37C-E4E8FCF9388F}"/>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8" name="TextBox 7">
              <a:extLst>
                <a:ext uri="{FF2B5EF4-FFF2-40B4-BE49-F238E27FC236}">
                  <a16:creationId xmlns="" xmlns:a16="http://schemas.microsoft.com/office/drawing/2014/main" id="{DE93A0CC-3276-444A-9D45-850DA6F8B954}"/>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9" name="TextBox 8">
              <a:extLst>
                <a:ext uri="{FF2B5EF4-FFF2-40B4-BE49-F238E27FC236}">
                  <a16:creationId xmlns="" xmlns:a16="http://schemas.microsoft.com/office/drawing/2014/main" id="{CA249A4F-31A7-AC43-8C04-4815D72635D3}"/>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0" name="TextBox 9">
              <a:extLst>
                <a:ext uri="{FF2B5EF4-FFF2-40B4-BE49-F238E27FC236}">
                  <a16:creationId xmlns="" xmlns:a16="http://schemas.microsoft.com/office/drawing/2014/main" id="{AA0C8D28-F525-384A-9FF4-6962FE244F44}"/>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1" name="TextBox 10">
              <a:extLst>
                <a:ext uri="{FF2B5EF4-FFF2-40B4-BE49-F238E27FC236}">
                  <a16:creationId xmlns="" xmlns:a16="http://schemas.microsoft.com/office/drawing/2014/main" id="{5F4D60C2-5281-6A46-92DF-F210FC5B6DCE}"/>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2" name="TextBox 11">
              <a:extLst>
                <a:ext uri="{FF2B5EF4-FFF2-40B4-BE49-F238E27FC236}">
                  <a16:creationId xmlns="" xmlns:a16="http://schemas.microsoft.com/office/drawing/2014/main" id="{31B18B4A-8775-4744-8BCA-3B4618AC7D91}"/>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3" name="TextBox 12">
              <a:extLst>
                <a:ext uri="{FF2B5EF4-FFF2-40B4-BE49-F238E27FC236}">
                  <a16:creationId xmlns="" xmlns:a16="http://schemas.microsoft.com/office/drawing/2014/main" id="{9FF05CAA-6197-B04C-9991-1DFA9E97ADA1}"/>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4" name="TextBox 13">
              <a:extLst>
                <a:ext uri="{FF2B5EF4-FFF2-40B4-BE49-F238E27FC236}">
                  <a16:creationId xmlns="" xmlns:a16="http://schemas.microsoft.com/office/drawing/2014/main" id="{06A62101-083F-D448-BAE7-C77291E350A5}"/>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83726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 xmlns:a16="http://schemas.microsoft.com/office/drawing/2014/main" id="{1A42F7D7-DE86-44CB-81B8-463B48E4D1F1}"/>
              </a:ext>
            </a:extLst>
          </p:cNvPr>
          <p:cNvSpPr>
            <a:spLocks noGrp="1"/>
          </p:cNvSpPr>
          <p:nvPr>
            <p:ph type="title"/>
          </p:nvPr>
        </p:nvSpPr>
        <p:spPr>
          <a:xfrm>
            <a:off x="398463" y="598488"/>
            <a:ext cx="7772400" cy="773112"/>
          </a:xfrm>
        </p:spPr>
        <p:txBody>
          <a:bodyPr/>
          <a:lstStyle/>
          <a:p>
            <a:r>
              <a:rPr lang="en-US" dirty="0"/>
              <a:t>Satisfaction with Different Aspects of the Health Care Services by Language</a:t>
            </a:r>
          </a:p>
        </p:txBody>
      </p:sp>
      <p:graphicFrame>
        <p:nvGraphicFramePr>
          <p:cNvPr id="5" name="Content Placeholder 3">
            <a:extLst>
              <a:ext uri="{FF2B5EF4-FFF2-40B4-BE49-F238E27FC236}">
                <a16:creationId xmlns="" xmlns:a16="http://schemas.microsoft.com/office/drawing/2014/main" id="{2F216429-35B9-4678-AAA3-ABF375E69A80}"/>
              </a:ext>
            </a:extLst>
          </p:cNvPr>
          <p:cNvGraphicFramePr>
            <a:graphicFrameLocks noGrp="1"/>
          </p:cNvGraphicFramePr>
          <p:nvPr>
            <p:ph idx="1"/>
            <p:extLst>
              <p:ext uri="{D42A27DB-BD31-4B8C-83A1-F6EECF244321}">
                <p14:modId xmlns:p14="http://schemas.microsoft.com/office/powerpoint/2010/main" val="3439262344"/>
              </p:ext>
            </p:extLst>
          </p:nvPr>
        </p:nvGraphicFramePr>
        <p:xfrm>
          <a:off x="388938" y="2362200"/>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 xmlns:a16="http://schemas.microsoft.com/office/drawing/2014/main" id="{085D1EAF-4ABA-4012-A57E-9BD8EF9623FB}"/>
              </a:ext>
            </a:extLst>
          </p:cNvPr>
          <p:cNvSpPr/>
          <p:nvPr/>
        </p:nvSpPr>
        <p:spPr>
          <a:xfrm>
            <a:off x="431587" y="1512957"/>
            <a:ext cx="7743825" cy="707886"/>
          </a:xfrm>
          <a:prstGeom prst="rect">
            <a:avLst/>
          </a:prstGeom>
        </p:spPr>
        <p:txBody>
          <a:bodyPr wrap="square">
            <a:spAutoFit/>
          </a:bodyPr>
          <a:lstStyle/>
          <a:p>
            <a:pPr algn="ctr"/>
            <a:r>
              <a:rPr lang="en-US" sz="2000" b="1" dirty="0">
                <a:solidFill>
                  <a:schemeClr val="bg1"/>
                </a:solidFill>
              </a:rPr>
              <a:t>The Way Different Health Care Providers Work Together to Give You the Services You Need – 2018</a:t>
            </a:r>
          </a:p>
        </p:txBody>
      </p:sp>
      <p:grpSp>
        <p:nvGrpSpPr>
          <p:cNvPr id="7" name="Group 6">
            <a:extLst>
              <a:ext uri="{FF2B5EF4-FFF2-40B4-BE49-F238E27FC236}">
                <a16:creationId xmlns="" xmlns:a16="http://schemas.microsoft.com/office/drawing/2014/main" id="{79D768DF-A857-C64D-8E5E-2A8D62CB7B42}"/>
              </a:ext>
            </a:extLst>
          </p:cNvPr>
          <p:cNvGrpSpPr/>
          <p:nvPr/>
        </p:nvGrpSpPr>
        <p:grpSpPr>
          <a:xfrm>
            <a:off x="8724754" y="67420"/>
            <a:ext cx="419246" cy="6201442"/>
            <a:chOff x="8724754" y="70615"/>
            <a:chExt cx="419246" cy="6201442"/>
          </a:xfrm>
        </p:grpSpPr>
        <p:sp>
          <p:nvSpPr>
            <p:cNvPr id="8" name="TextBox 7">
              <a:extLst>
                <a:ext uri="{FF2B5EF4-FFF2-40B4-BE49-F238E27FC236}">
                  <a16:creationId xmlns="" xmlns:a16="http://schemas.microsoft.com/office/drawing/2014/main" id="{0E6407BC-1578-1C40-BFA1-E9216B5CBD41}"/>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9" name="TextBox 8">
              <a:extLst>
                <a:ext uri="{FF2B5EF4-FFF2-40B4-BE49-F238E27FC236}">
                  <a16:creationId xmlns="" xmlns:a16="http://schemas.microsoft.com/office/drawing/2014/main" id="{B4D1F592-B251-A040-AEEC-A571FE39C6DD}"/>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0" name="TextBox 9">
              <a:extLst>
                <a:ext uri="{FF2B5EF4-FFF2-40B4-BE49-F238E27FC236}">
                  <a16:creationId xmlns="" xmlns:a16="http://schemas.microsoft.com/office/drawing/2014/main" id="{EB95E3A0-B830-ED48-AF1B-1BE8B65B3304}"/>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1" name="TextBox 10">
              <a:extLst>
                <a:ext uri="{FF2B5EF4-FFF2-40B4-BE49-F238E27FC236}">
                  <a16:creationId xmlns="" xmlns:a16="http://schemas.microsoft.com/office/drawing/2014/main" id="{00272517-E1BC-C84E-803C-531B72B6EAE8}"/>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2" name="TextBox 11">
              <a:extLst>
                <a:ext uri="{FF2B5EF4-FFF2-40B4-BE49-F238E27FC236}">
                  <a16:creationId xmlns="" xmlns:a16="http://schemas.microsoft.com/office/drawing/2014/main" id="{EAC1D4DD-D112-E742-9F55-64743E3202CD}"/>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3" name="TextBox 12">
              <a:extLst>
                <a:ext uri="{FF2B5EF4-FFF2-40B4-BE49-F238E27FC236}">
                  <a16:creationId xmlns="" xmlns:a16="http://schemas.microsoft.com/office/drawing/2014/main" id="{B251FD94-F61D-1D40-98BF-0DE7D34940F8}"/>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4" name="TextBox 13">
              <a:extLst>
                <a:ext uri="{FF2B5EF4-FFF2-40B4-BE49-F238E27FC236}">
                  <a16:creationId xmlns="" xmlns:a16="http://schemas.microsoft.com/office/drawing/2014/main" id="{0CAE2E7E-CC3F-654A-8611-5C375FCB9888}"/>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5" name="TextBox 14">
              <a:extLst>
                <a:ext uri="{FF2B5EF4-FFF2-40B4-BE49-F238E27FC236}">
                  <a16:creationId xmlns="" xmlns:a16="http://schemas.microsoft.com/office/drawing/2014/main" id="{81919B78-5D48-2C47-A1AA-BDFCDA5C85E6}"/>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1012888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98860" y="598503"/>
            <a:ext cx="7772400" cy="1154097"/>
          </a:xfrm>
        </p:spPr>
        <p:txBody>
          <a:bodyPr/>
          <a:lstStyle/>
          <a:p>
            <a:r>
              <a:rPr lang="en-US" dirty="0"/>
              <a:t>Single Care Manager and Personal Care Plan </a:t>
            </a:r>
            <a:br>
              <a:rPr lang="en-US" dirty="0"/>
            </a:br>
            <a:r>
              <a:rPr lang="en-US" dirty="0"/>
              <a:t>by Language</a:t>
            </a:r>
          </a:p>
        </p:txBody>
      </p:sp>
      <p:sp>
        <p:nvSpPr>
          <p:cNvPr id="2" name="Content Placeholder 1"/>
          <p:cNvSpPr>
            <a:spLocks noGrp="1"/>
          </p:cNvSpPr>
          <p:nvPr>
            <p:ph idx="1"/>
          </p:nvPr>
        </p:nvSpPr>
        <p:spPr/>
        <p:txBody>
          <a:bodyPr>
            <a:normAutofit/>
          </a:bodyPr>
          <a:lstStyle/>
          <a:p>
            <a:r>
              <a:rPr lang="en-US" sz="1800" dirty="0"/>
              <a:t>English speakers were the most likely to have a single care manager (32%, compared to 16% of Spanish and Chinese speakers).</a:t>
            </a:r>
          </a:p>
          <a:p>
            <a:endParaRPr lang="en-US" sz="1800" dirty="0"/>
          </a:p>
          <a:p>
            <a:r>
              <a:rPr lang="en-US" sz="1800" dirty="0"/>
              <a:t>Chinese-speaking CMC enrollees who had a single care manager were the least likely to say their single care manager has improved their care “a lot” (only 30%, compared to 60% of English speakers and 62% of Spanish speakers).</a:t>
            </a:r>
          </a:p>
          <a:p>
            <a:endParaRPr lang="en-US" sz="1800" dirty="0"/>
          </a:p>
          <a:p>
            <a:r>
              <a:rPr lang="en-US" sz="1800" dirty="0"/>
              <a:t>English-speaking CMC enrollees were the most likely to say they had a personal care plan (30%, compared to 23% of Spanish speakers and 12% of Chinese speakers).</a:t>
            </a:r>
          </a:p>
        </p:txBody>
      </p:sp>
      <p:grpSp>
        <p:nvGrpSpPr>
          <p:cNvPr id="12" name="Group 11">
            <a:extLst>
              <a:ext uri="{FF2B5EF4-FFF2-40B4-BE49-F238E27FC236}">
                <a16:creationId xmlns="" xmlns:a16="http://schemas.microsoft.com/office/drawing/2014/main" id="{E71C7CFD-4224-7345-9D7B-61D694092171}"/>
              </a:ext>
            </a:extLst>
          </p:cNvPr>
          <p:cNvGrpSpPr/>
          <p:nvPr/>
        </p:nvGrpSpPr>
        <p:grpSpPr>
          <a:xfrm>
            <a:off x="8724754" y="67420"/>
            <a:ext cx="419246" cy="6201442"/>
            <a:chOff x="8724754" y="70615"/>
            <a:chExt cx="419246" cy="6201442"/>
          </a:xfrm>
        </p:grpSpPr>
        <p:sp>
          <p:nvSpPr>
            <p:cNvPr id="13" name="TextBox 12">
              <a:extLst>
                <a:ext uri="{FF2B5EF4-FFF2-40B4-BE49-F238E27FC236}">
                  <a16:creationId xmlns="" xmlns:a16="http://schemas.microsoft.com/office/drawing/2014/main" id="{3EA05169-CA42-F94F-B044-324128EC671C}"/>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4" name="TextBox 13">
              <a:extLst>
                <a:ext uri="{FF2B5EF4-FFF2-40B4-BE49-F238E27FC236}">
                  <a16:creationId xmlns="" xmlns:a16="http://schemas.microsoft.com/office/drawing/2014/main" id="{9BA87D1B-3F4E-7B46-B541-06C7FFAB3ABC}"/>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5" name="TextBox 14">
              <a:extLst>
                <a:ext uri="{FF2B5EF4-FFF2-40B4-BE49-F238E27FC236}">
                  <a16:creationId xmlns="" xmlns:a16="http://schemas.microsoft.com/office/drawing/2014/main" id="{FFD16817-1C7C-9745-8A07-33D46E5D5262}"/>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6" name="TextBox 15">
              <a:extLst>
                <a:ext uri="{FF2B5EF4-FFF2-40B4-BE49-F238E27FC236}">
                  <a16:creationId xmlns="" xmlns:a16="http://schemas.microsoft.com/office/drawing/2014/main" id="{421EBC98-3205-814D-8979-DB620F97BF84}"/>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9" name="TextBox 18">
              <a:extLst>
                <a:ext uri="{FF2B5EF4-FFF2-40B4-BE49-F238E27FC236}">
                  <a16:creationId xmlns="" xmlns:a16="http://schemas.microsoft.com/office/drawing/2014/main" id="{381ED6B2-2701-C049-9CFB-9B8EE5405DC8}"/>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20" name="TextBox 19">
              <a:extLst>
                <a:ext uri="{FF2B5EF4-FFF2-40B4-BE49-F238E27FC236}">
                  <a16:creationId xmlns="" xmlns:a16="http://schemas.microsoft.com/office/drawing/2014/main" id="{B96E206C-F172-4246-B5C9-C443026DF572}"/>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1" name="TextBox 20">
              <a:extLst>
                <a:ext uri="{FF2B5EF4-FFF2-40B4-BE49-F238E27FC236}">
                  <a16:creationId xmlns="" xmlns:a16="http://schemas.microsoft.com/office/drawing/2014/main" id="{53C562E6-2B53-F14D-A513-DCECD3D9066A}"/>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2" name="TextBox 21">
              <a:extLst>
                <a:ext uri="{FF2B5EF4-FFF2-40B4-BE49-F238E27FC236}">
                  <a16:creationId xmlns="" xmlns:a16="http://schemas.microsoft.com/office/drawing/2014/main" id="{4E9E70BF-A74E-1B41-98FC-5E7A0ACD4308}"/>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1490916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98860" y="598503"/>
            <a:ext cx="7772400" cy="1154097"/>
          </a:xfrm>
        </p:spPr>
        <p:txBody>
          <a:bodyPr/>
          <a:lstStyle/>
          <a:p>
            <a:r>
              <a:rPr lang="en-US" dirty="0"/>
              <a:t>Single Care Manager and Personal Care Plan </a:t>
            </a:r>
            <a:br>
              <a:rPr lang="en-US" dirty="0"/>
            </a:br>
            <a:r>
              <a:rPr lang="en-US" dirty="0"/>
              <a:t>by Language</a:t>
            </a:r>
          </a:p>
        </p:txBody>
      </p:sp>
      <p:sp>
        <p:nvSpPr>
          <p:cNvPr id="2" name="Content Placeholder 1"/>
          <p:cNvSpPr>
            <a:spLocks noGrp="1"/>
          </p:cNvSpPr>
          <p:nvPr>
            <p:ph idx="1"/>
          </p:nvPr>
        </p:nvSpPr>
        <p:spPr/>
        <p:txBody>
          <a:bodyPr>
            <a:normAutofit/>
          </a:bodyPr>
          <a:lstStyle/>
          <a:p>
            <a:pPr marL="45720" indent="0">
              <a:buNone/>
            </a:pPr>
            <a:endParaRPr lang="en-US" dirty="0"/>
          </a:p>
          <a:p>
            <a:endParaRPr lang="en-US" dirty="0"/>
          </a:p>
          <a:p>
            <a:pPr marL="45720" indent="0">
              <a:buNone/>
            </a:pPr>
            <a:r>
              <a:rPr lang="en-US" sz="1800" dirty="0"/>
              <a:t>Having a single care manager</a:t>
            </a:r>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r>
              <a:rPr lang="en-US" sz="1800" dirty="0"/>
              <a:t>Having a personal care plan </a:t>
            </a:r>
          </a:p>
        </p:txBody>
      </p:sp>
      <p:graphicFrame>
        <p:nvGraphicFramePr>
          <p:cNvPr id="13" name="Content Placeholder 12">
            <a:extLst>
              <a:ext uri="{FF2B5EF4-FFF2-40B4-BE49-F238E27FC236}">
                <a16:creationId xmlns="" xmlns:a16="http://schemas.microsoft.com/office/drawing/2014/main" id="{633A8BEC-94AA-45B5-9BCF-5F83782E4189}"/>
              </a:ext>
            </a:extLst>
          </p:cNvPr>
          <p:cNvGraphicFramePr>
            <a:graphicFrameLocks/>
          </p:cNvGraphicFramePr>
          <p:nvPr>
            <p:extLst>
              <p:ext uri="{D42A27DB-BD31-4B8C-83A1-F6EECF244321}">
                <p14:modId xmlns:p14="http://schemas.microsoft.com/office/powerpoint/2010/main" val="3862529780"/>
              </p:ext>
            </p:extLst>
          </p:nvPr>
        </p:nvGraphicFramePr>
        <p:xfrm>
          <a:off x="3429000" y="2057400"/>
          <a:ext cx="4763333" cy="1752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2">
            <a:extLst>
              <a:ext uri="{FF2B5EF4-FFF2-40B4-BE49-F238E27FC236}">
                <a16:creationId xmlns="" xmlns:a16="http://schemas.microsoft.com/office/drawing/2014/main" id="{67667100-7121-42AB-85DE-2FB321EB3C26}"/>
              </a:ext>
            </a:extLst>
          </p:cNvPr>
          <p:cNvGraphicFramePr>
            <a:graphicFrameLocks/>
          </p:cNvGraphicFramePr>
          <p:nvPr>
            <p:extLst>
              <p:ext uri="{D42A27DB-BD31-4B8C-83A1-F6EECF244321}">
                <p14:modId xmlns:p14="http://schemas.microsoft.com/office/powerpoint/2010/main" val="982018480"/>
              </p:ext>
            </p:extLst>
          </p:nvPr>
        </p:nvGraphicFramePr>
        <p:xfrm>
          <a:off x="3429000" y="4267201"/>
          <a:ext cx="4790714" cy="1752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 xmlns:a16="http://schemas.microsoft.com/office/drawing/2014/main" id="{79FA063F-24ED-0345-9B23-4CC6EEC78FDB}"/>
              </a:ext>
            </a:extLst>
          </p:cNvPr>
          <p:cNvGrpSpPr/>
          <p:nvPr/>
        </p:nvGrpSpPr>
        <p:grpSpPr>
          <a:xfrm>
            <a:off x="8724754" y="67420"/>
            <a:ext cx="419246" cy="6201442"/>
            <a:chOff x="8724754" y="70615"/>
            <a:chExt cx="419246" cy="6201442"/>
          </a:xfrm>
        </p:grpSpPr>
        <p:sp>
          <p:nvSpPr>
            <p:cNvPr id="16" name="TextBox 15">
              <a:extLst>
                <a:ext uri="{FF2B5EF4-FFF2-40B4-BE49-F238E27FC236}">
                  <a16:creationId xmlns="" xmlns:a16="http://schemas.microsoft.com/office/drawing/2014/main" id="{7D142213-3B53-674D-ACE8-7A791146001A}"/>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9" name="TextBox 18">
              <a:extLst>
                <a:ext uri="{FF2B5EF4-FFF2-40B4-BE49-F238E27FC236}">
                  <a16:creationId xmlns="" xmlns:a16="http://schemas.microsoft.com/office/drawing/2014/main" id="{F992EAA4-DE23-B646-B50F-1C926AC7BCE4}"/>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0" name="TextBox 19">
              <a:extLst>
                <a:ext uri="{FF2B5EF4-FFF2-40B4-BE49-F238E27FC236}">
                  <a16:creationId xmlns="" xmlns:a16="http://schemas.microsoft.com/office/drawing/2014/main" id="{3536F34C-D221-E24F-ACDF-CAC568B06791}"/>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1" name="TextBox 20">
              <a:extLst>
                <a:ext uri="{FF2B5EF4-FFF2-40B4-BE49-F238E27FC236}">
                  <a16:creationId xmlns="" xmlns:a16="http://schemas.microsoft.com/office/drawing/2014/main" id="{212B81D3-29C6-A74F-9170-9D725C33D3DB}"/>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2" name="TextBox 21">
              <a:extLst>
                <a:ext uri="{FF2B5EF4-FFF2-40B4-BE49-F238E27FC236}">
                  <a16:creationId xmlns="" xmlns:a16="http://schemas.microsoft.com/office/drawing/2014/main" id="{29D292BE-657F-F54B-B793-26CCCFDFC309}"/>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23" name="TextBox 22">
              <a:extLst>
                <a:ext uri="{FF2B5EF4-FFF2-40B4-BE49-F238E27FC236}">
                  <a16:creationId xmlns="" xmlns:a16="http://schemas.microsoft.com/office/drawing/2014/main" id="{F0CDD87D-4977-0C4C-9A9D-6DCC715E5F05}"/>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4" name="TextBox 23">
              <a:extLst>
                <a:ext uri="{FF2B5EF4-FFF2-40B4-BE49-F238E27FC236}">
                  <a16:creationId xmlns="" xmlns:a16="http://schemas.microsoft.com/office/drawing/2014/main" id="{666C5697-EE10-F740-B22A-571BAAC1DE5E}"/>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1" name="TextBox 30">
              <a:extLst>
                <a:ext uri="{FF2B5EF4-FFF2-40B4-BE49-F238E27FC236}">
                  <a16:creationId xmlns="" xmlns:a16="http://schemas.microsoft.com/office/drawing/2014/main" id="{8A083A91-8D89-8447-85B6-766AC8E8CADD}"/>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4018505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5920" y="1752600"/>
            <a:ext cx="7772400" cy="4937760"/>
          </a:xfrm>
        </p:spPr>
        <p:txBody>
          <a:bodyPr>
            <a:normAutofit/>
          </a:bodyPr>
          <a:lstStyle/>
          <a:p>
            <a:r>
              <a:rPr lang="en-US" dirty="0"/>
              <a:t>English-speaking CMC enrollees were the most likely to report the following problems in 2018:</a:t>
            </a:r>
          </a:p>
          <a:p>
            <a:pPr marL="331470" indent="-285750">
              <a:buFont typeface="Arial" panose="020B0604020202020204" pitchFamily="34" charset="0"/>
              <a:buChar char="•"/>
            </a:pPr>
            <a:r>
              <a:rPr lang="en-US" dirty="0"/>
              <a:t>Had a misunderstanding about health care services or coverage (18%, compared to less than 10% of Spanish and Chinese speakers)</a:t>
            </a:r>
          </a:p>
          <a:p>
            <a:pPr marL="331470" indent="-285750">
              <a:buFont typeface="Arial" panose="020B0604020202020204" pitchFamily="34" charset="0"/>
              <a:buChar char="•"/>
            </a:pPr>
            <a:r>
              <a:rPr lang="en-US" dirty="0"/>
              <a:t>Health plan denied treatment or referral for another service recommended by a doctor (18%, compared to less than 10% of Spanish and Chinese speakers)</a:t>
            </a:r>
          </a:p>
          <a:p>
            <a:pPr marL="331470" indent="-285750">
              <a:buFont typeface="Arial" panose="020B0604020202020204" pitchFamily="34" charset="0"/>
              <a:buChar char="•"/>
            </a:pPr>
            <a:r>
              <a:rPr lang="en-US" dirty="0"/>
              <a:t>A doctor you were seeing was not available through the plan (18%, compared to 16% of Spanish speakers and 3% of Chinese speakers)</a:t>
            </a:r>
          </a:p>
          <a:p>
            <a:r>
              <a:rPr lang="en-US" dirty="0"/>
              <a:t>Chinese-speaking CMC enrollees were the most likely to report the following problems: </a:t>
            </a:r>
          </a:p>
          <a:p>
            <a:pPr marL="331470" indent="-285750">
              <a:buFont typeface="Arial" panose="020B0604020202020204" pitchFamily="34" charset="0"/>
              <a:buChar char="•"/>
            </a:pPr>
            <a:r>
              <a:rPr lang="en-US" dirty="0"/>
              <a:t>Doctor did not speak your language or there was not an interpreter available (38%, compared to 8% of Spanish speakers) </a:t>
            </a:r>
          </a:p>
          <a:p>
            <a:pPr marL="331470" indent="-285750">
              <a:buFont typeface="Arial" panose="020B0604020202020204" pitchFamily="34" charset="0"/>
              <a:buChar char="•"/>
            </a:pPr>
            <a:r>
              <a:rPr lang="en-US" dirty="0"/>
              <a:t>Transportation problems kept you from getting needed health care (26,% compared to 13% of English speakers and 8% of Spanish speakers)</a:t>
            </a:r>
          </a:p>
          <a:p>
            <a:endParaRPr lang="en-US" dirty="0"/>
          </a:p>
          <a:p>
            <a:pPr marL="331470" indent="-285750">
              <a:buFont typeface="Arial" panose="020B0604020202020204" pitchFamily="34" charset="0"/>
              <a:buChar char="•"/>
            </a:pPr>
            <a:endParaRPr lang="en-US" dirty="0"/>
          </a:p>
        </p:txBody>
      </p:sp>
      <p:sp>
        <p:nvSpPr>
          <p:cNvPr id="3" name="Title 2"/>
          <p:cNvSpPr>
            <a:spLocks noGrp="1"/>
          </p:cNvSpPr>
          <p:nvPr>
            <p:ph type="title"/>
          </p:nvPr>
        </p:nvSpPr>
        <p:spPr>
          <a:xfrm>
            <a:off x="398860" y="440520"/>
            <a:ext cx="7772400" cy="1154097"/>
          </a:xfrm>
        </p:spPr>
        <p:txBody>
          <a:bodyPr/>
          <a:lstStyle/>
          <a:p>
            <a:pPr algn="ctr"/>
            <a:r>
              <a:rPr lang="en-US" dirty="0"/>
              <a:t>Specific Problems with Health Care Services </a:t>
            </a:r>
            <a:br>
              <a:rPr lang="en-US" dirty="0"/>
            </a:br>
            <a:r>
              <a:rPr lang="en-US" dirty="0"/>
              <a:t>by Language</a:t>
            </a:r>
          </a:p>
        </p:txBody>
      </p:sp>
      <p:grpSp>
        <p:nvGrpSpPr>
          <p:cNvPr id="12" name="Group 11">
            <a:extLst>
              <a:ext uri="{FF2B5EF4-FFF2-40B4-BE49-F238E27FC236}">
                <a16:creationId xmlns="" xmlns:a16="http://schemas.microsoft.com/office/drawing/2014/main" id="{70620B15-F9A4-7748-A502-2E6FBF078CAB}"/>
              </a:ext>
            </a:extLst>
          </p:cNvPr>
          <p:cNvGrpSpPr/>
          <p:nvPr/>
        </p:nvGrpSpPr>
        <p:grpSpPr>
          <a:xfrm>
            <a:off x="8724754" y="67420"/>
            <a:ext cx="419246" cy="6201442"/>
            <a:chOff x="8724754" y="70615"/>
            <a:chExt cx="419246" cy="6201442"/>
          </a:xfrm>
        </p:grpSpPr>
        <p:sp>
          <p:nvSpPr>
            <p:cNvPr id="13" name="TextBox 12">
              <a:extLst>
                <a:ext uri="{FF2B5EF4-FFF2-40B4-BE49-F238E27FC236}">
                  <a16:creationId xmlns="" xmlns:a16="http://schemas.microsoft.com/office/drawing/2014/main" id="{BBE5BCE2-47B1-CE48-B282-013E1A5B8ECC}"/>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4" name="TextBox 13">
              <a:extLst>
                <a:ext uri="{FF2B5EF4-FFF2-40B4-BE49-F238E27FC236}">
                  <a16:creationId xmlns="" xmlns:a16="http://schemas.microsoft.com/office/drawing/2014/main" id="{8EF087D7-943F-6E40-92B1-CC3BDDEDD3AD}"/>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5" name="TextBox 14">
              <a:extLst>
                <a:ext uri="{FF2B5EF4-FFF2-40B4-BE49-F238E27FC236}">
                  <a16:creationId xmlns="" xmlns:a16="http://schemas.microsoft.com/office/drawing/2014/main" id="{E0BCC5B9-B837-744E-AA70-9D9484BF7BE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6" name="TextBox 15">
              <a:extLst>
                <a:ext uri="{FF2B5EF4-FFF2-40B4-BE49-F238E27FC236}">
                  <a16:creationId xmlns="" xmlns:a16="http://schemas.microsoft.com/office/drawing/2014/main" id="{48C50501-2F91-D449-8AFC-21CE2A661999}"/>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7" name="TextBox 16">
              <a:extLst>
                <a:ext uri="{FF2B5EF4-FFF2-40B4-BE49-F238E27FC236}">
                  <a16:creationId xmlns="" xmlns:a16="http://schemas.microsoft.com/office/drawing/2014/main" id="{BBE1EDEF-2398-1F4E-B978-DCD650671D2D}"/>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8" name="TextBox 17">
              <a:extLst>
                <a:ext uri="{FF2B5EF4-FFF2-40B4-BE49-F238E27FC236}">
                  <a16:creationId xmlns="" xmlns:a16="http://schemas.microsoft.com/office/drawing/2014/main" id="{8980461B-92F8-2041-8F5D-F511D2A00D56}"/>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9" name="TextBox 18">
              <a:extLst>
                <a:ext uri="{FF2B5EF4-FFF2-40B4-BE49-F238E27FC236}">
                  <a16:creationId xmlns="" xmlns:a16="http://schemas.microsoft.com/office/drawing/2014/main" id="{5F1A2555-3A7B-BE49-AB07-CD0FF2F2F723}"/>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8" name="TextBox 27">
              <a:extLst>
                <a:ext uri="{FF2B5EF4-FFF2-40B4-BE49-F238E27FC236}">
                  <a16:creationId xmlns="" xmlns:a16="http://schemas.microsoft.com/office/drawing/2014/main" id="{1D364A7B-C52F-3948-8EA8-5A2D2045827E}"/>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74812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Specific Problems with Health Care Services </a:t>
            </a:r>
            <a:br>
              <a:rPr lang="en-US" dirty="0"/>
            </a:br>
            <a:r>
              <a:rPr lang="en-US" dirty="0"/>
              <a:t>by Language</a:t>
            </a:r>
          </a:p>
        </p:txBody>
      </p:sp>
      <p:sp>
        <p:nvSpPr>
          <p:cNvPr id="2" name="Content Placeholder 1"/>
          <p:cNvSpPr>
            <a:spLocks noGrp="1"/>
          </p:cNvSpPr>
          <p:nvPr>
            <p:ph idx="1"/>
          </p:nvPr>
        </p:nvSpPr>
        <p:spPr>
          <a:xfrm>
            <a:off x="398860" y="1959834"/>
            <a:ext cx="7772400" cy="447680"/>
          </a:xfrm>
        </p:spPr>
        <p:txBody>
          <a:bodyPr>
            <a:noAutofit/>
          </a:bodyPr>
          <a:lstStyle/>
          <a:p>
            <a:pPr marL="45720" indent="0" algn="ctr">
              <a:buNone/>
            </a:pPr>
            <a:r>
              <a:rPr lang="en-US" sz="2000" dirty="0"/>
              <a:t>Transportation problems kept you from getting needed health care</a:t>
            </a:r>
          </a:p>
        </p:txBody>
      </p:sp>
      <p:graphicFrame>
        <p:nvGraphicFramePr>
          <p:cNvPr id="12" name="Content Placeholder 12">
            <a:extLst>
              <a:ext uri="{FF2B5EF4-FFF2-40B4-BE49-F238E27FC236}">
                <a16:creationId xmlns="" xmlns:a16="http://schemas.microsoft.com/office/drawing/2014/main" id="{E5A6C2D9-D340-41F5-A32B-C096B06799F6}"/>
              </a:ext>
            </a:extLst>
          </p:cNvPr>
          <p:cNvGraphicFramePr>
            <a:graphicFrameLocks/>
          </p:cNvGraphicFramePr>
          <p:nvPr>
            <p:extLst>
              <p:ext uri="{D42A27DB-BD31-4B8C-83A1-F6EECF244321}">
                <p14:modId xmlns:p14="http://schemas.microsoft.com/office/powerpoint/2010/main" val="3690800071"/>
              </p:ext>
            </p:extLst>
          </p:nvPr>
        </p:nvGraphicFramePr>
        <p:xfrm>
          <a:off x="838200" y="2504268"/>
          <a:ext cx="6934200" cy="3972732"/>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2">
            <a:extLst>
              <a:ext uri="{FF2B5EF4-FFF2-40B4-BE49-F238E27FC236}">
                <a16:creationId xmlns="" xmlns:a16="http://schemas.microsoft.com/office/drawing/2014/main" id="{444828B7-F80C-AE4D-A218-19D119594142}"/>
              </a:ext>
            </a:extLst>
          </p:cNvPr>
          <p:cNvGrpSpPr/>
          <p:nvPr/>
        </p:nvGrpSpPr>
        <p:grpSpPr>
          <a:xfrm>
            <a:off x="8724754" y="67420"/>
            <a:ext cx="419246" cy="6201442"/>
            <a:chOff x="8724754" y="70615"/>
            <a:chExt cx="419246" cy="6201442"/>
          </a:xfrm>
        </p:grpSpPr>
        <p:sp>
          <p:nvSpPr>
            <p:cNvPr id="14" name="TextBox 13">
              <a:extLst>
                <a:ext uri="{FF2B5EF4-FFF2-40B4-BE49-F238E27FC236}">
                  <a16:creationId xmlns="" xmlns:a16="http://schemas.microsoft.com/office/drawing/2014/main" id="{394E74E1-B719-E74D-885A-EFECA17F2CF7}"/>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5" name="TextBox 14">
              <a:extLst>
                <a:ext uri="{FF2B5EF4-FFF2-40B4-BE49-F238E27FC236}">
                  <a16:creationId xmlns="" xmlns:a16="http://schemas.microsoft.com/office/drawing/2014/main" id="{C9E4BF48-5F03-DE4D-AFF3-03CA37AFC146}"/>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6" name="TextBox 15">
              <a:extLst>
                <a:ext uri="{FF2B5EF4-FFF2-40B4-BE49-F238E27FC236}">
                  <a16:creationId xmlns="" xmlns:a16="http://schemas.microsoft.com/office/drawing/2014/main" id="{A3579936-BF94-AC4F-9A30-847B6DBFEC44}"/>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7" name="TextBox 16">
              <a:extLst>
                <a:ext uri="{FF2B5EF4-FFF2-40B4-BE49-F238E27FC236}">
                  <a16:creationId xmlns="" xmlns:a16="http://schemas.microsoft.com/office/drawing/2014/main" id="{F1F5F037-3A31-EA4E-8D59-4526928B36EF}"/>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8" name="TextBox 17">
              <a:extLst>
                <a:ext uri="{FF2B5EF4-FFF2-40B4-BE49-F238E27FC236}">
                  <a16:creationId xmlns="" xmlns:a16="http://schemas.microsoft.com/office/drawing/2014/main" id="{53208424-6E6B-3441-949F-12B1D713DCAA}"/>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9" name="TextBox 18">
              <a:extLst>
                <a:ext uri="{FF2B5EF4-FFF2-40B4-BE49-F238E27FC236}">
                  <a16:creationId xmlns="" xmlns:a16="http://schemas.microsoft.com/office/drawing/2014/main" id="{BF0D7C72-8C46-7849-8E8F-4255B4BAA9BE}"/>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0" name="TextBox 19">
              <a:extLst>
                <a:ext uri="{FF2B5EF4-FFF2-40B4-BE49-F238E27FC236}">
                  <a16:creationId xmlns="" xmlns:a16="http://schemas.microsoft.com/office/drawing/2014/main" id="{826E3B5C-6D00-CE44-9025-4A0B7C4889EB}"/>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1" name="TextBox 20">
              <a:extLst>
                <a:ext uri="{FF2B5EF4-FFF2-40B4-BE49-F238E27FC236}">
                  <a16:creationId xmlns="" xmlns:a16="http://schemas.microsoft.com/office/drawing/2014/main" id="{5B9D781C-0F61-3444-AC86-B37357955FCF}"/>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4234232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Spanish speakers were most likely to report their health was fair or poor (48%, compared to 41% of English speakers and 37% of Chinese speakers).</a:t>
            </a:r>
          </a:p>
          <a:p>
            <a:pPr>
              <a:spcAft>
                <a:spcPts val="1400"/>
              </a:spcAft>
            </a:pPr>
            <a:r>
              <a:rPr lang="en-US" dirty="0"/>
              <a:t>English-speaking CMC enrollees were most likely to report using specialized equipment such as a cane, wheelchair, scooter, or special bed, etc. (48%, compared to 40% of Spanish speakers and 30% of Chinese speakers).</a:t>
            </a:r>
          </a:p>
          <a:p>
            <a:pPr>
              <a:spcAft>
                <a:spcPts val="1400"/>
              </a:spcAft>
            </a:pPr>
            <a:r>
              <a:rPr lang="en-US" dirty="0"/>
              <a:t>English-speaking CMC enrollees were most likely to report they had been in the hospital overnight in the last 12 months (23%, compared to 20% of Spanish-speakers and 9% of Chinese speakers). </a:t>
            </a:r>
          </a:p>
          <a:p>
            <a:pPr>
              <a:spcAft>
                <a:spcPts val="1400"/>
              </a:spcAft>
            </a:pPr>
            <a:r>
              <a:rPr lang="en-US" dirty="0"/>
              <a:t>English-speaking CMC enrollees were most likely to report using mental health care (19%, compared to less than 10% of the other groups).</a:t>
            </a:r>
          </a:p>
        </p:txBody>
      </p:sp>
      <p:sp>
        <p:nvSpPr>
          <p:cNvPr id="3" name="Title 2"/>
          <p:cNvSpPr>
            <a:spLocks noGrp="1"/>
          </p:cNvSpPr>
          <p:nvPr>
            <p:ph type="title"/>
          </p:nvPr>
        </p:nvSpPr>
        <p:spPr/>
        <p:txBody>
          <a:bodyPr/>
          <a:lstStyle/>
          <a:p>
            <a:pPr algn="ctr"/>
            <a:r>
              <a:rPr lang="en-US" dirty="0"/>
              <a:t>Health-Related Characteristics of CMC Enrollees </a:t>
            </a:r>
            <a:br>
              <a:rPr lang="en-US" dirty="0"/>
            </a:br>
            <a:r>
              <a:rPr lang="en-US" dirty="0"/>
              <a:t>by Language</a:t>
            </a:r>
          </a:p>
        </p:txBody>
      </p:sp>
      <p:grpSp>
        <p:nvGrpSpPr>
          <p:cNvPr id="14" name="Group 13">
            <a:extLst>
              <a:ext uri="{FF2B5EF4-FFF2-40B4-BE49-F238E27FC236}">
                <a16:creationId xmlns="" xmlns:a16="http://schemas.microsoft.com/office/drawing/2014/main" id="{1EFB213A-4F6B-8845-95AC-A502E4FF392F}"/>
              </a:ext>
            </a:extLst>
          </p:cNvPr>
          <p:cNvGrpSpPr/>
          <p:nvPr/>
        </p:nvGrpSpPr>
        <p:grpSpPr>
          <a:xfrm>
            <a:off x="8724754" y="67420"/>
            <a:ext cx="419246" cy="6201442"/>
            <a:chOff x="8724754" y="70615"/>
            <a:chExt cx="419246" cy="6201442"/>
          </a:xfrm>
        </p:grpSpPr>
        <p:sp>
          <p:nvSpPr>
            <p:cNvPr id="15" name="TextBox 14">
              <a:extLst>
                <a:ext uri="{FF2B5EF4-FFF2-40B4-BE49-F238E27FC236}">
                  <a16:creationId xmlns="" xmlns:a16="http://schemas.microsoft.com/office/drawing/2014/main" id="{D9EA4102-9DEA-BE47-9B5C-9855223F0765}"/>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6" name="TextBox 15">
              <a:extLst>
                <a:ext uri="{FF2B5EF4-FFF2-40B4-BE49-F238E27FC236}">
                  <a16:creationId xmlns="" xmlns:a16="http://schemas.microsoft.com/office/drawing/2014/main" id="{DAE56FCE-909F-4042-A4E4-265A9FA582DC}"/>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7" name="TextBox 16">
              <a:extLst>
                <a:ext uri="{FF2B5EF4-FFF2-40B4-BE49-F238E27FC236}">
                  <a16:creationId xmlns="" xmlns:a16="http://schemas.microsoft.com/office/drawing/2014/main" id="{9023D683-8244-364E-B0FB-A37837AE645C}"/>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8" name="TextBox 17">
              <a:extLst>
                <a:ext uri="{FF2B5EF4-FFF2-40B4-BE49-F238E27FC236}">
                  <a16:creationId xmlns="" xmlns:a16="http://schemas.microsoft.com/office/drawing/2014/main" id="{1AA92660-7CB7-6441-A210-0A6316E4B0ED}"/>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9" name="TextBox 18">
              <a:extLst>
                <a:ext uri="{FF2B5EF4-FFF2-40B4-BE49-F238E27FC236}">
                  <a16:creationId xmlns="" xmlns:a16="http://schemas.microsoft.com/office/drawing/2014/main" id="{F62A5E5D-3104-EF42-AC5F-8F0BE880FB5D}"/>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20" name="TextBox 19">
              <a:extLst>
                <a:ext uri="{FF2B5EF4-FFF2-40B4-BE49-F238E27FC236}">
                  <a16:creationId xmlns="" xmlns:a16="http://schemas.microsoft.com/office/drawing/2014/main" id="{CD082AEA-E970-644D-8A70-46783E06013E}"/>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1" name="TextBox 20">
              <a:extLst>
                <a:ext uri="{FF2B5EF4-FFF2-40B4-BE49-F238E27FC236}">
                  <a16:creationId xmlns="" xmlns:a16="http://schemas.microsoft.com/office/drawing/2014/main" id="{40E147F5-9135-5C47-97E6-4D7EF5D5550A}"/>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8" name="TextBox 27">
              <a:extLst>
                <a:ext uri="{FF2B5EF4-FFF2-40B4-BE49-F238E27FC236}">
                  <a16:creationId xmlns="" xmlns:a16="http://schemas.microsoft.com/office/drawing/2014/main" id="{6960EC92-3FE9-5243-BE31-BC9086FE55FD}"/>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8474042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7637860" cy="4592462"/>
          </a:xfrm>
        </p:spPr>
        <p:txBody>
          <a:bodyPr/>
          <a:lstStyle/>
          <a:p>
            <a:pPr algn="ctr">
              <a:spcAft>
                <a:spcPts val="1400"/>
              </a:spcAft>
            </a:pPr>
            <a:r>
              <a:rPr lang="en-US" dirty="0"/>
              <a:t>Global Self-Rating of Health</a:t>
            </a:r>
          </a:p>
        </p:txBody>
      </p:sp>
      <p:sp>
        <p:nvSpPr>
          <p:cNvPr id="3" name="Title 2"/>
          <p:cNvSpPr>
            <a:spLocks noGrp="1"/>
          </p:cNvSpPr>
          <p:nvPr>
            <p:ph type="title"/>
          </p:nvPr>
        </p:nvSpPr>
        <p:spPr>
          <a:xfrm>
            <a:off x="398860" y="598504"/>
            <a:ext cx="7772400" cy="954176"/>
          </a:xfrm>
        </p:spPr>
        <p:txBody>
          <a:bodyPr/>
          <a:lstStyle/>
          <a:p>
            <a:pPr algn="ctr"/>
            <a:r>
              <a:rPr lang="en-US" dirty="0"/>
              <a:t>Health-Related Characteristics of CMC Enrollees </a:t>
            </a:r>
            <a:br>
              <a:rPr lang="en-US" dirty="0"/>
            </a:br>
            <a:r>
              <a:rPr lang="en-US" dirty="0"/>
              <a:t>by Language</a:t>
            </a:r>
          </a:p>
        </p:txBody>
      </p:sp>
      <p:graphicFrame>
        <p:nvGraphicFramePr>
          <p:cNvPr id="14" name="Content Placeholder 3">
            <a:extLst>
              <a:ext uri="{FF2B5EF4-FFF2-40B4-BE49-F238E27FC236}">
                <a16:creationId xmlns="" xmlns:a16="http://schemas.microsoft.com/office/drawing/2014/main" id="{11CC3D61-23EE-4496-9829-DCCB208EA830}"/>
              </a:ext>
            </a:extLst>
          </p:cNvPr>
          <p:cNvGraphicFramePr>
            <a:graphicFrameLocks/>
          </p:cNvGraphicFramePr>
          <p:nvPr>
            <p:extLst>
              <p:ext uri="{D42A27DB-BD31-4B8C-83A1-F6EECF244321}">
                <p14:modId xmlns:p14="http://schemas.microsoft.com/office/powerpoint/2010/main" val="3602330891"/>
              </p:ext>
            </p:extLst>
          </p:nvPr>
        </p:nvGraphicFramePr>
        <p:xfrm>
          <a:off x="533400" y="2209800"/>
          <a:ext cx="7637860" cy="4444995"/>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 xmlns:a16="http://schemas.microsoft.com/office/drawing/2014/main" id="{B3136928-FF33-5E48-BDD3-84DC6D2DCFD5}"/>
              </a:ext>
            </a:extLst>
          </p:cNvPr>
          <p:cNvGrpSpPr/>
          <p:nvPr/>
        </p:nvGrpSpPr>
        <p:grpSpPr>
          <a:xfrm>
            <a:off x="8724754" y="67420"/>
            <a:ext cx="419246" cy="6201442"/>
            <a:chOff x="8724754" y="70615"/>
            <a:chExt cx="419246" cy="6201442"/>
          </a:xfrm>
        </p:grpSpPr>
        <p:sp>
          <p:nvSpPr>
            <p:cNvPr id="16" name="TextBox 15">
              <a:extLst>
                <a:ext uri="{FF2B5EF4-FFF2-40B4-BE49-F238E27FC236}">
                  <a16:creationId xmlns="" xmlns:a16="http://schemas.microsoft.com/office/drawing/2014/main" id="{298EA136-A3B7-1E44-9020-1DDFBA1D2A8E}"/>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7" name="TextBox 16">
              <a:extLst>
                <a:ext uri="{FF2B5EF4-FFF2-40B4-BE49-F238E27FC236}">
                  <a16:creationId xmlns="" xmlns:a16="http://schemas.microsoft.com/office/drawing/2014/main" id="{F5EFAF90-35A0-CB4A-8392-4AE7EB30C344}"/>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8" name="TextBox 17">
              <a:extLst>
                <a:ext uri="{FF2B5EF4-FFF2-40B4-BE49-F238E27FC236}">
                  <a16:creationId xmlns="" xmlns:a16="http://schemas.microsoft.com/office/drawing/2014/main" id="{941F7493-50B3-F649-A3EB-21CF660C39E2}"/>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9" name="TextBox 18">
              <a:extLst>
                <a:ext uri="{FF2B5EF4-FFF2-40B4-BE49-F238E27FC236}">
                  <a16:creationId xmlns="" xmlns:a16="http://schemas.microsoft.com/office/drawing/2014/main" id="{8050820B-AD2E-774F-B5B0-B55E4FAFC9A8}"/>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0" name="TextBox 19">
              <a:extLst>
                <a:ext uri="{FF2B5EF4-FFF2-40B4-BE49-F238E27FC236}">
                  <a16:creationId xmlns="" xmlns:a16="http://schemas.microsoft.com/office/drawing/2014/main" id="{601F3C8B-6544-6047-ACB6-0787FC14E069}"/>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21" name="TextBox 20">
              <a:extLst>
                <a:ext uri="{FF2B5EF4-FFF2-40B4-BE49-F238E27FC236}">
                  <a16:creationId xmlns="" xmlns:a16="http://schemas.microsoft.com/office/drawing/2014/main" id="{C95979EF-9DA6-8D4B-98AF-044ABC921E57}"/>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8" name="TextBox 27">
              <a:extLst>
                <a:ext uri="{FF2B5EF4-FFF2-40B4-BE49-F238E27FC236}">
                  <a16:creationId xmlns="" xmlns:a16="http://schemas.microsoft.com/office/drawing/2014/main" id="{ABFF1535-FA04-5548-AAEF-A36F506BC4D4}"/>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9" name="TextBox 28">
              <a:extLst>
                <a:ext uri="{FF2B5EF4-FFF2-40B4-BE49-F238E27FC236}">
                  <a16:creationId xmlns="" xmlns:a16="http://schemas.microsoft.com/office/drawing/2014/main" id="{76E20F68-2D0D-9F45-9491-E43003496581}"/>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8149893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Disability and Long-Term Services and Supports </a:t>
            </a:r>
            <a:br>
              <a:rPr lang="en-US" dirty="0"/>
            </a:br>
            <a:r>
              <a:rPr lang="en-US" dirty="0"/>
              <a:t>Use of CMC Enrollees by Language</a:t>
            </a:r>
            <a:endParaRPr lang="en-US" b="1" dirty="0"/>
          </a:p>
        </p:txBody>
      </p:sp>
      <p:sp>
        <p:nvSpPr>
          <p:cNvPr id="2" name="Content Placeholder 1"/>
          <p:cNvSpPr>
            <a:spLocks noGrp="1"/>
          </p:cNvSpPr>
          <p:nvPr>
            <p:ph idx="1"/>
          </p:nvPr>
        </p:nvSpPr>
        <p:spPr/>
        <p:txBody>
          <a:bodyPr>
            <a:normAutofit/>
          </a:bodyPr>
          <a:lstStyle/>
          <a:p>
            <a:pPr marL="45720" indent="0">
              <a:buNone/>
            </a:pPr>
            <a:r>
              <a:rPr lang="en-US" sz="1800" dirty="0"/>
              <a:t>Chinese-speaking CMC enrollees were most likely to report needing assistance with personal care (76%, compared to 54% of English-speaking enrollees and 43% of Spanish-speaking enrollees).</a:t>
            </a:r>
          </a:p>
          <a:p>
            <a:endParaRPr lang="en-US" sz="1800" dirty="0"/>
          </a:p>
          <a:p>
            <a:pPr marL="45720" indent="0">
              <a:buNone/>
            </a:pPr>
            <a:r>
              <a:rPr lang="en-US" sz="1800" dirty="0"/>
              <a:t>Chinese-speaking enrollees were the most likely to be using In-Home Supportive Services (IHSS) (60%), compared to about a quarter of English- and Spanish-speaking CMC enrollees. </a:t>
            </a:r>
          </a:p>
          <a:p>
            <a:endParaRPr lang="en-US" sz="1800" dirty="0"/>
          </a:p>
          <a:p>
            <a:pPr marL="45720" indent="0">
              <a:buNone/>
            </a:pPr>
            <a:r>
              <a:rPr lang="en-US" sz="1800" dirty="0"/>
              <a:t>There were no significant differences by language in need for assistance with routine activities like chores, shopping, or getting around for other purposes.</a:t>
            </a:r>
          </a:p>
          <a:p>
            <a:endParaRPr lang="en-US" sz="1800" dirty="0"/>
          </a:p>
          <a:p>
            <a:pPr marL="45720" indent="0">
              <a:buNone/>
            </a:pPr>
            <a:r>
              <a:rPr lang="en-US" sz="1800" dirty="0"/>
              <a:t>Spanish-speaking CMC enrollees were the least likely to report unmet needs for personal and routine care (33%, compared to 42% for English speakers and 44% for Chinese speakers).</a:t>
            </a:r>
          </a:p>
        </p:txBody>
      </p:sp>
      <p:grpSp>
        <p:nvGrpSpPr>
          <p:cNvPr id="12" name="Group 11">
            <a:extLst>
              <a:ext uri="{FF2B5EF4-FFF2-40B4-BE49-F238E27FC236}">
                <a16:creationId xmlns="" xmlns:a16="http://schemas.microsoft.com/office/drawing/2014/main" id="{59024ECC-0DE9-B144-A16E-11CE82153B26}"/>
              </a:ext>
            </a:extLst>
          </p:cNvPr>
          <p:cNvGrpSpPr/>
          <p:nvPr/>
        </p:nvGrpSpPr>
        <p:grpSpPr>
          <a:xfrm>
            <a:off x="8724754" y="67420"/>
            <a:ext cx="419246" cy="6201442"/>
            <a:chOff x="8724754" y="70615"/>
            <a:chExt cx="419246" cy="6201442"/>
          </a:xfrm>
        </p:grpSpPr>
        <p:sp>
          <p:nvSpPr>
            <p:cNvPr id="13" name="TextBox 12">
              <a:extLst>
                <a:ext uri="{FF2B5EF4-FFF2-40B4-BE49-F238E27FC236}">
                  <a16:creationId xmlns="" xmlns:a16="http://schemas.microsoft.com/office/drawing/2014/main" id="{9CD10F68-372C-8047-90D8-24A2927B1F53}"/>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4" name="TextBox 13">
              <a:extLst>
                <a:ext uri="{FF2B5EF4-FFF2-40B4-BE49-F238E27FC236}">
                  <a16:creationId xmlns="" xmlns:a16="http://schemas.microsoft.com/office/drawing/2014/main" id="{DF7FA067-7C09-B24A-8058-3FD8A9EE3BC7}"/>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5" name="TextBox 14">
              <a:extLst>
                <a:ext uri="{FF2B5EF4-FFF2-40B4-BE49-F238E27FC236}">
                  <a16:creationId xmlns="" xmlns:a16="http://schemas.microsoft.com/office/drawing/2014/main" id="{7C18E713-C129-084A-860F-34FB7B3534BF}"/>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4" name="TextBox 23">
              <a:extLst>
                <a:ext uri="{FF2B5EF4-FFF2-40B4-BE49-F238E27FC236}">
                  <a16:creationId xmlns="" xmlns:a16="http://schemas.microsoft.com/office/drawing/2014/main" id="{9B891B20-A4C0-DA4D-9519-1554409619C5}"/>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5" name="TextBox 24">
              <a:extLst>
                <a:ext uri="{FF2B5EF4-FFF2-40B4-BE49-F238E27FC236}">
                  <a16:creationId xmlns="" xmlns:a16="http://schemas.microsoft.com/office/drawing/2014/main" id="{58FEED36-305C-2F44-B148-2007F3D2712B}"/>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26" name="TextBox 25">
              <a:extLst>
                <a:ext uri="{FF2B5EF4-FFF2-40B4-BE49-F238E27FC236}">
                  <a16:creationId xmlns="" xmlns:a16="http://schemas.microsoft.com/office/drawing/2014/main" id="{9DFB1001-29BE-B841-9FEC-209E6FC64BF2}"/>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7" name="TextBox 26">
              <a:extLst>
                <a:ext uri="{FF2B5EF4-FFF2-40B4-BE49-F238E27FC236}">
                  <a16:creationId xmlns="" xmlns:a16="http://schemas.microsoft.com/office/drawing/2014/main" id="{6F33DEC5-C090-FB41-9EED-9233227D56BE}"/>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8" name="TextBox 27">
              <a:extLst>
                <a:ext uri="{FF2B5EF4-FFF2-40B4-BE49-F238E27FC236}">
                  <a16:creationId xmlns="" xmlns:a16="http://schemas.microsoft.com/office/drawing/2014/main" id="{5E2ADCA8-C963-804E-B588-CD19BDCBC7BC}"/>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65544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Summary</a:t>
            </a:r>
            <a:br>
              <a:rPr lang="en-US" dirty="0"/>
            </a:br>
            <a:r>
              <a:rPr lang="en-US" dirty="0"/>
              <a:t>Findings in Brief</a:t>
            </a:r>
          </a:p>
        </p:txBody>
      </p:sp>
      <p:grpSp>
        <p:nvGrpSpPr>
          <p:cNvPr id="28" name="Group 27">
            <a:extLst>
              <a:ext uri="{FF2B5EF4-FFF2-40B4-BE49-F238E27FC236}">
                <a16:creationId xmlns="" xmlns:a16="http://schemas.microsoft.com/office/drawing/2014/main" id="{266AD35A-27E2-3541-B60F-AF5316A63DF3}"/>
              </a:ext>
            </a:extLst>
          </p:cNvPr>
          <p:cNvGrpSpPr/>
          <p:nvPr/>
        </p:nvGrpSpPr>
        <p:grpSpPr>
          <a:xfrm>
            <a:off x="8724754" y="70615"/>
            <a:ext cx="419246" cy="6180980"/>
            <a:chOff x="8724754" y="70615"/>
            <a:chExt cx="419246" cy="6180980"/>
          </a:xfrm>
        </p:grpSpPr>
        <p:sp>
          <p:nvSpPr>
            <p:cNvPr id="29" name="TextBox 28">
              <a:extLst>
                <a:ext uri="{FF2B5EF4-FFF2-40B4-BE49-F238E27FC236}">
                  <a16:creationId xmlns="" xmlns:a16="http://schemas.microsoft.com/office/drawing/2014/main" id="{9F49161A-44D2-5F49-8EC0-FF3E627EC0E9}"/>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30" name="TextBox 29">
              <a:extLst>
                <a:ext uri="{FF2B5EF4-FFF2-40B4-BE49-F238E27FC236}">
                  <a16:creationId xmlns="" xmlns:a16="http://schemas.microsoft.com/office/drawing/2014/main" id="{F36475AE-F8AF-E743-9F91-A10293D34B6B}"/>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SUMMARY</a:t>
              </a:r>
            </a:p>
          </p:txBody>
        </p:sp>
        <p:sp>
          <p:nvSpPr>
            <p:cNvPr id="31" name="TextBox 30">
              <a:extLst>
                <a:ext uri="{FF2B5EF4-FFF2-40B4-BE49-F238E27FC236}">
                  <a16:creationId xmlns="" xmlns:a16="http://schemas.microsoft.com/office/drawing/2014/main" id="{B0DF3736-94A3-7E42-A514-28DDD4E118A0}"/>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32" name="TextBox 31">
              <a:extLst>
                <a:ext uri="{FF2B5EF4-FFF2-40B4-BE49-F238E27FC236}">
                  <a16:creationId xmlns="" xmlns:a16="http://schemas.microsoft.com/office/drawing/2014/main" id="{9237BBAC-272F-8844-A410-37E377BC24BD}"/>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33" name="TextBox 32">
              <a:extLst>
                <a:ext uri="{FF2B5EF4-FFF2-40B4-BE49-F238E27FC236}">
                  <a16:creationId xmlns="" xmlns:a16="http://schemas.microsoft.com/office/drawing/2014/main" id="{85172D9C-AD22-0D44-8BEB-F1D9E2A60C85}"/>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34" name="TextBox 33">
              <a:extLst>
                <a:ext uri="{FF2B5EF4-FFF2-40B4-BE49-F238E27FC236}">
                  <a16:creationId xmlns="" xmlns:a16="http://schemas.microsoft.com/office/drawing/2014/main" id="{D39DC2E2-54D2-814F-B6EC-FDCA0008E10F}"/>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35" name="TextBox 34">
              <a:extLst>
                <a:ext uri="{FF2B5EF4-FFF2-40B4-BE49-F238E27FC236}">
                  <a16:creationId xmlns="" xmlns:a16="http://schemas.microsoft.com/office/drawing/2014/main" id="{8ED771EA-D881-E749-B8BD-44E2CD028323}"/>
                </a:ext>
              </a:extLst>
            </p:cNvPr>
            <p:cNvSpPr txBox="1"/>
            <p:nvPr userDrawn="1"/>
          </p:nvSpPr>
          <p:spPr>
            <a:xfrm>
              <a:off x="8794248" y="5486100"/>
              <a:ext cx="207526" cy="765495"/>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6" name="TextBox 35">
              <a:extLst>
                <a:ext uri="{FF2B5EF4-FFF2-40B4-BE49-F238E27FC236}">
                  <a16:creationId xmlns="" xmlns:a16="http://schemas.microsoft.com/office/drawing/2014/main" id="{FEFB8236-9348-5C48-97F8-BFE7274EE6E6}"/>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747047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Disability and LTSS Use of CMC Enrollees by Language</a:t>
            </a:r>
            <a:endParaRPr lang="en-US" b="1" dirty="0"/>
          </a:p>
        </p:txBody>
      </p:sp>
      <p:sp>
        <p:nvSpPr>
          <p:cNvPr id="2" name="Content Placeholder 1"/>
          <p:cNvSpPr>
            <a:spLocks noGrp="1"/>
          </p:cNvSpPr>
          <p:nvPr>
            <p:ph idx="1"/>
          </p:nvPr>
        </p:nvSpPr>
        <p:spPr/>
        <p:txBody>
          <a:bodyPr/>
          <a:lstStyle/>
          <a:p>
            <a:pPr marL="45720" indent="0">
              <a:buNone/>
            </a:pPr>
            <a:endParaRPr lang="en-US" dirty="0"/>
          </a:p>
          <a:p>
            <a:endParaRPr lang="en-US" dirty="0"/>
          </a:p>
          <a:p>
            <a:pPr marL="45720" indent="0">
              <a:buNone/>
            </a:pPr>
            <a:r>
              <a:rPr lang="en-US" sz="1800" dirty="0"/>
              <a:t>Personal care needs</a:t>
            </a:r>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r>
              <a:rPr lang="en-US" sz="1800" dirty="0"/>
              <a:t>Routine care needs </a:t>
            </a:r>
          </a:p>
        </p:txBody>
      </p:sp>
      <p:graphicFrame>
        <p:nvGraphicFramePr>
          <p:cNvPr id="12" name="Content Placeholder 12">
            <a:extLst>
              <a:ext uri="{FF2B5EF4-FFF2-40B4-BE49-F238E27FC236}">
                <a16:creationId xmlns="" xmlns:a16="http://schemas.microsoft.com/office/drawing/2014/main" id="{3B9A818B-7063-4FF5-86EF-3515D49F6F3D}"/>
              </a:ext>
            </a:extLst>
          </p:cNvPr>
          <p:cNvGraphicFramePr>
            <a:graphicFrameLocks/>
          </p:cNvGraphicFramePr>
          <p:nvPr>
            <p:extLst>
              <p:ext uri="{D42A27DB-BD31-4B8C-83A1-F6EECF244321}">
                <p14:modId xmlns:p14="http://schemas.microsoft.com/office/powerpoint/2010/main" val="67771387"/>
              </p:ext>
            </p:extLst>
          </p:nvPr>
        </p:nvGraphicFramePr>
        <p:xfrm>
          <a:off x="2590800" y="2164557"/>
          <a:ext cx="5638800" cy="1780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 xmlns:a16="http://schemas.microsoft.com/office/drawing/2014/main" id="{D1B2EA4F-EED2-4B8E-845F-9BD47B9556F6}"/>
              </a:ext>
            </a:extLst>
          </p:cNvPr>
          <p:cNvGraphicFramePr>
            <a:graphicFrameLocks/>
          </p:cNvGraphicFramePr>
          <p:nvPr>
            <p:extLst>
              <p:ext uri="{D42A27DB-BD31-4B8C-83A1-F6EECF244321}">
                <p14:modId xmlns:p14="http://schemas.microsoft.com/office/powerpoint/2010/main" val="2557081901"/>
              </p:ext>
            </p:extLst>
          </p:nvPr>
        </p:nvGraphicFramePr>
        <p:xfrm>
          <a:off x="2590800" y="4293216"/>
          <a:ext cx="5638800" cy="1975646"/>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a:extLst>
              <a:ext uri="{FF2B5EF4-FFF2-40B4-BE49-F238E27FC236}">
                <a16:creationId xmlns="" xmlns:a16="http://schemas.microsoft.com/office/drawing/2014/main" id="{32260126-4083-1443-A3D7-85DC2E0B4DBA}"/>
              </a:ext>
            </a:extLst>
          </p:cNvPr>
          <p:cNvGrpSpPr/>
          <p:nvPr/>
        </p:nvGrpSpPr>
        <p:grpSpPr>
          <a:xfrm>
            <a:off x="8724754" y="67420"/>
            <a:ext cx="419246" cy="6201442"/>
            <a:chOff x="8724754" y="70615"/>
            <a:chExt cx="419246" cy="6201442"/>
          </a:xfrm>
        </p:grpSpPr>
        <p:sp>
          <p:nvSpPr>
            <p:cNvPr id="15" name="TextBox 14">
              <a:extLst>
                <a:ext uri="{FF2B5EF4-FFF2-40B4-BE49-F238E27FC236}">
                  <a16:creationId xmlns="" xmlns:a16="http://schemas.microsoft.com/office/drawing/2014/main" id="{227E30E6-0861-8B4E-AB0F-BAB39C9B1334}"/>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4" name="TextBox 23">
              <a:extLst>
                <a:ext uri="{FF2B5EF4-FFF2-40B4-BE49-F238E27FC236}">
                  <a16:creationId xmlns="" xmlns:a16="http://schemas.microsoft.com/office/drawing/2014/main" id="{5185ACE1-9857-8F44-8599-F241EB4F6842}"/>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5" name="TextBox 24">
              <a:extLst>
                <a:ext uri="{FF2B5EF4-FFF2-40B4-BE49-F238E27FC236}">
                  <a16:creationId xmlns="" xmlns:a16="http://schemas.microsoft.com/office/drawing/2014/main" id="{62D8D2D7-AFE9-474A-A57A-9268E482547D}"/>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6" name="TextBox 25">
              <a:extLst>
                <a:ext uri="{FF2B5EF4-FFF2-40B4-BE49-F238E27FC236}">
                  <a16:creationId xmlns="" xmlns:a16="http://schemas.microsoft.com/office/drawing/2014/main" id="{E0580EBD-79CF-FD41-A869-332AFA4AEF02}"/>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7" name="TextBox 26">
              <a:extLst>
                <a:ext uri="{FF2B5EF4-FFF2-40B4-BE49-F238E27FC236}">
                  <a16:creationId xmlns="" xmlns:a16="http://schemas.microsoft.com/office/drawing/2014/main" id="{D85BF13E-6786-A946-9B32-A9464256F53A}"/>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28" name="TextBox 27">
              <a:extLst>
                <a:ext uri="{FF2B5EF4-FFF2-40B4-BE49-F238E27FC236}">
                  <a16:creationId xmlns="" xmlns:a16="http://schemas.microsoft.com/office/drawing/2014/main" id="{D70C5C05-A9E0-F841-9C3D-E83F3D08B040}"/>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9" name="TextBox 28">
              <a:extLst>
                <a:ext uri="{FF2B5EF4-FFF2-40B4-BE49-F238E27FC236}">
                  <a16:creationId xmlns="" xmlns:a16="http://schemas.microsoft.com/office/drawing/2014/main" id="{F378F3FA-6380-1D4D-BB65-F54E895512AF}"/>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0" name="TextBox 29">
              <a:extLst>
                <a:ext uri="{FF2B5EF4-FFF2-40B4-BE49-F238E27FC236}">
                  <a16:creationId xmlns="" xmlns:a16="http://schemas.microsoft.com/office/drawing/2014/main" id="{CD19A662-925B-814E-A665-AD484DAFAE60}"/>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9507880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5A1F1E1-EFA9-C944-B043-B8744AB23B8E}"/>
              </a:ext>
            </a:extLst>
          </p:cNvPr>
          <p:cNvSpPr>
            <a:spLocks noGrp="1"/>
          </p:cNvSpPr>
          <p:nvPr>
            <p:ph idx="1"/>
          </p:nvPr>
        </p:nvSpPr>
        <p:spPr/>
        <p:txBody>
          <a:bodyPr>
            <a:normAutofit/>
          </a:bodyPr>
          <a:lstStyle/>
          <a:p>
            <a:pPr marL="45720" indent="0">
              <a:buNone/>
            </a:pPr>
            <a:r>
              <a:rPr lang="en-US" sz="1800" dirty="0"/>
              <a:t>In 2018, English-speaking CMC enrollees were the most evenly split by gender, with 46% male and 54% female. Spanish- and Chinese-speaking enrollees were 60% female. </a:t>
            </a:r>
          </a:p>
          <a:p>
            <a:endParaRPr lang="en-US" sz="1800" dirty="0"/>
          </a:p>
          <a:p>
            <a:pPr marL="45720" indent="0">
              <a:buNone/>
            </a:pPr>
            <a:r>
              <a:rPr lang="en-US" sz="1800" dirty="0"/>
              <a:t>Chinese-speaking CMC enrollees were by far the oldest, with 87% aged 75 or older, compared to 36% of English-speaking enrollees and 49% of Spanish-speaking enrollees. </a:t>
            </a:r>
          </a:p>
          <a:p>
            <a:endParaRPr lang="en-US" sz="1800" dirty="0"/>
          </a:p>
          <a:p>
            <a:pPr marL="45720" indent="0">
              <a:buNone/>
            </a:pPr>
            <a:r>
              <a:rPr lang="en-US" sz="1800" dirty="0"/>
              <a:t>Thirty-three percent of English-speaking CMC enrollees lived alone. This was significantly higher than Spanish-speaking (13%) or Chinese-speaking (6%) enrollees.</a:t>
            </a:r>
          </a:p>
        </p:txBody>
      </p:sp>
      <p:sp>
        <p:nvSpPr>
          <p:cNvPr id="3" name="Title 2">
            <a:extLst>
              <a:ext uri="{FF2B5EF4-FFF2-40B4-BE49-F238E27FC236}">
                <a16:creationId xmlns="" xmlns:a16="http://schemas.microsoft.com/office/drawing/2014/main" id="{9DF4F214-27DE-6146-9F9A-29CE6F807F74}"/>
              </a:ext>
            </a:extLst>
          </p:cNvPr>
          <p:cNvSpPr>
            <a:spLocks noGrp="1"/>
          </p:cNvSpPr>
          <p:nvPr>
            <p:ph type="title"/>
          </p:nvPr>
        </p:nvSpPr>
        <p:spPr/>
        <p:txBody>
          <a:bodyPr/>
          <a:lstStyle/>
          <a:p>
            <a:r>
              <a:rPr lang="en-US" dirty="0"/>
              <a:t>Other Demographics by Language</a:t>
            </a:r>
          </a:p>
        </p:txBody>
      </p:sp>
      <p:grpSp>
        <p:nvGrpSpPr>
          <p:cNvPr id="4" name="Group 3">
            <a:extLst>
              <a:ext uri="{FF2B5EF4-FFF2-40B4-BE49-F238E27FC236}">
                <a16:creationId xmlns="" xmlns:a16="http://schemas.microsoft.com/office/drawing/2014/main" id="{9E007D86-6601-2F4F-9277-1619265058AF}"/>
              </a:ext>
            </a:extLst>
          </p:cNvPr>
          <p:cNvGrpSpPr/>
          <p:nvPr/>
        </p:nvGrpSpPr>
        <p:grpSpPr>
          <a:xfrm>
            <a:off x="8724754" y="67420"/>
            <a:ext cx="419246" cy="6201442"/>
            <a:chOff x="8724754" y="70615"/>
            <a:chExt cx="419246" cy="6201442"/>
          </a:xfrm>
        </p:grpSpPr>
        <p:sp>
          <p:nvSpPr>
            <p:cNvPr id="5" name="TextBox 4">
              <a:extLst>
                <a:ext uri="{FF2B5EF4-FFF2-40B4-BE49-F238E27FC236}">
                  <a16:creationId xmlns="" xmlns:a16="http://schemas.microsoft.com/office/drawing/2014/main" id="{1B424378-D1D3-104F-B2EA-EB9F5D44CA8F}"/>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6" name="TextBox 5">
              <a:extLst>
                <a:ext uri="{FF2B5EF4-FFF2-40B4-BE49-F238E27FC236}">
                  <a16:creationId xmlns="" xmlns:a16="http://schemas.microsoft.com/office/drawing/2014/main" id="{A0E6A481-781B-F842-A994-75DE142CBF96}"/>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7" name="TextBox 6">
              <a:extLst>
                <a:ext uri="{FF2B5EF4-FFF2-40B4-BE49-F238E27FC236}">
                  <a16:creationId xmlns="" xmlns:a16="http://schemas.microsoft.com/office/drawing/2014/main" id="{90467E1F-DA2C-874D-82BA-C59F0BBEF759}"/>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8" name="TextBox 7">
              <a:extLst>
                <a:ext uri="{FF2B5EF4-FFF2-40B4-BE49-F238E27FC236}">
                  <a16:creationId xmlns="" xmlns:a16="http://schemas.microsoft.com/office/drawing/2014/main" id="{D2606FF8-FBF5-1B4E-880A-BE12BA254E59}"/>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9" name="TextBox 8">
              <a:extLst>
                <a:ext uri="{FF2B5EF4-FFF2-40B4-BE49-F238E27FC236}">
                  <a16:creationId xmlns="" xmlns:a16="http://schemas.microsoft.com/office/drawing/2014/main" id="{A8874D98-1D32-964B-9D5C-C9ADB4EBF13A}"/>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LANGUAGE</a:t>
              </a:r>
            </a:p>
          </p:txBody>
        </p:sp>
        <p:sp>
          <p:nvSpPr>
            <p:cNvPr id="10" name="TextBox 9">
              <a:extLst>
                <a:ext uri="{FF2B5EF4-FFF2-40B4-BE49-F238E27FC236}">
                  <a16:creationId xmlns="" xmlns:a16="http://schemas.microsoft.com/office/drawing/2014/main" id="{1ACE44D8-DA68-9344-82ED-03721B8C77BE}"/>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11" name="TextBox 10">
              <a:extLst>
                <a:ext uri="{FF2B5EF4-FFF2-40B4-BE49-F238E27FC236}">
                  <a16:creationId xmlns="" xmlns:a16="http://schemas.microsoft.com/office/drawing/2014/main" id="{1F5A9890-E2EB-7944-BBEE-7F64716670F9}"/>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2" name="TextBox 11">
              <a:extLst>
                <a:ext uri="{FF2B5EF4-FFF2-40B4-BE49-F238E27FC236}">
                  <a16:creationId xmlns="" xmlns:a16="http://schemas.microsoft.com/office/drawing/2014/main" id="{960D9B28-992D-894B-AFDC-6D6F3C864052}"/>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5119208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E3184343-54A8-7044-8D59-313F919442DA}"/>
              </a:ext>
            </a:extLst>
          </p:cNvPr>
          <p:cNvGrpSpPr/>
          <p:nvPr/>
        </p:nvGrpSpPr>
        <p:grpSpPr>
          <a:xfrm>
            <a:off x="8724754" y="67420"/>
            <a:ext cx="419246" cy="6201442"/>
            <a:chOff x="8724754" y="70615"/>
            <a:chExt cx="419246" cy="6201442"/>
          </a:xfrm>
        </p:grpSpPr>
        <p:sp>
          <p:nvSpPr>
            <p:cNvPr id="19" name="TextBox 18">
              <a:extLst>
                <a:ext uri="{FF2B5EF4-FFF2-40B4-BE49-F238E27FC236}">
                  <a16:creationId xmlns="" xmlns:a16="http://schemas.microsoft.com/office/drawing/2014/main" id="{C74C1DB8-7715-D44C-9F71-2B1B1C130818}"/>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0" name="TextBox 19">
              <a:extLst>
                <a:ext uri="{FF2B5EF4-FFF2-40B4-BE49-F238E27FC236}">
                  <a16:creationId xmlns="" xmlns:a16="http://schemas.microsoft.com/office/drawing/2014/main" id="{FFF667B1-D4B8-3043-A698-8BEB70F0F9E3}"/>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1" name="TextBox 20">
              <a:extLst>
                <a:ext uri="{FF2B5EF4-FFF2-40B4-BE49-F238E27FC236}">
                  <a16:creationId xmlns="" xmlns:a16="http://schemas.microsoft.com/office/drawing/2014/main" id="{49F1FDD3-B7EF-F44D-977C-4EE4A8E85FEF}"/>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2" name="TextBox 21">
              <a:extLst>
                <a:ext uri="{FF2B5EF4-FFF2-40B4-BE49-F238E27FC236}">
                  <a16:creationId xmlns="" xmlns:a16="http://schemas.microsoft.com/office/drawing/2014/main" id="{604FCE94-E3C7-2A48-A459-5F7B11A894E6}"/>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3" name="TextBox 22">
              <a:extLst>
                <a:ext uri="{FF2B5EF4-FFF2-40B4-BE49-F238E27FC236}">
                  <a16:creationId xmlns="" xmlns:a16="http://schemas.microsoft.com/office/drawing/2014/main" id="{F21E8971-9569-1840-BC26-A880EE03497B}"/>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24" name="TextBox 23">
              <a:extLst>
                <a:ext uri="{FF2B5EF4-FFF2-40B4-BE49-F238E27FC236}">
                  <a16:creationId xmlns="" xmlns:a16="http://schemas.microsoft.com/office/drawing/2014/main" id="{9AC55B3E-11DF-D048-84F6-8E156A36473D}"/>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25" name="TextBox 24">
              <a:extLst>
                <a:ext uri="{FF2B5EF4-FFF2-40B4-BE49-F238E27FC236}">
                  <a16:creationId xmlns="" xmlns:a16="http://schemas.microsoft.com/office/drawing/2014/main" id="{7E66449B-97CD-674C-AB84-2BB273253858}"/>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7" name="TextBox 26">
              <a:extLst>
                <a:ext uri="{FF2B5EF4-FFF2-40B4-BE49-F238E27FC236}">
                  <a16:creationId xmlns="" xmlns:a16="http://schemas.microsoft.com/office/drawing/2014/main" id="{61562667-DC2B-B540-BFE4-DB1282D77581}"/>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
        <p:nvSpPr>
          <p:cNvPr id="28" name="Title 6">
            <a:extLst>
              <a:ext uri="{FF2B5EF4-FFF2-40B4-BE49-F238E27FC236}">
                <a16:creationId xmlns="" xmlns:a16="http://schemas.microsoft.com/office/drawing/2014/main" id="{D73226AC-661C-0341-B1CC-4762F08BBFB1}"/>
              </a:ext>
            </a:extLst>
          </p:cNvPr>
          <p:cNvSpPr txBox="1">
            <a:spLocks/>
          </p:cNvSpPr>
          <p:nvPr/>
        </p:nvSpPr>
        <p:spPr>
          <a:xfrm>
            <a:off x="914400" y="2483124"/>
            <a:ext cx="7315200" cy="129359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5400" b="1" kern="1200" cap="none">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Results by Need for Long-Term Services and Supports</a:t>
            </a:r>
          </a:p>
        </p:txBody>
      </p:sp>
    </p:spTree>
    <p:extLst>
      <p:ext uri="{BB962C8B-B14F-4D97-AF65-F5344CB8AC3E}">
        <p14:creationId xmlns:p14="http://schemas.microsoft.com/office/powerpoint/2010/main" val="17288237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Aft>
                <a:spcPts val="1400"/>
              </a:spcAft>
            </a:pPr>
            <a:r>
              <a:rPr lang="en-US" dirty="0"/>
              <a:t>Respondents were put into three different categories based on their self-reported need </a:t>
            </a:r>
            <a:r>
              <a:rPr lang="en-US"/>
              <a:t>for long-term </a:t>
            </a:r>
            <a:r>
              <a:rPr lang="en-US" dirty="0"/>
              <a:t>services and supports (LTSS</a:t>
            </a:r>
            <a:r>
              <a:rPr lang="en-US"/>
              <a:t>), including: </a:t>
            </a:r>
            <a:r>
              <a:rPr lang="en-US" dirty="0"/>
              <a:t>1) No need for LTSS; 2) Needs assistance with routine tasks; and 3) Needs assistance with personal care (bathing, dressing, eating).</a:t>
            </a:r>
          </a:p>
          <a:p>
            <a:pPr>
              <a:spcAft>
                <a:spcPts val="1400"/>
              </a:spcAft>
            </a:pPr>
            <a:endParaRPr lang="en-US" dirty="0"/>
          </a:p>
          <a:p>
            <a:pPr>
              <a:spcAft>
                <a:spcPts val="1400"/>
              </a:spcAft>
            </a:pPr>
            <a:r>
              <a:rPr lang="en-US" dirty="0"/>
              <a:t>In 2018, CMC enrollees with no LTSS needs were more likely to feel “very confident” that they know how to manage their health conditions (61%, compared to 51% of CMC enrollees with routine care needs and 44% of those with personal care needs).</a:t>
            </a:r>
          </a:p>
          <a:p>
            <a:pPr>
              <a:spcAft>
                <a:spcPts val="1400"/>
              </a:spcAft>
            </a:pPr>
            <a:endParaRPr lang="en-US" dirty="0"/>
          </a:p>
          <a:p>
            <a:pPr>
              <a:spcAft>
                <a:spcPts val="1400"/>
              </a:spcAft>
            </a:pPr>
            <a:r>
              <a:rPr lang="en-US" dirty="0"/>
              <a:t>Fifty-six percent of CMC enrollees with no LTSS needs or just routine needs (57%) were slightly more likely to feel “very confident” they could get their questions answered, compared to those with personal care needs (54%).</a:t>
            </a:r>
          </a:p>
          <a:p>
            <a:pPr>
              <a:spcAft>
                <a:spcPts val="1400"/>
              </a:spcAft>
            </a:pPr>
            <a:endParaRPr lang="en-US" dirty="0"/>
          </a:p>
          <a:p>
            <a:pPr>
              <a:spcAft>
                <a:spcPts val="1400"/>
              </a:spcAft>
            </a:pPr>
            <a:endParaRPr lang="en-US" dirty="0"/>
          </a:p>
          <a:p>
            <a:pPr>
              <a:spcAft>
                <a:spcPts val="1400"/>
              </a:spcAft>
            </a:pPr>
            <a:endParaRPr lang="en-US" dirty="0"/>
          </a:p>
          <a:p>
            <a:pPr>
              <a:spcAft>
                <a:spcPts val="1400"/>
              </a:spcAft>
            </a:pPr>
            <a:endParaRPr lang="en-US" dirty="0"/>
          </a:p>
        </p:txBody>
      </p:sp>
      <p:sp>
        <p:nvSpPr>
          <p:cNvPr id="3" name="Title 2"/>
          <p:cNvSpPr>
            <a:spLocks noGrp="1"/>
          </p:cNvSpPr>
          <p:nvPr>
            <p:ph type="title"/>
          </p:nvPr>
        </p:nvSpPr>
        <p:spPr/>
        <p:txBody>
          <a:bodyPr/>
          <a:lstStyle/>
          <a:p>
            <a:pPr algn="ctr"/>
            <a:r>
              <a:rPr lang="en-US" dirty="0"/>
              <a:t>CMC Enrollee Confidence Navigating Health Care </a:t>
            </a:r>
            <a:br>
              <a:rPr lang="en-US" dirty="0"/>
            </a:br>
            <a:r>
              <a:rPr lang="en-US" dirty="0"/>
              <a:t>by Long-Term Services and Supports Need</a:t>
            </a:r>
          </a:p>
        </p:txBody>
      </p:sp>
      <p:grpSp>
        <p:nvGrpSpPr>
          <p:cNvPr id="20" name="Group 19">
            <a:extLst>
              <a:ext uri="{FF2B5EF4-FFF2-40B4-BE49-F238E27FC236}">
                <a16:creationId xmlns="" xmlns:a16="http://schemas.microsoft.com/office/drawing/2014/main" id="{44328B87-E103-3B4C-AC2D-4E37DFECD115}"/>
              </a:ext>
            </a:extLst>
          </p:cNvPr>
          <p:cNvGrpSpPr/>
          <p:nvPr/>
        </p:nvGrpSpPr>
        <p:grpSpPr>
          <a:xfrm>
            <a:off x="8724754" y="67420"/>
            <a:ext cx="419246" cy="6201442"/>
            <a:chOff x="8724754" y="70615"/>
            <a:chExt cx="419246" cy="6201442"/>
          </a:xfrm>
        </p:grpSpPr>
        <p:sp>
          <p:nvSpPr>
            <p:cNvPr id="21" name="TextBox 20">
              <a:extLst>
                <a:ext uri="{FF2B5EF4-FFF2-40B4-BE49-F238E27FC236}">
                  <a16:creationId xmlns="" xmlns:a16="http://schemas.microsoft.com/office/drawing/2014/main" id="{41F18558-4DF8-0C4D-BF81-D6BEB2E58D07}"/>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2" name="TextBox 21">
              <a:extLst>
                <a:ext uri="{FF2B5EF4-FFF2-40B4-BE49-F238E27FC236}">
                  <a16:creationId xmlns="" xmlns:a16="http://schemas.microsoft.com/office/drawing/2014/main" id="{7260B1A7-4012-984C-8AF6-6229FB5F8F78}"/>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3" name="TextBox 22">
              <a:extLst>
                <a:ext uri="{FF2B5EF4-FFF2-40B4-BE49-F238E27FC236}">
                  <a16:creationId xmlns="" xmlns:a16="http://schemas.microsoft.com/office/drawing/2014/main" id="{6479225D-16FD-BB44-B763-A0359AFE57B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4" name="TextBox 23">
              <a:extLst>
                <a:ext uri="{FF2B5EF4-FFF2-40B4-BE49-F238E27FC236}">
                  <a16:creationId xmlns="" xmlns:a16="http://schemas.microsoft.com/office/drawing/2014/main" id="{03A1011B-E0F9-E44C-B8B5-C227A3F454B9}"/>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5" name="TextBox 24">
              <a:extLst>
                <a:ext uri="{FF2B5EF4-FFF2-40B4-BE49-F238E27FC236}">
                  <a16:creationId xmlns="" xmlns:a16="http://schemas.microsoft.com/office/drawing/2014/main" id="{D99EF696-7146-9B42-A57A-BADF760F569F}"/>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26" name="TextBox 25">
              <a:extLst>
                <a:ext uri="{FF2B5EF4-FFF2-40B4-BE49-F238E27FC236}">
                  <a16:creationId xmlns="" xmlns:a16="http://schemas.microsoft.com/office/drawing/2014/main" id="{C70F2C78-C6BE-6844-8993-A6844347E8AE}"/>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27" name="TextBox 26">
              <a:extLst>
                <a:ext uri="{FF2B5EF4-FFF2-40B4-BE49-F238E27FC236}">
                  <a16:creationId xmlns="" xmlns:a16="http://schemas.microsoft.com/office/drawing/2014/main" id="{A08EC8E9-0AAF-F148-AB41-2975641021A5}"/>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8" name="TextBox 27">
              <a:extLst>
                <a:ext uri="{FF2B5EF4-FFF2-40B4-BE49-F238E27FC236}">
                  <a16:creationId xmlns="" xmlns:a16="http://schemas.microsoft.com/office/drawing/2014/main" id="{49BDB87C-6164-1741-8BF9-1851D26D75BC}"/>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6141091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endParaRPr lang="en-US" dirty="0"/>
          </a:p>
          <a:p>
            <a:pPr>
              <a:spcAft>
                <a:spcPts val="1400"/>
              </a:spcAft>
            </a:pPr>
            <a:endParaRPr lang="en-US" dirty="0"/>
          </a:p>
          <a:p>
            <a:pPr>
              <a:spcAft>
                <a:spcPts val="1400"/>
              </a:spcAft>
            </a:pPr>
            <a:endParaRPr lang="en-US" dirty="0"/>
          </a:p>
          <a:p>
            <a:pPr>
              <a:spcAft>
                <a:spcPts val="1400"/>
              </a:spcAft>
            </a:pPr>
            <a:endParaRPr lang="en-US" dirty="0"/>
          </a:p>
        </p:txBody>
      </p:sp>
      <p:sp>
        <p:nvSpPr>
          <p:cNvPr id="3" name="Title 2"/>
          <p:cNvSpPr>
            <a:spLocks noGrp="1"/>
          </p:cNvSpPr>
          <p:nvPr>
            <p:ph type="title"/>
          </p:nvPr>
        </p:nvSpPr>
        <p:spPr>
          <a:xfrm>
            <a:off x="398860" y="598504"/>
            <a:ext cx="7772400" cy="954176"/>
          </a:xfrm>
        </p:spPr>
        <p:txBody>
          <a:bodyPr/>
          <a:lstStyle/>
          <a:p>
            <a:pPr algn="ctr"/>
            <a:r>
              <a:rPr lang="en-US" dirty="0"/>
              <a:t>CMC Enrollee Confidence Navigating Health Care </a:t>
            </a:r>
            <a:br>
              <a:rPr lang="en-US" dirty="0"/>
            </a:br>
            <a:r>
              <a:rPr lang="en-US" dirty="0"/>
              <a:t>by LTSS Need</a:t>
            </a:r>
          </a:p>
        </p:txBody>
      </p:sp>
      <p:graphicFrame>
        <p:nvGraphicFramePr>
          <p:cNvPr id="21" name="Content Placeholder 3">
            <a:extLst>
              <a:ext uri="{FF2B5EF4-FFF2-40B4-BE49-F238E27FC236}">
                <a16:creationId xmlns="" xmlns:a16="http://schemas.microsoft.com/office/drawing/2014/main" id="{F7F7EC59-69C5-4618-93AA-2EE9F42D380B}"/>
              </a:ext>
            </a:extLst>
          </p:cNvPr>
          <p:cNvGraphicFramePr>
            <a:graphicFrameLocks/>
          </p:cNvGraphicFramePr>
          <p:nvPr>
            <p:extLst>
              <p:ext uri="{D42A27DB-BD31-4B8C-83A1-F6EECF244321}">
                <p14:modId xmlns:p14="http://schemas.microsoft.com/office/powerpoint/2010/main" val="2133669175"/>
              </p:ext>
            </p:extLst>
          </p:nvPr>
        </p:nvGraphicFramePr>
        <p:xfrm>
          <a:off x="398860" y="1920240"/>
          <a:ext cx="7772400" cy="4618995"/>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 xmlns:a16="http://schemas.microsoft.com/office/drawing/2014/main" id="{565616C7-C3BC-1F46-A0B3-C7F93E6FD927}"/>
              </a:ext>
            </a:extLst>
          </p:cNvPr>
          <p:cNvGrpSpPr/>
          <p:nvPr/>
        </p:nvGrpSpPr>
        <p:grpSpPr>
          <a:xfrm>
            <a:off x="8724754" y="67420"/>
            <a:ext cx="419246" cy="6201442"/>
            <a:chOff x="8724754" y="70615"/>
            <a:chExt cx="419246" cy="6201442"/>
          </a:xfrm>
        </p:grpSpPr>
        <p:sp>
          <p:nvSpPr>
            <p:cNvPr id="22" name="TextBox 21">
              <a:extLst>
                <a:ext uri="{FF2B5EF4-FFF2-40B4-BE49-F238E27FC236}">
                  <a16:creationId xmlns="" xmlns:a16="http://schemas.microsoft.com/office/drawing/2014/main" id="{9BDDE49D-9779-1941-9B64-E7815433DD56}"/>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3" name="TextBox 22">
              <a:extLst>
                <a:ext uri="{FF2B5EF4-FFF2-40B4-BE49-F238E27FC236}">
                  <a16:creationId xmlns="" xmlns:a16="http://schemas.microsoft.com/office/drawing/2014/main" id="{3AFD0E4E-173F-8343-8E78-C24ACBF52533}"/>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4" name="TextBox 23">
              <a:extLst>
                <a:ext uri="{FF2B5EF4-FFF2-40B4-BE49-F238E27FC236}">
                  <a16:creationId xmlns="" xmlns:a16="http://schemas.microsoft.com/office/drawing/2014/main" id="{53D784D5-5905-8B45-9D88-8F548856E775}"/>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5" name="TextBox 24">
              <a:extLst>
                <a:ext uri="{FF2B5EF4-FFF2-40B4-BE49-F238E27FC236}">
                  <a16:creationId xmlns="" xmlns:a16="http://schemas.microsoft.com/office/drawing/2014/main" id="{B215A043-68EC-4C43-B6B2-85F8EFD9FC32}"/>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6" name="TextBox 25">
              <a:extLst>
                <a:ext uri="{FF2B5EF4-FFF2-40B4-BE49-F238E27FC236}">
                  <a16:creationId xmlns="" xmlns:a16="http://schemas.microsoft.com/office/drawing/2014/main" id="{02566FBB-133D-E446-9292-34E8361FDDF3}"/>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27" name="TextBox 26">
              <a:extLst>
                <a:ext uri="{FF2B5EF4-FFF2-40B4-BE49-F238E27FC236}">
                  <a16:creationId xmlns="" xmlns:a16="http://schemas.microsoft.com/office/drawing/2014/main" id="{5B9F64A1-E3CB-214B-B1A4-F33ED86B7DFE}"/>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28" name="TextBox 27">
              <a:extLst>
                <a:ext uri="{FF2B5EF4-FFF2-40B4-BE49-F238E27FC236}">
                  <a16:creationId xmlns="" xmlns:a16="http://schemas.microsoft.com/office/drawing/2014/main" id="{4CC84CCF-39C9-C641-A928-B737A9A1D689}"/>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9" name="TextBox 28">
              <a:extLst>
                <a:ext uri="{FF2B5EF4-FFF2-40B4-BE49-F238E27FC236}">
                  <a16:creationId xmlns="" xmlns:a16="http://schemas.microsoft.com/office/drawing/2014/main" id="{69765EC9-EA6F-1247-B542-DD42EB68070E}"/>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
        <p:nvSpPr>
          <p:cNvPr id="4" name="TextBox 3">
            <a:extLst>
              <a:ext uri="{FF2B5EF4-FFF2-40B4-BE49-F238E27FC236}">
                <a16:creationId xmlns="" xmlns:a16="http://schemas.microsoft.com/office/drawing/2014/main" id="{CA0A3202-EE2F-924C-A91D-F174567CFFDC}"/>
              </a:ext>
            </a:extLst>
          </p:cNvPr>
          <p:cNvSpPr txBox="1"/>
          <p:nvPr/>
        </p:nvSpPr>
        <p:spPr>
          <a:xfrm>
            <a:off x="2435707" y="1666254"/>
            <a:ext cx="3698705" cy="400110"/>
          </a:xfrm>
          <a:prstGeom prst="rect">
            <a:avLst/>
          </a:prstGeom>
          <a:noFill/>
        </p:spPr>
        <p:txBody>
          <a:bodyPr wrap="none" rtlCol="0">
            <a:spAutoFit/>
          </a:bodyPr>
          <a:lstStyle/>
          <a:p>
            <a:r>
              <a:rPr lang="en-US" sz="2000" b="1" dirty="0">
                <a:solidFill>
                  <a:schemeClr val="bg1"/>
                </a:solidFill>
              </a:rPr>
              <a:t>Confidence Managing Conditions</a:t>
            </a:r>
          </a:p>
        </p:txBody>
      </p:sp>
    </p:spTree>
    <p:extLst>
      <p:ext uri="{BB962C8B-B14F-4D97-AF65-F5344CB8AC3E}">
        <p14:creationId xmlns:p14="http://schemas.microsoft.com/office/powerpoint/2010/main" val="3205789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ED4D0F5-2538-0040-BF12-CDFBB2BF5795}"/>
              </a:ext>
            </a:extLst>
          </p:cNvPr>
          <p:cNvSpPr>
            <a:spLocks noGrp="1"/>
          </p:cNvSpPr>
          <p:nvPr>
            <p:ph idx="1"/>
          </p:nvPr>
        </p:nvSpPr>
        <p:spPr/>
        <p:txBody>
          <a:bodyPr/>
          <a:lstStyle/>
          <a:p>
            <a:r>
              <a:rPr lang="en-US" dirty="0"/>
              <a:t>In 2018, 95% of CMC enrollees with personal care needs said they had a personal doctor. This is slightly higher than those with no LTSS need (93%) and those with only routine needs (94%).</a:t>
            </a:r>
          </a:p>
          <a:p>
            <a:endParaRPr lang="en-US" dirty="0"/>
          </a:p>
          <a:p>
            <a:r>
              <a:rPr lang="en-US" dirty="0"/>
              <a:t>Sixty-four percent of CMC enrollees with personal care needs said that their personal doctor was the same doctor they had before enrolling in CMC. This is slightly higher than those with no LTSS needs (63%) and much higher than those with only routine needs (55%).</a:t>
            </a:r>
          </a:p>
          <a:p>
            <a:endParaRPr lang="en-US" dirty="0"/>
          </a:p>
          <a:p>
            <a:endParaRPr lang="en-US" dirty="0"/>
          </a:p>
        </p:txBody>
      </p:sp>
      <p:sp>
        <p:nvSpPr>
          <p:cNvPr id="3" name="Title 2">
            <a:extLst>
              <a:ext uri="{FF2B5EF4-FFF2-40B4-BE49-F238E27FC236}">
                <a16:creationId xmlns="" xmlns:a16="http://schemas.microsoft.com/office/drawing/2014/main" id="{988CAC83-D7C5-EC41-BE36-5713185C26E4}"/>
              </a:ext>
            </a:extLst>
          </p:cNvPr>
          <p:cNvSpPr>
            <a:spLocks noGrp="1"/>
          </p:cNvSpPr>
          <p:nvPr>
            <p:ph type="title"/>
          </p:nvPr>
        </p:nvSpPr>
        <p:spPr/>
        <p:txBody>
          <a:bodyPr/>
          <a:lstStyle/>
          <a:p>
            <a:pPr algn="ctr"/>
            <a:r>
              <a:rPr lang="en-US" dirty="0"/>
              <a:t>Personal Doctor by LTSS Needs</a:t>
            </a:r>
          </a:p>
        </p:txBody>
      </p:sp>
      <p:grpSp>
        <p:nvGrpSpPr>
          <p:cNvPr id="4" name="Group 3">
            <a:extLst>
              <a:ext uri="{FF2B5EF4-FFF2-40B4-BE49-F238E27FC236}">
                <a16:creationId xmlns="" xmlns:a16="http://schemas.microsoft.com/office/drawing/2014/main" id="{5F185632-6FE0-CB4A-A5EF-DAC26A0FD800}"/>
              </a:ext>
            </a:extLst>
          </p:cNvPr>
          <p:cNvGrpSpPr/>
          <p:nvPr/>
        </p:nvGrpSpPr>
        <p:grpSpPr>
          <a:xfrm>
            <a:off x="8724754" y="67420"/>
            <a:ext cx="419246" cy="6201442"/>
            <a:chOff x="8724754" y="70615"/>
            <a:chExt cx="419246" cy="6201442"/>
          </a:xfrm>
        </p:grpSpPr>
        <p:sp>
          <p:nvSpPr>
            <p:cNvPr id="5" name="TextBox 4">
              <a:extLst>
                <a:ext uri="{FF2B5EF4-FFF2-40B4-BE49-F238E27FC236}">
                  <a16:creationId xmlns="" xmlns:a16="http://schemas.microsoft.com/office/drawing/2014/main" id="{CC0F3BAE-D166-D042-9227-71B92F3CEC1A}"/>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6" name="TextBox 5">
              <a:extLst>
                <a:ext uri="{FF2B5EF4-FFF2-40B4-BE49-F238E27FC236}">
                  <a16:creationId xmlns="" xmlns:a16="http://schemas.microsoft.com/office/drawing/2014/main" id="{48C52E47-FA37-1449-8DB7-5DB72003F4D8}"/>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7" name="TextBox 6">
              <a:extLst>
                <a:ext uri="{FF2B5EF4-FFF2-40B4-BE49-F238E27FC236}">
                  <a16:creationId xmlns="" xmlns:a16="http://schemas.microsoft.com/office/drawing/2014/main" id="{8778DACE-4D97-FA4A-A724-9D2A0A49A460}"/>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8" name="TextBox 7">
              <a:extLst>
                <a:ext uri="{FF2B5EF4-FFF2-40B4-BE49-F238E27FC236}">
                  <a16:creationId xmlns="" xmlns:a16="http://schemas.microsoft.com/office/drawing/2014/main" id="{2D40E550-1B69-2E49-B94C-F53DA525212C}"/>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9" name="TextBox 8">
              <a:extLst>
                <a:ext uri="{FF2B5EF4-FFF2-40B4-BE49-F238E27FC236}">
                  <a16:creationId xmlns="" xmlns:a16="http://schemas.microsoft.com/office/drawing/2014/main" id="{63F7DCF7-7247-714B-860D-98A79137076C}"/>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10" name="TextBox 9">
              <a:extLst>
                <a:ext uri="{FF2B5EF4-FFF2-40B4-BE49-F238E27FC236}">
                  <a16:creationId xmlns="" xmlns:a16="http://schemas.microsoft.com/office/drawing/2014/main" id="{2169D3D7-E382-434A-A662-3355DA2B4ED7}"/>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11" name="TextBox 10">
              <a:extLst>
                <a:ext uri="{FF2B5EF4-FFF2-40B4-BE49-F238E27FC236}">
                  <a16:creationId xmlns="" xmlns:a16="http://schemas.microsoft.com/office/drawing/2014/main" id="{2B9C9159-AF15-264D-8385-BCAE48A9FC63}"/>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2" name="TextBox 11">
              <a:extLst>
                <a:ext uri="{FF2B5EF4-FFF2-40B4-BE49-F238E27FC236}">
                  <a16:creationId xmlns="" xmlns:a16="http://schemas.microsoft.com/office/drawing/2014/main" id="{A6A2CF1A-694B-DB43-A980-2435364DFA0E}"/>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480969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ED4D0F5-2538-0040-BF12-CDFBB2BF5795}"/>
              </a:ext>
            </a:extLst>
          </p:cNvPr>
          <p:cNvSpPr>
            <a:spLocks noGrp="1"/>
          </p:cNvSpPr>
          <p:nvPr>
            <p:ph idx="1"/>
          </p:nvPr>
        </p:nvSpPr>
        <p:spPr/>
        <p:txBody>
          <a:bodyPr/>
          <a:lstStyle/>
          <a:p>
            <a:endParaRPr lang="en-US" dirty="0"/>
          </a:p>
          <a:p>
            <a:endParaRPr lang="en-US" dirty="0"/>
          </a:p>
          <a:p>
            <a:r>
              <a:rPr lang="en-US" dirty="0"/>
              <a:t>Having a personal doctor</a:t>
            </a:r>
          </a:p>
          <a:p>
            <a:endParaRPr lang="en-US" dirty="0"/>
          </a:p>
          <a:p>
            <a:endParaRPr lang="en-US" dirty="0"/>
          </a:p>
          <a:p>
            <a:endParaRPr lang="en-US" dirty="0"/>
          </a:p>
          <a:p>
            <a:endParaRPr lang="en-US" dirty="0"/>
          </a:p>
          <a:p>
            <a:r>
              <a:rPr lang="en-US" dirty="0"/>
              <a:t>Having the same doctor</a:t>
            </a:r>
          </a:p>
          <a:p>
            <a:r>
              <a:rPr lang="en-US" dirty="0"/>
              <a:t>as before enrolling in CMC</a:t>
            </a:r>
          </a:p>
        </p:txBody>
      </p:sp>
      <p:sp>
        <p:nvSpPr>
          <p:cNvPr id="3" name="Title 2">
            <a:extLst>
              <a:ext uri="{FF2B5EF4-FFF2-40B4-BE49-F238E27FC236}">
                <a16:creationId xmlns="" xmlns:a16="http://schemas.microsoft.com/office/drawing/2014/main" id="{988CAC83-D7C5-EC41-BE36-5713185C26E4}"/>
              </a:ext>
            </a:extLst>
          </p:cNvPr>
          <p:cNvSpPr>
            <a:spLocks noGrp="1"/>
          </p:cNvSpPr>
          <p:nvPr>
            <p:ph type="title"/>
          </p:nvPr>
        </p:nvSpPr>
        <p:spPr/>
        <p:txBody>
          <a:bodyPr/>
          <a:lstStyle/>
          <a:p>
            <a:pPr algn="ctr"/>
            <a:r>
              <a:rPr lang="en-US" dirty="0"/>
              <a:t>Personal Doctor by LTSS Needs</a:t>
            </a:r>
          </a:p>
        </p:txBody>
      </p:sp>
      <p:graphicFrame>
        <p:nvGraphicFramePr>
          <p:cNvPr id="4" name="Content Placeholder 12">
            <a:extLst>
              <a:ext uri="{FF2B5EF4-FFF2-40B4-BE49-F238E27FC236}">
                <a16:creationId xmlns="" xmlns:a16="http://schemas.microsoft.com/office/drawing/2014/main" id="{141C70A9-5991-4851-B167-F64EEB14C348}"/>
              </a:ext>
            </a:extLst>
          </p:cNvPr>
          <p:cNvGraphicFramePr>
            <a:graphicFrameLocks/>
          </p:cNvGraphicFramePr>
          <p:nvPr>
            <p:extLst>
              <p:ext uri="{D42A27DB-BD31-4B8C-83A1-F6EECF244321}">
                <p14:modId xmlns:p14="http://schemas.microsoft.com/office/powerpoint/2010/main" val="3349865408"/>
              </p:ext>
            </p:extLst>
          </p:nvPr>
        </p:nvGraphicFramePr>
        <p:xfrm>
          <a:off x="3352800" y="2098589"/>
          <a:ext cx="4742260" cy="18085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12">
            <a:extLst>
              <a:ext uri="{FF2B5EF4-FFF2-40B4-BE49-F238E27FC236}">
                <a16:creationId xmlns="" xmlns:a16="http://schemas.microsoft.com/office/drawing/2014/main" id="{C0FD0F50-0328-4D71-BCAE-DE9323E305F8}"/>
              </a:ext>
            </a:extLst>
          </p:cNvPr>
          <p:cNvGraphicFramePr>
            <a:graphicFrameLocks/>
          </p:cNvGraphicFramePr>
          <p:nvPr>
            <p:extLst>
              <p:ext uri="{D42A27DB-BD31-4B8C-83A1-F6EECF244321}">
                <p14:modId xmlns:p14="http://schemas.microsoft.com/office/powerpoint/2010/main" val="2247275352"/>
              </p:ext>
            </p:extLst>
          </p:nvPr>
        </p:nvGraphicFramePr>
        <p:xfrm>
          <a:off x="3348681" y="4309047"/>
          <a:ext cx="4742260" cy="17526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 xmlns:a16="http://schemas.microsoft.com/office/drawing/2014/main" id="{A1AAA0C0-F69E-8A40-9105-6FCB53F46737}"/>
              </a:ext>
            </a:extLst>
          </p:cNvPr>
          <p:cNvGrpSpPr/>
          <p:nvPr/>
        </p:nvGrpSpPr>
        <p:grpSpPr>
          <a:xfrm>
            <a:off x="8724754" y="67420"/>
            <a:ext cx="419246" cy="6201442"/>
            <a:chOff x="8724754" y="70615"/>
            <a:chExt cx="419246" cy="6201442"/>
          </a:xfrm>
        </p:grpSpPr>
        <p:sp>
          <p:nvSpPr>
            <p:cNvPr id="7" name="TextBox 6">
              <a:extLst>
                <a:ext uri="{FF2B5EF4-FFF2-40B4-BE49-F238E27FC236}">
                  <a16:creationId xmlns="" xmlns:a16="http://schemas.microsoft.com/office/drawing/2014/main" id="{9DC8F4BA-D297-C04D-B6E4-F4451853214C}"/>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8" name="TextBox 7">
              <a:extLst>
                <a:ext uri="{FF2B5EF4-FFF2-40B4-BE49-F238E27FC236}">
                  <a16:creationId xmlns="" xmlns:a16="http://schemas.microsoft.com/office/drawing/2014/main" id="{2DC680E4-248B-0E4F-8099-A44F38A0B2C1}"/>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9" name="TextBox 8">
              <a:extLst>
                <a:ext uri="{FF2B5EF4-FFF2-40B4-BE49-F238E27FC236}">
                  <a16:creationId xmlns="" xmlns:a16="http://schemas.microsoft.com/office/drawing/2014/main" id="{ECBCCF34-CBB9-6444-93EC-AE8AF4DFB901}"/>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0" name="TextBox 9">
              <a:extLst>
                <a:ext uri="{FF2B5EF4-FFF2-40B4-BE49-F238E27FC236}">
                  <a16:creationId xmlns="" xmlns:a16="http://schemas.microsoft.com/office/drawing/2014/main" id="{0A8D51C2-59FE-F747-9AD8-FCD931D68B74}"/>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1" name="TextBox 10">
              <a:extLst>
                <a:ext uri="{FF2B5EF4-FFF2-40B4-BE49-F238E27FC236}">
                  <a16:creationId xmlns="" xmlns:a16="http://schemas.microsoft.com/office/drawing/2014/main" id="{ABB44711-FC4F-6649-9D2B-89032AE180C2}"/>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12" name="TextBox 11">
              <a:extLst>
                <a:ext uri="{FF2B5EF4-FFF2-40B4-BE49-F238E27FC236}">
                  <a16:creationId xmlns="" xmlns:a16="http://schemas.microsoft.com/office/drawing/2014/main" id="{400DE685-81F7-8444-A5FE-B800EB942839}"/>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13" name="TextBox 12">
              <a:extLst>
                <a:ext uri="{FF2B5EF4-FFF2-40B4-BE49-F238E27FC236}">
                  <a16:creationId xmlns="" xmlns:a16="http://schemas.microsoft.com/office/drawing/2014/main" id="{6A1B7E3A-7A1E-134B-BE5C-B07B5334CE44}"/>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4" name="TextBox 13">
              <a:extLst>
                <a:ext uri="{FF2B5EF4-FFF2-40B4-BE49-F238E27FC236}">
                  <a16:creationId xmlns="" xmlns:a16="http://schemas.microsoft.com/office/drawing/2014/main" id="{A7715C70-5D1A-514A-A477-46E78E8DAEE7}"/>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16365850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Eighty-two percent of CMC enrollees with personal care needs were satisfied with the hospitals they could use. This is slightly higher than the 79% of those with no LTSS needs or only routine needs who were similarly satisfied. </a:t>
            </a:r>
          </a:p>
          <a:p>
            <a:pPr>
              <a:spcAft>
                <a:spcPts val="1400"/>
              </a:spcAft>
            </a:pPr>
            <a:endParaRPr lang="en-US" dirty="0"/>
          </a:p>
          <a:p>
            <a:pPr>
              <a:spcAft>
                <a:spcPts val="1400"/>
              </a:spcAft>
            </a:pPr>
            <a:r>
              <a:rPr lang="en-US" dirty="0"/>
              <a:t>Eighty-two percent of CMC enrollees with no LTSS needs were satisfied with their wait time to see a doctor when they needed an appointment. This is higher than the 75% of those with routine needs, and 77% of those with personal care needs. </a:t>
            </a:r>
          </a:p>
          <a:p>
            <a:pPr>
              <a:spcAft>
                <a:spcPts val="1400"/>
              </a:spcAft>
            </a:pPr>
            <a:endParaRPr lang="en-US" dirty="0"/>
          </a:p>
          <a:p>
            <a:pPr lvl="1">
              <a:spcAft>
                <a:spcPts val="1400"/>
              </a:spcAft>
            </a:pPr>
            <a:endParaRPr lang="en-US" dirty="0"/>
          </a:p>
        </p:txBody>
      </p:sp>
      <p:sp>
        <p:nvSpPr>
          <p:cNvPr id="3" name="Title 2"/>
          <p:cNvSpPr>
            <a:spLocks noGrp="1"/>
          </p:cNvSpPr>
          <p:nvPr>
            <p:ph type="title"/>
          </p:nvPr>
        </p:nvSpPr>
        <p:spPr/>
        <p:txBody>
          <a:bodyPr/>
          <a:lstStyle/>
          <a:p>
            <a:pPr algn="ctr"/>
            <a:r>
              <a:rPr lang="en-US" dirty="0"/>
              <a:t>Satisfaction with Health Care Services by LTSS Need</a:t>
            </a:r>
          </a:p>
        </p:txBody>
      </p:sp>
      <p:grpSp>
        <p:nvGrpSpPr>
          <p:cNvPr id="12" name="Group 11">
            <a:extLst>
              <a:ext uri="{FF2B5EF4-FFF2-40B4-BE49-F238E27FC236}">
                <a16:creationId xmlns="" xmlns:a16="http://schemas.microsoft.com/office/drawing/2014/main" id="{EAE199FB-A3B5-364C-849C-DC67C7B369C3}"/>
              </a:ext>
            </a:extLst>
          </p:cNvPr>
          <p:cNvGrpSpPr/>
          <p:nvPr/>
        </p:nvGrpSpPr>
        <p:grpSpPr>
          <a:xfrm>
            <a:off x="8724754" y="67420"/>
            <a:ext cx="419246" cy="6201442"/>
            <a:chOff x="8724754" y="70615"/>
            <a:chExt cx="419246" cy="6201442"/>
          </a:xfrm>
        </p:grpSpPr>
        <p:sp>
          <p:nvSpPr>
            <p:cNvPr id="13" name="TextBox 12">
              <a:extLst>
                <a:ext uri="{FF2B5EF4-FFF2-40B4-BE49-F238E27FC236}">
                  <a16:creationId xmlns="" xmlns:a16="http://schemas.microsoft.com/office/drawing/2014/main" id="{7A92954A-499D-B34B-A095-6F3ACC34086D}"/>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4" name="TextBox 13">
              <a:extLst>
                <a:ext uri="{FF2B5EF4-FFF2-40B4-BE49-F238E27FC236}">
                  <a16:creationId xmlns="" xmlns:a16="http://schemas.microsoft.com/office/drawing/2014/main" id="{18AE08B2-1078-344F-8DB8-5286E10CB000}"/>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15" name="TextBox 14">
              <a:extLst>
                <a:ext uri="{FF2B5EF4-FFF2-40B4-BE49-F238E27FC236}">
                  <a16:creationId xmlns="" xmlns:a16="http://schemas.microsoft.com/office/drawing/2014/main" id="{F05D34E0-15A2-9048-B011-A9101FFF7E90}"/>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4" name="TextBox 23">
              <a:extLst>
                <a:ext uri="{FF2B5EF4-FFF2-40B4-BE49-F238E27FC236}">
                  <a16:creationId xmlns="" xmlns:a16="http://schemas.microsoft.com/office/drawing/2014/main" id="{ED017339-08D0-2047-9A86-CB3D7E44D7E1}"/>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5" name="TextBox 24">
              <a:extLst>
                <a:ext uri="{FF2B5EF4-FFF2-40B4-BE49-F238E27FC236}">
                  <a16:creationId xmlns="" xmlns:a16="http://schemas.microsoft.com/office/drawing/2014/main" id="{F3B65AE6-7064-DA4D-B11C-3B70442ADD45}"/>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26" name="TextBox 25">
              <a:extLst>
                <a:ext uri="{FF2B5EF4-FFF2-40B4-BE49-F238E27FC236}">
                  <a16:creationId xmlns="" xmlns:a16="http://schemas.microsoft.com/office/drawing/2014/main" id="{1C43365C-68E8-DD4B-AB21-D072FD1A3CDC}"/>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27" name="TextBox 26">
              <a:extLst>
                <a:ext uri="{FF2B5EF4-FFF2-40B4-BE49-F238E27FC236}">
                  <a16:creationId xmlns="" xmlns:a16="http://schemas.microsoft.com/office/drawing/2014/main" id="{CB183F37-A758-194C-A303-4BE66356A3C7}"/>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8" name="TextBox 27">
              <a:extLst>
                <a:ext uri="{FF2B5EF4-FFF2-40B4-BE49-F238E27FC236}">
                  <a16:creationId xmlns="" xmlns:a16="http://schemas.microsoft.com/office/drawing/2014/main" id="{C5B6B083-DEBC-6C46-9FEB-B27DAA886AD7}"/>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6041448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27012" lvl="1" indent="0" algn="ctr">
              <a:spcAft>
                <a:spcPts val="1400"/>
              </a:spcAft>
              <a:buNone/>
            </a:pPr>
            <a:r>
              <a:rPr lang="en-US" sz="2000" dirty="0"/>
              <a:t>Choice of Hospital -2018</a:t>
            </a:r>
          </a:p>
        </p:txBody>
      </p:sp>
      <p:sp>
        <p:nvSpPr>
          <p:cNvPr id="3" name="Title 2"/>
          <p:cNvSpPr>
            <a:spLocks noGrp="1"/>
          </p:cNvSpPr>
          <p:nvPr>
            <p:ph type="title"/>
          </p:nvPr>
        </p:nvSpPr>
        <p:spPr/>
        <p:txBody>
          <a:bodyPr/>
          <a:lstStyle/>
          <a:p>
            <a:pPr algn="ctr"/>
            <a:r>
              <a:rPr lang="en-US" dirty="0"/>
              <a:t>Satisfaction with Health Care Services by LTSS Need</a:t>
            </a:r>
          </a:p>
        </p:txBody>
      </p:sp>
      <p:graphicFrame>
        <p:nvGraphicFramePr>
          <p:cNvPr id="13" name="Content Placeholder 3">
            <a:extLst>
              <a:ext uri="{FF2B5EF4-FFF2-40B4-BE49-F238E27FC236}">
                <a16:creationId xmlns="" xmlns:a16="http://schemas.microsoft.com/office/drawing/2014/main" id="{FD774892-F6FC-4245-BD1E-03336C92C655}"/>
              </a:ext>
            </a:extLst>
          </p:cNvPr>
          <p:cNvGraphicFramePr>
            <a:graphicFrameLocks/>
          </p:cNvGraphicFramePr>
          <p:nvPr>
            <p:extLst>
              <p:ext uri="{D42A27DB-BD31-4B8C-83A1-F6EECF244321}">
                <p14:modId xmlns:p14="http://schemas.microsoft.com/office/powerpoint/2010/main" val="3734090310"/>
              </p:ext>
            </p:extLst>
          </p:nvPr>
        </p:nvGraphicFramePr>
        <p:xfrm>
          <a:off x="398860" y="2367915"/>
          <a:ext cx="7772400" cy="4267201"/>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 xmlns:a16="http://schemas.microsoft.com/office/drawing/2014/main" id="{C43FF781-18DD-E44D-8331-FB9580DA4F55}"/>
              </a:ext>
            </a:extLst>
          </p:cNvPr>
          <p:cNvGrpSpPr/>
          <p:nvPr/>
        </p:nvGrpSpPr>
        <p:grpSpPr>
          <a:xfrm>
            <a:off x="8724754" y="67420"/>
            <a:ext cx="419246" cy="6201442"/>
            <a:chOff x="8724754" y="70615"/>
            <a:chExt cx="419246" cy="6201442"/>
          </a:xfrm>
        </p:grpSpPr>
        <p:sp>
          <p:nvSpPr>
            <p:cNvPr id="15" name="TextBox 14">
              <a:extLst>
                <a:ext uri="{FF2B5EF4-FFF2-40B4-BE49-F238E27FC236}">
                  <a16:creationId xmlns="" xmlns:a16="http://schemas.microsoft.com/office/drawing/2014/main" id="{377F31E8-9606-A94D-855E-E3A941A4C77A}"/>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4" name="TextBox 23">
              <a:extLst>
                <a:ext uri="{FF2B5EF4-FFF2-40B4-BE49-F238E27FC236}">
                  <a16:creationId xmlns="" xmlns:a16="http://schemas.microsoft.com/office/drawing/2014/main" id="{B2266678-4F7C-7F44-B98E-B29C27C6FED0}"/>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5" name="TextBox 24">
              <a:extLst>
                <a:ext uri="{FF2B5EF4-FFF2-40B4-BE49-F238E27FC236}">
                  <a16:creationId xmlns="" xmlns:a16="http://schemas.microsoft.com/office/drawing/2014/main" id="{BC84F3BF-B575-A341-B1D9-8737CA74979F}"/>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6" name="TextBox 25">
              <a:extLst>
                <a:ext uri="{FF2B5EF4-FFF2-40B4-BE49-F238E27FC236}">
                  <a16:creationId xmlns="" xmlns:a16="http://schemas.microsoft.com/office/drawing/2014/main" id="{01522D8A-5809-E348-AF60-290CADDB99E2}"/>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7" name="TextBox 26">
              <a:extLst>
                <a:ext uri="{FF2B5EF4-FFF2-40B4-BE49-F238E27FC236}">
                  <a16:creationId xmlns="" xmlns:a16="http://schemas.microsoft.com/office/drawing/2014/main" id="{2B8F9B03-12EC-6547-9D70-EDE6E695D31D}"/>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28" name="TextBox 27">
              <a:extLst>
                <a:ext uri="{FF2B5EF4-FFF2-40B4-BE49-F238E27FC236}">
                  <a16:creationId xmlns="" xmlns:a16="http://schemas.microsoft.com/office/drawing/2014/main" id="{82B7B624-3597-4840-A32C-FB4E4EF3E8C5}"/>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29" name="TextBox 28">
              <a:extLst>
                <a:ext uri="{FF2B5EF4-FFF2-40B4-BE49-F238E27FC236}">
                  <a16:creationId xmlns="" xmlns:a16="http://schemas.microsoft.com/office/drawing/2014/main" id="{AD9D8FF7-493A-7D4D-99A0-E38F2080A963}"/>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0" name="TextBox 29">
              <a:extLst>
                <a:ext uri="{FF2B5EF4-FFF2-40B4-BE49-F238E27FC236}">
                  <a16:creationId xmlns="" xmlns:a16="http://schemas.microsoft.com/office/drawing/2014/main" id="{BB4C5A0E-D406-F44A-B288-B2864BC284C9}"/>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746855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F464D42-8845-D543-8351-EE361CBD6C80}"/>
              </a:ext>
            </a:extLst>
          </p:cNvPr>
          <p:cNvSpPr>
            <a:spLocks noGrp="1"/>
          </p:cNvSpPr>
          <p:nvPr>
            <p:ph idx="1"/>
          </p:nvPr>
        </p:nvSpPr>
        <p:spPr/>
        <p:txBody>
          <a:bodyPr/>
          <a:lstStyle/>
          <a:p>
            <a:r>
              <a:rPr lang="en-US" dirty="0"/>
              <a:t>CMC enrollees with personal care needs were most likely to have a single care manager (34%) compared to those with no LTSS needs (21%) and those with only routine needs (28%).</a:t>
            </a:r>
          </a:p>
          <a:p>
            <a:endParaRPr lang="en-US" dirty="0"/>
          </a:p>
          <a:p>
            <a:r>
              <a:rPr lang="en-US" dirty="0"/>
              <a:t>CMC enrollees with personal care needs were also most likely to have a personal care plan (32%) compared to those with no LTSS need (24%) and those with only routine needs (29%).</a:t>
            </a:r>
          </a:p>
        </p:txBody>
      </p:sp>
      <p:sp>
        <p:nvSpPr>
          <p:cNvPr id="3" name="Title 2">
            <a:extLst>
              <a:ext uri="{FF2B5EF4-FFF2-40B4-BE49-F238E27FC236}">
                <a16:creationId xmlns="" xmlns:a16="http://schemas.microsoft.com/office/drawing/2014/main" id="{B993FD2C-659A-F548-A9C7-89FC7AADCF0E}"/>
              </a:ext>
            </a:extLst>
          </p:cNvPr>
          <p:cNvSpPr>
            <a:spLocks noGrp="1"/>
          </p:cNvSpPr>
          <p:nvPr>
            <p:ph type="title"/>
          </p:nvPr>
        </p:nvSpPr>
        <p:spPr/>
        <p:txBody>
          <a:bodyPr/>
          <a:lstStyle/>
          <a:p>
            <a:pPr algn="ctr"/>
            <a:r>
              <a:rPr lang="en-US" dirty="0"/>
              <a:t>Single Care Manager and Personal Care Plan </a:t>
            </a:r>
            <a:br>
              <a:rPr lang="en-US" dirty="0"/>
            </a:br>
            <a:r>
              <a:rPr lang="en-US" dirty="0"/>
              <a:t>by LTSS Need</a:t>
            </a:r>
          </a:p>
        </p:txBody>
      </p:sp>
      <p:grpSp>
        <p:nvGrpSpPr>
          <p:cNvPr id="4" name="Group 3">
            <a:extLst>
              <a:ext uri="{FF2B5EF4-FFF2-40B4-BE49-F238E27FC236}">
                <a16:creationId xmlns="" xmlns:a16="http://schemas.microsoft.com/office/drawing/2014/main" id="{BCC60319-2F75-F54B-A51D-D8F8A27FC66E}"/>
              </a:ext>
            </a:extLst>
          </p:cNvPr>
          <p:cNvGrpSpPr/>
          <p:nvPr/>
        </p:nvGrpSpPr>
        <p:grpSpPr>
          <a:xfrm>
            <a:off x="8724754" y="67420"/>
            <a:ext cx="419246" cy="6201442"/>
            <a:chOff x="8724754" y="70615"/>
            <a:chExt cx="419246" cy="6201442"/>
          </a:xfrm>
        </p:grpSpPr>
        <p:sp>
          <p:nvSpPr>
            <p:cNvPr id="5" name="TextBox 4">
              <a:extLst>
                <a:ext uri="{FF2B5EF4-FFF2-40B4-BE49-F238E27FC236}">
                  <a16:creationId xmlns="" xmlns:a16="http://schemas.microsoft.com/office/drawing/2014/main" id="{6FBC12F4-49C4-0F46-8C2B-26F7140ABF30}"/>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6" name="TextBox 5">
              <a:extLst>
                <a:ext uri="{FF2B5EF4-FFF2-40B4-BE49-F238E27FC236}">
                  <a16:creationId xmlns="" xmlns:a16="http://schemas.microsoft.com/office/drawing/2014/main" id="{1AEB9E90-E418-134E-A96E-893FBCF63326}"/>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7" name="TextBox 6">
              <a:extLst>
                <a:ext uri="{FF2B5EF4-FFF2-40B4-BE49-F238E27FC236}">
                  <a16:creationId xmlns="" xmlns:a16="http://schemas.microsoft.com/office/drawing/2014/main" id="{2411EB37-72BC-1B43-8B7B-67D4BFF97F21}"/>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8" name="TextBox 7">
              <a:extLst>
                <a:ext uri="{FF2B5EF4-FFF2-40B4-BE49-F238E27FC236}">
                  <a16:creationId xmlns="" xmlns:a16="http://schemas.microsoft.com/office/drawing/2014/main" id="{A2AEEA72-7720-C940-B0B0-EDBC8E251223}"/>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9" name="TextBox 8">
              <a:extLst>
                <a:ext uri="{FF2B5EF4-FFF2-40B4-BE49-F238E27FC236}">
                  <a16:creationId xmlns="" xmlns:a16="http://schemas.microsoft.com/office/drawing/2014/main" id="{04328F60-FA6E-B948-ADB9-FBD2432EA6E8}"/>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10" name="TextBox 9">
              <a:extLst>
                <a:ext uri="{FF2B5EF4-FFF2-40B4-BE49-F238E27FC236}">
                  <a16:creationId xmlns="" xmlns:a16="http://schemas.microsoft.com/office/drawing/2014/main" id="{556C9E09-63E4-E64E-AEB3-469DDAEE0501}"/>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11" name="TextBox 10">
              <a:extLst>
                <a:ext uri="{FF2B5EF4-FFF2-40B4-BE49-F238E27FC236}">
                  <a16:creationId xmlns="" xmlns:a16="http://schemas.microsoft.com/office/drawing/2014/main" id="{7A8AD499-F4C9-A94A-B694-CF51DE06A743}"/>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2" name="TextBox 11">
              <a:extLst>
                <a:ext uri="{FF2B5EF4-FFF2-40B4-BE49-F238E27FC236}">
                  <a16:creationId xmlns="" xmlns:a16="http://schemas.microsoft.com/office/drawing/2014/main" id="{CDAD25E2-6D5C-0A47-A9DC-054E4B774691}"/>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11948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71149" y="1695769"/>
            <a:ext cx="7772400" cy="4683765"/>
          </a:xfrm>
        </p:spPr>
        <p:txBody>
          <a:bodyPr>
            <a:normAutofit/>
          </a:bodyPr>
          <a:lstStyle/>
          <a:p>
            <a:pPr marL="0">
              <a:spcAft>
                <a:spcPts val="1400"/>
              </a:spcAft>
            </a:pPr>
            <a:r>
              <a:rPr lang="en-US" dirty="0"/>
              <a:t>Confidence navigating health care was fairly high for all CMC enrollees, and seemed to increase between 2015 to 2018. While there were no significant differences in 2018 by county, there were some significant differences by race, language, and disability. </a:t>
            </a:r>
          </a:p>
          <a:p>
            <a:pPr marL="0">
              <a:spcAft>
                <a:spcPts val="1400"/>
              </a:spcAft>
            </a:pPr>
            <a:r>
              <a:rPr lang="en-US" dirty="0"/>
              <a:t>By race, Asian/Pacific Islanders (API) expressed less confidence than White or Black groups in their confidence managing their health conditions, knowing who to call, and getting their questions answered. </a:t>
            </a:r>
          </a:p>
          <a:p>
            <a:pPr marL="0">
              <a:spcAft>
                <a:spcPts val="1400"/>
              </a:spcAft>
            </a:pPr>
            <a:r>
              <a:rPr lang="en-US" dirty="0"/>
              <a:t>By language, English-speaking CMC enrollees were significantly more likely to be “very confident” on all measures compared to Spanish speakers and Chinese-speaking enrollees. </a:t>
            </a:r>
          </a:p>
          <a:p>
            <a:pPr marL="0">
              <a:spcAft>
                <a:spcPts val="1400"/>
              </a:spcAft>
            </a:pPr>
            <a:r>
              <a:rPr lang="en-US" dirty="0"/>
              <a:t>By disability, those CMC enrollees who had no LTSS needs expressed higher confidence that they could manage their health conditions and that they could get their questions answered compared to CMC enrollees with only routine needs, or those with personal care needs. </a:t>
            </a:r>
          </a:p>
          <a:p>
            <a:pPr marL="0">
              <a:spcAft>
                <a:spcPts val="1400"/>
              </a:spcAft>
            </a:pPr>
            <a:endParaRPr lang="en-US" dirty="0"/>
          </a:p>
        </p:txBody>
      </p:sp>
      <p:sp>
        <p:nvSpPr>
          <p:cNvPr id="4" name="Title 3"/>
          <p:cNvSpPr>
            <a:spLocks noGrp="1"/>
          </p:cNvSpPr>
          <p:nvPr>
            <p:ph type="title"/>
          </p:nvPr>
        </p:nvSpPr>
        <p:spPr>
          <a:xfrm>
            <a:off x="471149" y="457201"/>
            <a:ext cx="7772400" cy="990600"/>
          </a:xfrm>
        </p:spPr>
        <p:txBody>
          <a:bodyPr/>
          <a:lstStyle/>
          <a:p>
            <a:pPr algn="ctr"/>
            <a:r>
              <a:rPr lang="en-US" dirty="0"/>
              <a:t>CMC Enrollees’ Confidence Navigating Health Care</a:t>
            </a:r>
          </a:p>
        </p:txBody>
      </p:sp>
      <p:grpSp>
        <p:nvGrpSpPr>
          <p:cNvPr id="13" name="Group 12">
            <a:extLst>
              <a:ext uri="{FF2B5EF4-FFF2-40B4-BE49-F238E27FC236}">
                <a16:creationId xmlns="" xmlns:a16="http://schemas.microsoft.com/office/drawing/2014/main" id="{AB7650E3-CDAC-2141-B7E5-4BE202AB4754}"/>
              </a:ext>
            </a:extLst>
          </p:cNvPr>
          <p:cNvGrpSpPr/>
          <p:nvPr/>
        </p:nvGrpSpPr>
        <p:grpSpPr>
          <a:xfrm>
            <a:off x="8724754" y="70615"/>
            <a:ext cx="419246" cy="6180980"/>
            <a:chOff x="8724754" y="70615"/>
            <a:chExt cx="419246" cy="6180980"/>
          </a:xfrm>
        </p:grpSpPr>
        <p:sp>
          <p:nvSpPr>
            <p:cNvPr id="14" name="TextBox 13">
              <a:extLst>
                <a:ext uri="{FF2B5EF4-FFF2-40B4-BE49-F238E27FC236}">
                  <a16:creationId xmlns="" xmlns:a16="http://schemas.microsoft.com/office/drawing/2014/main" id="{C04EF1C5-D168-4141-8A67-09C8A968452B}"/>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15" name="TextBox 14">
              <a:extLst>
                <a:ext uri="{FF2B5EF4-FFF2-40B4-BE49-F238E27FC236}">
                  <a16:creationId xmlns="" xmlns:a16="http://schemas.microsoft.com/office/drawing/2014/main" id="{3C633D34-AC69-B443-B3EF-FB3EFFD1CFF7}"/>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SUMMARY</a:t>
              </a:r>
            </a:p>
          </p:txBody>
        </p:sp>
        <p:sp>
          <p:nvSpPr>
            <p:cNvPr id="16" name="TextBox 15">
              <a:extLst>
                <a:ext uri="{FF2B5EF4-FFF2-40B4-BE49-F238E27FC236}">
                  <a16:creationId xmlns="" xmlns:a16="http://schemas.microsoft.com/office/drawing/2014/main" id="{D836DDE6-DC6E-D04A-87F5-7EE697DCB2BE}"/>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COUNTY</a:t>
              </a:r>
            </a:p>
          </p:txBody>
        </p:sp>
        <p:sp>
          <p:nvSpPr>
            <p:cNvPr id="17" name="TextBox 16">
              <a:extLst>
                <a:ext uri="{FF2B5EF4-FFF2-40B4-BE49-F238E27FC236}">
                  <a16:creationId xmlns="" xmlns:a16="http://schemas.microsoft.com/office/drawing/2014/main" id="{B412A346-1AE7-6A48-92BB-4D723039F6C4}"/>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RACE</a:t>
              </a:r>
            </a:p>
          </p:txBody>
        </p:sp>
        <p:sp>
          <p:nvSpPr>
            <p:cNvPr id="18" name="TextBox 17">
              <a:extLst>
                <a:ext uri="{FF2B5EF4-FFF2-40B4-BE49-F238E27FC236}">
                  <a16:creationId xmlns="" xmlns:a16="http://schemas.microsoft.com/office/drawing/2014/main" id="{27D82451-6A88-5E48-8D4B-FC7E6AEE5162}"/>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LANGUAGE</a:t>
              </a:r>
            </a:p>
          </p:txBody>
        </p:sp>
        <p:sp>
          <p:nvSpPr>
            <p:cNvPr id="19" name="TextBox 18">
              <a:extLst>
                <a:ext uri="{FF2B5EF4-FFF2-40B4-BE49-F238E27FC236}">
                  <a16:creationId xmlns="" xmlns:a16="http://schemas.microsoft.com/office/drawing/2014/main" id="{CD6FC9D5-5C42-5244-A790-30A31A10948A}"/>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LTSS</a:t>
              </a:r>
            </a:p>
          </p:txBody>
        </p:sp>
        <p:sp>
          <p:nvSpPr>
            <p:cNvPr id="20" name="TextBox 19">
              <a:extLst>
                <a:ext uri="{FF2B5EF4-FFF2-40B4-BE49-F238E27FC236}">
                  <a16:creationId xmlns="" xmlns:a16="http://schemas.microsoft.com/office/drawing/2014/main" id="{6588EE7B-4018-9445-BF7E-8F5175C989A5}"/>
                </a:ext>
              </a:extLst>
            </p:cNvPr>
            <p:cNvSpPr txBox="1"/>
            <p:nvPr userDrawn="1"/>
          </p:nvSpPr>
          <p:spPr>
            <a:xfrm>
              <a:off x="8794248" y="5486100"/>
              <a:ext cx="207526" cy="765495"/>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1" name="TextBox 20">
              <a:extLst>
                <a:ext uri="{FF2B5EF4-FFF2-40B4-BE49-F238E27FC236}">
                  <a16:creationId xmlns="" xmlns:a16="http://schemas.microsoft.com/office/drawing/2014/main" id="{FAEC445E-7DD0-BB47-9013-1C3714FFCC19}"/>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5453842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F464D42-8845-D543-8351-EE361CBD6C80}"/>
              </a:ext>
            </a:extLst>
          </p:cNvPr>
          <p:cNvSpPr>
            <a:spLocks noGrp="1"/>
          </p:cNvSpPr>
          <p:nvPr>
            <p:ph idx="1"/>
          </p:nvPr>
        </p:nvSpPr>
        <p:spPr/>
        <p:txBody>
          <a:bodyPr/>
          <a:lstStyle/>
          <a:p>
            <a:endParaRPr lang="en-US" dirty="0"/>
          </a:p>
          <a:p>
            <a:r>
              <a:rPr lang="en-US" dirty="0"/>
              <a:t>Having a single care</a:t>
            </a:r>
          </a:p>
          <a:p>
            <a:r>
              <a:rPr lang="en-US" dirty="0"/>
              <a:t>manager</a:t>
            </a:r>
          </a:p>
          <a:p>
            <a:endParaRPr lang="en-US" dirty="0"/>
          </a:p>
          <a:p>
            <a:endParaRPr lang="en-US" dirty="0"/>
          </a:p>
          <a:p>
            <a:endParaRPr lang="en-US" dirty="0"/>
          </a:p>
          <a:p>
            <a:endParaRPr lang="en-US" dirty="0"/>
          </a:p>
          <a:p>
            <a:r>
              <a:rPr lang="en-US" dirty="0"/>
              <a:t>Having a personal </a:t>
            </a:r>
          </a:p>
          <a:p>
            <a:r>
              <a:rPr lang="en-US" dirty="0"/>
              <a:t>care plan </a:t>
            </a:r>
          </a:p>
        </p:txBody>
      </p:sp>
      <p:sp>
        <p:nvSpPr>
          <p:cNvPr id="3" name="Title 2">
            <a:extLst>
              <a:ext uri="{FF2B5EF4-FFF2-40B4-BE49-F238E27FC236}">
                <a16:creationId xmlns="" xmlns:a16="http://schemas.microsoft.com/office/drawing/2014/main" id="{B993FD2C-659A-F548-A9C7-89FC7AADCF0E}"/>
              </a:ext>
            </a:extLst>
          </p:cNvPr>
          <p:cNvSpPr>
            <a:spLocks noGrp="1"/>
          </p:cNvSpPr>
          <p:nvPr>
            <p:ph type="title"/>
          </p:nvPr>
        </p:nvSpPr>
        <p:spPr/>
        <p:txBody>
          <a:bodyPr/>
          <a:lstStyle/>
          <a:p>
            <a:pPr algn="ctr"/>
            <a:r>
              <a:rPr lang="en-US" dirty="0"/>
              <a:t>Single Care Manager and Personal Care Plan </a:t>
            </a:r>
            <a:br>
              <a:rPr lang="en-US" dirty="0"/>
            </a:br>
            <a:r>
              <a:rPr lang="en-US" dirty="0"/>
              <a:t>by LTSS Need</a:t>
            </a:r>
          </a:p>
        </p:txBody>
      </p:sp>
      <p:graphicFrame>
        <p:nvGraphicFramePr>
          <p:cNvPr id="4" name="Content Placeholder 12">
            <a:extLst>
              <a:ext uri="{FF2B5EF4-FFF2-40B4-BE49-F238E27FC236}">
                <a16:creationId xmlns="" xmlns:a16="http://schemas.microsoft.com/office/drawing/2014/main" id="{90D76F95-080E-49A4-8EBE-1C89EF9A87D6}"/>
              </a:ext>
            </a:extLst>
          </p:cNvPr>
          <p:cNvGraphicFramePr>
            <a:graphicFrameLocks/>
          </p:cNvGraphicFramePr>
          <p:nvPr>
            <p:extLst>
              <p:ext uri="{D42A27DB-BD31-4B8C-83A1-F6EECF244321}">
                <p14:modId xmlns:p14="http://schemas.microsoft.com/office/powerpoint/2010/main" val="772421805"/>
              </p:ext>
            </p:extLst>
          </p:nvPr>
        </p:nvGraphicFramePr>
        <p:xfrm>
          <a:off x="3056930" y="1956045"/>
          <a:ext cx="5114330" cy="19511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12">
            <a:extLst>
              <a:ext uri="{FF2B5EF4-FFF2-40B4-BE49-F238E27FC236}">
                <a16:creationId xmlns="" xmlns:a16="http://schemas.microsoft.com/office/drawing/2014/main" id="{866EC690-83F1-48A3-B08B-8BEE2A461240}"/>
              </a:ext>
            </a:extLst>
          </p:cNvPr>
          <p:cNvGraphicFramePr>
            <a:graphicFrameLocks/>
          </p:cNvGraphicFramePr>
          <p:nvPr>
            <p:extLst>
              <p:ext uri="{D42A27DB-BD31-4B8C-83A1-F6EECF244321}">
                <p14:modId xmlns:p14="http://schemas.microsoft.com/office/powerpoint/2010/main" val="157185274"/>
              </p:ext>
            </p:extLst>
          </p:nvPr>
        </p:nvGraphicFramePr>
        <p:xfrm>
          <a:off x="3056930" y="4191000"/>
          <a:ext cx="5114330" cy="1933371"/>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 xmlns:a16="http://schemas.microsoft.com/office/drawing/2014/main" id="{34696E4D-E24A-884C-9571-8F82720BCFE2}"/>
              </a:ext>
            </a:extLst>
          </p:cNvPr>
          <p:cNvGrpSpPr/>
          <p:nvPr/>
        </p:nvGrpSpPr>
        <p:grpSpPr>
          <a:xfrm>
            <a:off x="8724754" y="67420"/>
            <a:ext cx="419246" cy="6201442"/>
            <a:chOff x="8724754" y="70615"/>
            <a:chExt cx="419246" cy="6201442"/>
          </a:xfrm>
        </p:grpSpPr>
        <p:sp>
          <p:nvSpPr>
            <p:cNvPr id="7" name="TextBox 6">
              <a:extLst>
                <a:ext uri="{FF2B5EF4-FFF2-40B4-BE49-F238E27FC236}">
                  <a16:creationId xmlns="" xmlns:a16="http://schemas.microsoft.com/office/drawing/2014/main" id="{6068F546-7306-C440-BFB2-7AE18BF78DDE}"/>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8" name="TextBox 7">
              <a:extLst>
                <a:ext uri="{FF2B5EF4-FFF2-40B4-BE49-F238E27FC236}">
                  <a16:creationId xmlns="" xmlns:a16="http://schemas.microsoft.com/office/drawing/2014/main" id="{8FA8F5FC-E053-2F47-AAFB-928F8E97466C}"/>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9" name="TextBox 8">
              <a:extLst>
                <a:ext uri="{FF2B5EF4-FFF2-40B4-BE49-F238E27FC236}">
                  <a16:creationId xmlns="" xmlns:a16="http://schemas.microsoft.com/office/drawing/2014/main" id="{49F0F22B-0ACD-E94E-B95C-85C6F23BF95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0" name="TextBox 9">
              <a:extLst>
                <a:ext uri="{FF2B5EF4-FFF2-40B4-BE49-F238E27FC236}">
                  <a16:creationId xmlns="" xmlns:a16="http://schemas.microsoft.com/office/drawing/2014/main" id="{35726203-C144-DC42-9676-8E5C2080D7EE}"/>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1" name="TextBox 10">
              <a:extLst>
                <a:ext uri="{FF2B5EF4-FFF2-40B4-BE49-F238E27FC236}">
                  <a16:creationId xmlns="" xmlns:a16="http://schemas.microsoft.com/office/drawing/2014/main" id="{3246D97A-3AF1-4148-ACF4-A63B5C2FDF2A}"/>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12" name="TextBox 11">
              <a:extLst>
                <a:ext uri="{FF2B5EF4-FFF2-40B4-BE49-F238E27FC236}">
                  <a16:creationId xmlns="" xmlns:a16="http://schemas.microsoft.com/office/drawing/2014/main" id="{81C79FA9-4839-A44D-A163-EAD78F4D347D}"/>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13" name="TextBox 12">
              <a:extLst>
                <a:ext uri="{FF2B5EF4-FFF2-40B4-BE49-F238E27FC236}">
                  <a16:creationId xmlns="" xmlns:a16="http://schemas.microsoft.com/office/drawing/2014/main" id="{15290878-85C7-214C-ADFB-004C57A97EA7}"/>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4" name="TextBox 13">
              <a:extLst>
                <a:ext uri="{FF2B5EF4-FFF2-40B4-BE49-F238E27FC236}">
                  <a16:creationId xmlns="" xmlns:a16="http://schemas.microsoft.com/office/drawing/2014/main" id="{77737D5C-AAE6-5540-834A-532AF408909E}"/>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3366845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752600"/>
            <a:ext cx="7772400" cy="4648200"/>
          </a:xfrm>
        </p:spPr>
        <p:txBody>
          <a:bodyPr/>
          <a:lstStyle/>
          <a:p>
            <a:r>
              <a:rPr lang="en-US" dirty="0"/>
              <a:t>CMC enrollees with personal care needs were more likely than those with no LTSS needs and those with only routine needs to experience all six of the following problems with their health care services:</a:t>
            </a:r>
          </a:p>
          <a:p>
            <a:pPr marL="331470" indent="-285750">
              <a:buFont typeface="Arial" panose="020B0604020202020204" pitchFamily="34" charset="0"/>
              <a:buChar char="•"/>
            </a:pPr>
            <a:r>
              <a:rPr lang="en-US" dirty="0"/>
              <a:t>Having a misunderstanding about their health care services</a:t>
            </a:r>
          </a:p>
          <a:p>
            <a:pPr marL="331470" indent="-285750">
              <a:buFont typeface="Arial" panose="020B0604020202020204" pitchFamily="34" charset="0"/>
              <a:buChar char="•"/>
            </a:pPr>
            <a:r>
              <a:rPr lang="en-US" dirty="0"/>
              <a:t>Health plan denied treatment or referral for another service recommended by a doctor</a:t>
            </a:r>
          </a:p>
          <a:p>
            <a:pPr marL="331470" indent="-285750">
              <a:buFont typeface="Arial" panose="020B0604020202020204" pitchFamily="34" charset="0"/>
              <a:buChar char="•"/>
            </a:pPr>
            <a:r>
              <a:rPr lang="en-US" dirty="0"/>
              <a:t>[For non-English interviews] Your doctor did not speak your language or there was not an interpreter available for you when you visited your doctor or other health care professional</a:t>
            </a:r>
          </a:p>
          <a:p>
            <a:pPr marL="331470" indent="-285750">
              <a:buFont typeface="Arial" panose="020B0604020202020204" pitchFamily="34" charset="0"/>
              <a:buChar char="•"/>
            </a:pPr>
            <a:r>
              <a:rPr lang="en-US" dirty="0"/>
              <a:t>Transportation problems kept you from getting needed health care</a:t>
            </a:r>
          </a:p>
          <a:p>
            <a:pPr marL="331470" indent="-285750">
              <a:buFont typeface="Arial" panose="020B0604020202020204" pitchFamily="34" charset="0"/>
              <a:buChar char="•"/>
            </a:pPr>
            <a:r>
              <a:rPr lang="en-US" dirty="0"/>
              <a:t>A doctor you were seeing was not available through your plan</a:t>
            </a:r>
          </a:p>
          <a:p>
            <a:pPr marL="331470" indent="-285750">
              <a:buFont typeface="Arial" panose="020B0604020202020204" pitchFamily="34" charset="0"/>
              <a:buChar char="•"/>
            </a:pPr>
            <a:r>
              <a:rPr lang="en-US" dirty="0"/>
              <a:t>You had trouble communicating with a doctor or health car provider because of a speech, hearing, or other disability</a:t>
            </a:r>
          </a:p>
        </p:txBody>
      </p:sp>
      <p:sp>
        <p:nvSpPr>
          <p:cNvPr id="3" name="Title 2"/>
          <p:cNvSpPr>
            <a:spLocks noGrp="1"/>
          </p:cNvSpPr>
          <p:nvPr>
            <p:ph type="title"/>
          </p:nvPr>
        </p:nvSpPr>
        <p:spPr>
          <a:xfrm>
            <a:off x="398860" y="421893"/>
            <a:ext cx="7772400" cy="1154097"/>
          </a:xfrm>
        </p:spPr>
        <p:txBody>
          <a:bodyPr/>
          <a:lstStyle/>
          <a:p>
            <a:pPr algn="ctr"/>
            <a:r>
              <a:rPr lang="en-US" dirty="0"/>
              <a:t>Specific Problems with Health Care Services </a:t>
            </a:r>
            <a:br>
              <a:rPr lang="en-US" dirty="0"/>
            </a:br>
            <a:r>
              <a:rPr lang="en-US" dirty="0"/>
              <a:t>by LTSS Need</a:t>
            </a:r>
          </a:p>
        </p:txBody>
      </p:sp>
      <p:grpSp>
        <p:nvGrpSpPr>
          <p:cNvPr id="20" name="Group 19">
            <a:extLst>
              <a:ext uri="{FF2B5EF4-FFF2-40B4-BE49-F238E27FC236}">
                <a16:creationId xmlns="" xmlns:a16="http://schemas.microsoft.com/office/drawing/2014/main" id="{C86A0E7A-51F3-AB46-8170-BA3E1B372C89}"/>
              </a:ext>
            </a:extLst>
          </p:cNvPr>
          <p:cNvGrpSpPr/>
          <p:nvPr/>
        </p:nvGrpSpPr>
        <p:grpSpPr>
          <a:xfrm>
            <a:off x="8724754" y="67420"/>
            <a:ext cx="419246" cy="6201442"/>
            <a:chOff x="8724754" y="70615"/>
            <a:chExt cx="419246" cy="6201442"/>
          </a:xfrm>
        </p:grpSpPr>
        <p:sp>
          <p:nvSpPr>
            <p:cNvPr id="21" name="TextBox 20">
              <a:extLst>
                <a:ext uri="{FF2B5EF4-FFF2-40B4-BE49-F238E27FC236}">
                  <a16:creationId xmlns="" xmlns:a16="http://schemas.microsoft.com/office/drawing/2014/main" id="{1631812B-0910-2B46-8DB2-58DC7658D5CD}"/>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2" name="TextBox 21">
              <a:extLst>
                <a:ext uri="{FF2B5EF4-FFF2-40B4-BE49-F238E27FC236}">
                  <a16:creationId xmlns="" xmlns:a16="http://schemas.microsoft.com/office/drawing/2014/main" id="{3E77C73F-E745-AC4F-8A61-8E0D1208DE5E}"/>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3" name="TextBox 22">
              <a:extLst>
                <a:ext uri="{FF2B5EF4-FFF2-40B4-BE49-F238E27FC236}">
                  <a16:creationId xmlns="" xmlns:a16="http://schemas.microsoft.com/office/drawing/2014/main" id="{A0F722F4-DB94-3D43-979F-2F4ADBE8A91E}"/>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4" name="TextBox 23">
              <a:extLst>
                <a:ext uri="{FF2B5EF4-FFF2-40B4-BE49-F238E27FC236}">
                  <a16:creationId xmlns="" xmlns:a16="http://schemas.microsoft.com/office/drawing/2014/main" id="{4C04F9B4-53E2-C348-8A95-AE481811127E}"/>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5" name="TextBox 24">
              <a:extLst>
                <a:ext uri="{FF2B5EF4-FFF2-40B4-BE49-F238E27FC236}">
                  <a16:creationId xmlns="" xmlns:a16="http://schemas.microsoft.com/office/drawing/2014/main" id="{5A02A295-9347-F64B-BA5A-5DFA4E6B6E5D}"/>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26" name="TextBox 25">
              <a:extLst>
                <a:ext uri="{FF2B5EF4-FFF2-40B4-BE49-F238E27FC236}">
                  <a16:creationId xmlns="" xmlns:a16="http://schemas.microsoft.com/office/drawing/2014/main" id="{3C900128-D579-5846-8F1F-36A0AA69128A}"/>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27" name="TextBox 26">
              <a:extLst>
                <a:ext uri="{FF2B5EF4-FFF2-40B4-BE49-F238E27FC236}">
                  <a16:creationId xmlns="" xmlns:a16="http://schemas.microsoft.com/office/drawing/2014/main" id="{B66D1416-85FB-DA4D-A2A5-F7AF7D4B7CCE}"/>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8" name="TextBox 27">
              <a:extLst>
                <a:ext uri="{FF2B5EF4-FFF2-40B4-BE49-F238E27FC236}">
                  <a16:creationId xmlns="" xmlns:a16="http://schemas.microsoft.com/office/drawing/2014/main" id="{6585FC4F-2DD6-0047-A973-E9A802EDE7B0}"/>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5063599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0233" y="398583"/>
            <a:ext cx="7772400" cy="978574"/>
          </a:xfrm>
        </p:spPr>
        <p:txBody>
          <a:bodyPr/>
          <a:lstStyle/>
          <a:p>
            <a:pPr algn="ctr"/>
            <a:r>
              <a:rPr lang="en-US" dirty="0"/>
              <a:t>Specific Problems with Health Care Services </a:t>
            </a:r>
            <a:br>
              <a:rPr lang="en-US" dirty="0"/>
            </a:br>
            <a:r>
              <a:rPr lang="en-US" dirty="0"/>
              <a:t>by LTSS Need</a:t>
            </a:r>
          </a:p>
        </p:txBody>
      </p:sp>
      <p:graphicFrame>
        <p:nvGraphicFramePr>
          <p:cNvPr id="4" name="Table 3">
            <a:extLst>
              <a:ext uri="{FF2B5EF4-FFF2-40B4-BE49-F238E27FC236}">
                <a16:creationId xmlns="" xmlns:a16="http://schemas.microsoft.com/office/drawing/2014/main" id="{70BF90EE-2AC4-4732-B644-04C0ED621C47}"/>
              </a:ext>
            </a:extLst>
          </p:cNvPr>
          <p:cNvGraphicFramePr>
            <a:graphicFrameLocks noGrp="1"/>
          </p:cNvGraphicFramePr>
          <p:nvPr>
            <p:extLst>
              <p:ext uri="{D42A27DB-BD31-4B8C-83A1-F6EECF244321}">
                <p14:modId xmlns:p14="http://schemas.microsoft.com/office/powerpoint/2010/main" val="693662473"/>
              </p:ext>
            </p:extLst>
          </p:nvPr>
        </p:nvGraphicFramePr>
        <p:xfrm>
          <a:off x="398860" y="1442783"/>
          <a:ext cx="7906940" cy="4587654"/>
        </p:xfrm>
        <a:graphic>
          <a:graphicData uri="http://schemas.openxmlformats.org/drawingml/2006/table">
            <a:tbl>
              <a:tblPr firstRow="1" bandRow="1">
                <a:tableStyleId>{5C22544A-7EE6-4342-B048-85BDC9FD1C3A}</a:tableStyleId>
              </a:tblPr>
              <a:tblGrid>
                <a:gridCol w="3715940">
                  <a:extLst>
                    <a:ext uri="{9D8B030D-6E8A-4147-A177-3AD203B41FA5}">
                      <a16:colId xmlns="" xmlns:a16="http://schemas.microsoft.com/office/drawing/2014/main" val="762948591"/>
                    </a:ext>
                  </a:extLst>
                </a:gridCol>
                <a:gridCol w="990600">
                  <a:extLst>
                    <a:ext uri="{9D8B030D-6E8A-4147-A177-3AD203B41FA5}">
                      <a16:colId xmlns="" xmlns:a16="http://schemas.microsoft.com/office/drawing/2014/main" val="3667086379"/>
                    </a:ext>
                  </a:extLst>
                </a:gridCol>
                <a:gridCol w="914400">
                  <a:extLst>
                    <a:ext uri="{9D8B030D-6E8A-4147-A177-3AD203B41FA5}">
                      <a16:colId xmlns="" xmlns:a16="http://schemas.microsoft.com/office/drawing/2014/main" val="943348746"/>
                    </a:ext>
                  </a:extLst>
                </a:gridCol>
                <a:gridCol w="990600">
                  <a:extLst>
                    <a:ext uri="{9D8B030D-6E8A-4147-A177-3AD203B41FA5}">
                      <a16:colId xmlns="" xmlns:a16="http://schemas.microsoft.com/office/drawing/2014/main" val="1184019543"/>
                    </a:ext>
                  </a:extLst>
                </a:gridCol>
                <a:gridCol w="1295400">
                  <a:extLst>
                    <a:ext uri="{9D8B030D-6E8A-4147-A177-3AD203B41FA5}">
                      <a16:colId xmlns="" xmlns:a16="http://schemas.microsoft.com/office/drawing/2014/main" val="2278177011"/>
                    </a:ext>
                  </a:extLst>
                </a:gridCol>
              </a:tblGrid>
              <a:tr h="355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alibri" pitchFamily="34" charset="0"/>
                      </a:endParaRPr>
                    </a:p>
                  </a:txBody>
                  <a:tcPr>
                    <a:solidFill>
                      <a:srgbClr val="12438A"/>
                    </a:solidFill>
                  </a:tcPr>
                </a:tc>
                <a:tc>
                  <a:txBody>
                    <a:bodyPr/>
                    <a:lstStyle/>
                    <a:p>
                      <a:pPr algn="ctr"/>
                      <a:r>
                        <a:rPr lang="en-US" sz="1400" u="sng" dirty="0"/>
                        <a:t>NO LTSS</a:t>
                      </a:r>
                      <a:endParaRPr lang="en-US" sz="1400" u="sng" dirty="0">
                        <a:solidFill>
                          <a:schemeClr val="bg1"/>
                        </a:solidFill>
                      </a:endParaRPr>
                    </a:p>
                  </a:txBody>
                  <a:tcPr anchor="ctr">
                    <a:solidFill>
                      <a:srgbClr val="12438A"/>
                    </a:solidFill>
                  </a:tcPr>
                </a:tc>
                <a:tc>
                  <a:txBody>
                    <a:bodyPr/>
                    <a:lstStyle/>
                    <a:p>
                      <a:pPr algn="ctr"/>
                      <a:r>
                        <a:rPr lang="en-US" sz="1400" u="sng" dirty="0"/>
                        <a:t>ROUTINE</a:t>
                      </a:r>
                      <a:endParaRPr lang="en-US" sz="1400" u="sng" dirty="0">
                        <a:solidFill>
                          <a:schemeClr val="bg1"/>
                        </a:solidFill>
                      </a:endParaRPr>
                    </a:p>
                  </a:txBody>
                  <a:tcPr anchor="ctr">
                    <a:solidFill>
                      <a:srgbClr val="12438A"/>
                    </a:solidFill>
                  </a:tcPr>
                </a:tc>
                <a:tc>
                  <a:txBody>
                    <a:bodyPr/>
                    <a:lstStyle/>
                    <a:p>
                      <a:pPr algn="ctr"/>
                      <a:r>
                        <a:rPr lang="en-US" sz="1400" u="sng" dirty="0"/>
                        <a:t>PERSONAL</a:t>
                      </a:r>
                      <a:endParaRPr lang="en-US" sz="1400" u="sng" dirty="0">
                        <a:solidFill>
                          <a:schemeClr val="bg1"/>
                        </a:solidFill>
                      </a:endParaRPr>
                    </a:p>
                  </a:txBody>
                  <a:tcPr anchor="ctr">
                    <a:solidFill>
                      <a:srgbClr val="1243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t>SIGNIFICANCE</a:t>
                      </a:r>
                      <a:endParaRPr lang="en-US" sz="1400" u="sng" dirty="0">
                        <a:solidFill>
                          <a:schemeClr val="bg1"/>
                        </a:solidFill>
                      </a:endParaRPr>
                    </a:p>
                  </a:txBody>
                  <a:tcPr anchor="ctr">
                    <a:solidFill>
                      <a:srgbClr val="12438A"/>
                    </a:solidFill>
                  </a:tcPr>
                </a:tc>
                <a:extLst>
                  <a:ext uri="{0D108BD9-81ED-4DB2-BD59-A6C34878D82A}">
                    <a16:rowId xmlns="" xmlns:a16="http://schemas.microsoft.com/office/drawing/2014/main" val="2242665899"/>
                  </a:ext>
                </a:extLst>
              </a:tr>
              <a:tr h="614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Had a misunderstanding about your health care services or coverage</a:t>
                      </a:r>
                      <a:endParaRPr lang="en-US" sz="1600" b="1" dirty="0">
                        <a:solidFill>
                          <a:schemeClr val="bg1"/>
                        </a:solidFill>
                        <a:latin typeface="Calibri" pitchFamily="34" charset="0"/>
                      </a:endParaRPr>
                    </a:p>
                  </a:txBody>
                  <a:tcPr/>
                </a:tc>
                <a:tc>
                  <a:txBody>
                    <a:bodyPr/>
                    <a:lstStyle/>
                    <a:p>
                      <a:pPr algn="ctr">
                        <a:lnSpc>
                          <a:spcPct val="150000"/>
                        </a:lnSpc>
                      </a:pPr>
                      <a:r>
                        <a:rPr lang="en-US" sz="1600" b="1" dirty="0"/>
                        <a:t>13%</a:t>
                      </a:r>
                      <a:endParaRPr lang="en-US" sz="1600" b="1" dirty="0">
                        <a:solidFill>
                          <a:schemeClr val="bg1"/>
                        </a:solidFill>
                      </a:endParaRPr>
                    </a:p>
                  </a:txBody>
                  <a:tcPr anchor="ctr"/>
                </a:tc>
                <a:tc>
                  <a:txBody>
                    <a:bodyPr/>
                    <a:lstStyle/>
                    <a:p>
                      <a:pPr algn="ctr">
                        <a:lnSpc>
                          <a:spcPct val="150000"/>
                        </a:lnSpc>
                      </a:pPr>
                      <a:r>
                        <a:rPr lang="en-US" sz="1600" b="1" dirty="0"/>
                        <a:t>15%</a:t>
                      </a:r>
                      <a:endParaRPr lang="en-US" sz="1600" b="1" dirty="0">
                        <a:solidFill>
                          <a:schemeClr val="bg1"/>
                        </a:solidFill>
                      </a:endParaRPr>
                    </a:p>
                  </a:txBody>
                  <a:tcPr anchor="ctr"/>
                </a:tc>
                <a:tc>
                  <a:txBody>
                    <a:bodyPr/>
                    <a:lstStyle/>
                    <a:p>
                      <a:pPr algn="ctr">
                        <a:lnSpc>
                          <a:spcPct val="150000"/>
                        </a:lnSpc>
                      </a:pPr>
                      <a:r>
                        <a:rPr lang="en-US" sz="1600" b="1" dirty="0"/>
                        <a:t>18%</a:t>
                      </a:r>
                      <a:endParaRPr lang="en-US" sz="1600" b="1" dirty="0">
                        <a:solidFill>
                          <a:schemeClr val="bg1"/>
                        </a:solidFill>
                      </a:endParaRPr>
                    </a:p>
                  </a:txBody>
                  <a:tcPr anchor="ctr"/>
                </a:tc>
                <a:tc>
                  <a:txBody>
                    <a:bodyPr/>
                    <a:lstStyle/>
                    <a:p>
                      <a:pPr algn="ctr"/>
                      <a:r>
                        <a:rPr lang="en-US" sz="1200" dirty="0"/>
                        <a:t>***</a:t>
                      </a:r>
                      <a:endParaRPr lang="en-US" sz="1200" dirty="0">
                        <a:solidFill>
                          <a:schemeClr val="bg1"/>
                        </a:solidFill>
                      </a:endParaRPr>
                    </a:p>
                  </a:txBody>
                  <a:tcPr anchor="ctr"/>
                </a:tc>
                <a:extLst>
                  <a:ext uri="{0D108BD9-81ED-4DB2-BD59-A6C34878D82A}">
                    <a16:rowId xmlns="" xmlns:a16="http://schemas.microsoft.com/office/drawing/2014/main" val="2474456167"/>
                  </a:ext>
                </a:extLst>
              </a:tr>
              <a:tr h="758369">
                <a:tc>
                  <a:txBody>
                    <a:bodyPr/>
                    <a:lstStyle/>
                    <a:p>
                      <a:pPr algn="l">
                        <a:lnSpc>
                          <a:spcPct val="85000"/>
                        </a:lnSpc>
                      </a:pPr>
                      <a:r>
                        <a:rPr lang="en-US" sz="1600" b="1" dirty="0"/>
                        <a:t>Was denied a treatment or referral for another service recommended by a doctor</a:t>
                      </a:r>
                      <a:endParaRPr lang="en-US" sz="1600" b="1" dirty="0">
                        <a:solidFill>
                          <a:schemeClr val="bg1"/>
                        </a:solidFill>
                        <a:latin typeface="Calibri" pitchFamily="34" charset="0"/>
                      </a:endParaRPr>
                    </a:p>
                  </a:txBody>
                  <a:tcPr/>
                </a:tc>
                <a:tc>
                  <a:txBody>
                    <a:bodyPr/>
                    <a:lstStyle/>
                    <a:p>
                      <a:pPr algn="ctr">
                        <a:lnSpc>
                          <a:spcPct val="150000"/>
                        </a:lnSpc>
                      </a:pPr>
                      <a:r>
                        <a:rPr lang="en-US" sz="1600" b="1" dirty="0"/>
                        <a:t>11%</a:t>
                      </a:r>
                      <a:endParaRPr lang="en-US" sz="1600" b="1" dirty="0">
                        <a:solidFill>
                          <a:schemeClr val="bg1"/>
                        </a:solidFill>
                      </a:endParaRPr>
                    </a:p>
                  </a:txBody>
                  <a:tcPr anchor="ctr"/>
                </a:tc>
                <a:tc>
                  <a:txBody>
                    <a:bodyPr/>
                    <a:lstStyle/>
                    <a:p>
                      <a:pPr algn="ctr">
                        <a:lnSpc>
                          <a:spcPct val="150000"/>
                        </a:lnSpc>
                      </a:pPr>
                      <a:r>
                        <a:rPr lang="en-US" sz="1600" b="1" dirty="0"/>
                        <a:t>15%</a:t>
                      </a:r>
                      <a:endParaRPr lang="en-US" sz="1600" b="1" dirty="0">
                        <a:solidFill>
                          <a:schemeClr val="bg1"/>
                        </a:solidFill>
                      </a:endParaRPr>
                    </a:p>
                  </a:txBody>
                  <a:tcPr anchor="ctr"/>
                </a:tc>
                <a:tc>
                  <a:txBody>
                    <a:bodyPr/>
                    <a:lstStyle/>
                    <a:p>
                      <a:pPr algn="ctr">
                        <a:lnSpc>
                          <a:spcPct val="150000"/>
                        </a:lnSpc>
                      </a:pPr>
                      <a:r>
                        <a:rPr lang="en-US" sz="1600" b="1" dirty="0"/>
                        <a:t>16%</a:t>
                      </a:r>
                      <a:endParaRPr lang="en-US" sz="1600" b="1" dirty="0">
                        <a:solidFill>
                          <a:schemeClr val="bg1"/>
                        </a:solidFill>
                      </a:endParaRPr>
                    </a:p>
                  </a:txBody>
                  <a:tcPr anchor="ctr"/>
                </a:tc>
                <a:tc>
                  <a:txBody>
                    <a:bodyPr/>
                    <a:lstStyle/>
                    <a:p>
                      <a:pPr algn="ctr"/>
                      <a:r>
                        <a:rPr lang="en-US" sz="1200" dirty="0"/>
                        <a:t>**</a:t>
                      </a:r>
                      <a:endParaRPr lang="en-US" sz="1200" dirty="0">
                        <a:solidFill>
                          <a:schemeClr val="bg1"/>
                        </a:solidFill>
                      </a:endParaRPr>
                    </a:p>
                  </a:txBody>
                  <a:tcPr anchor="ctr"/>
                </a:tc>
                <a:extLst>
                  <a:ext uri="{0D108BD9-81ED-4DB2-BD59-A6C34878D82A}">
                    <a16:rowId xmlns="" xmlns:a16="http://schemas.microsoft.com/office/drawing/2014/main" val="1055026642"/>
                  </a:ext>
                </a:extLst>
              </a:tr>
              <a:tr h="758369">
                <a:tc>
                  <a:txBody>
                    <a:bodyPr/>
                    <a:lstStyle/>
                    <a:p>
                      <a:pPr algn="l">
                        <a:lnSpc>
                          <a:spcPct val="85000"/>
                        </a:lnSpc>
                      </a:pPr>
                      <a:r>
                        <a:rPr lang="en-US" sz="1600" b="1" dirty="0"/>
                        <a:t>Health provider did not speak your language and no interpreter was available (among non- English speakers)</a:t>
                      </a:r>
                      <a:endParaRPr lang="en-US" sz="1600" b="1" i="1" dirty="0">
                        <a:solidFill>
                          <a:schemeClr val="bg1"/>
                        </a:solidFill>
                        <a:latin typeface="Calibri" pitchFamily="34" charset="0"/>
                      </a:endParaRPr>
                    </a:p>
                  </a:txBody>
                  <a:tcPr/>
                </a:tc>
                <a:tc>
                  <a:txBody>
                    <a:bodyPr/>
                    <a:lstStyle/>
                    <a:p>
                      <a:pPr algn="ctr">
                        <a:lnSpc>
                          <a:spcPct val="150000"/>
                        </a:lnSpc>
                      </a:pPr>
                      <a:r>
                        <a:rPr lang="en-US" sz="1600" b="1" dirty="0"/>
                        <a:t>11%</a:t>
                      </a:r>
                      <a:endParaRPr lang="en-US" sz="1600" b="1" dirty="0">
                        <a:solidFill>
                          <a:schemeClr val="bg1"/>
                        </a:solidFill>
                      </a:endParaRPr>
                    </a:p>
                  </a:txBody>
                  <a:tcPr anchor="ctr"/>
                </a:tc>
                <a:tc>
                  <a:txBody>
                    <a:bodyPr/>
                    <a:lstStyle/>
                    <a:p>
                      <a:pPr algn="ctr">
                        <a:lnSpc>
                          <a:spcPct val="150000"/>
                        </a:lnSpc>
                      </a:pPr>
                      <a:r>
                        <a:rPr lang="en-US" sz="1600" b="1" dirty="0"/>
                        <a:t>10%</a:t>
                      </a:r>
                      <a:endParaRPr lang="en-US" sz="1600" b="1" dirty="0">
                        <a:solidFill>
                          <a:schemeClr val="bg1"/>
                        </a:solidFill>
                      </a:endParaRPr>
                    </a:p>
                  </a:txBody>
                  <a:tcPr anchor="ctr"/>
                </a:tc>
                <a:tc>
                  <a:txBody>
                    <a:bodyPr/>
                    <a:lstStyle/>
                    <a:p>
                      <a:pPr algn="ctr">
                        <a:lnSpc>
                          <a:spcPct val="150000"/>
                        </a:lnSpc>
                      </a:pPr>
                      <a:r>
                        <a:rPr lang="en-US" sz="1600" b="1" dirty="0"/>
                        <a:t>23%</a:t>
                      </a:r>
                      <a:endParaRPr lang="en-US" sz="1600" b="1" dirty="0">
                        <a:solidFill>
                          <a:schemeClr val="bg1"/>
                        </a:solidFill>
                      </a:endParaRPr>
                    </a:p>
                  </a:txBody>
                  <a:tcPr anchor="ctr"/>
                </a:tc>
                <a:tc>
                  <a:txBody>
                    <a:bodyPr/>
                    <a:lstStyle/>
                    <a:p>
                      <a:pPr algn="ctr"/>
                      <a:r>
                        <a:rPr lang="en-US" sz="1200" dirty="0"/>
                        <a:t>***</a:t>
                      </a:r>
                      <a:endParaRPr lang="en-US" sz="1200" dirty="0">
                        <a:solidFill>
                          <a:schemeClr val="bg1"/>
                        </a:solidFill>
                      </a:endParaRPr>
                    </a:p>
                  </a:txBody>
                  <a:tcPr anchor="ctr"/>
                </a:tc>
                <a:extLst>
                  <a:ext uri="{0D108BD9-81ED-4DB2-BD59-A6C34878D82A}">
                    <a16:rowId xmlns="" xmlns:a16="http://schemas.microsoft.com/office/drawing/2014/main" val="4117772867"/>
                  </a:ext>
                </a:extLst>
              </a:tr>
              <a:tr h="614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Transportation problems kept you from getting needed health care</a:t>
                      </a:r>
                      <a:endParaRPr lang="en-US" sz="1600" b="1" dirty="0">
                        <a:solidFill>
                          <a:schemeClr val="bg1"/>
                        </a:solidFill>
                        <a:latin typeface="Calibri" pitchFamily="34" charset="0"/>
                      </a:endParaRPr>
                    </a:p>
                  </a:txBody>
                  <a:tcPr/>
                </a:tc>
                <a:tc>
                  <a:txBody>
                    <a:bodyPr/>
                    <a:lstStyle/>
                    <a:p>
                      <a:pPr algn="ctr">
                        <a:lnSpc>
                          <a:spcPct val="150000"/>
                        </a:lnSpc>
                      </a:pPr>
                      <a:r>
                        <a:rPr lang="en-US" sz="1600" b="1" dirty="0"/>
                        <a:t>8%</a:t>
                      </a:r>
                      <a:endParaRPr lang="en-US" sz="1600" b="1" dirty="0">
                        <a:solidFill>
                          <a:schemeClr val="bg1"/>
                        </a:solidFill>
                      </a:endParaRPr>
                    </a:p>
                  </a:txBody>
                  <a:tcPr anchor="ctr"/>
                </a:tc>
                <a:tc>
                  <a:txBody>
                    <a:bodyPr/>
                    <a:lstStyle/>
                    <a:p>
                      <a:pPr algn="ctr">
                        <a:lnSpc>
                          <a:spcPct val="150000"/>
                        </a:lnSpc>
                      </a:pPr>
                      <a:r>
                        <a:rPr lang="en-US" sz="1600" b="1" dirty="0"/>
                        <a:t>17%</a:t>
                      </a:r>
                      <a:endParaRPr lang="en-US" sz="1600" b="1" dirty="0">
                        <a:solidFill>
                          <a:schemeClr val="bg1"/>
                        </a:solidFill>
                      </a:endParaRPr>
                    </a:p>
                  </a:txBody>
                  <a:tcPr anchor="ctr"/>
                </a:tc>
                <a:tc>
                  <a:txBody>
                    <a:bodyPr/>
                    <a:lstStyle/>
                    <a:p>
                      <a:pPr algn="ctr">
                        <a:lnSpc>
                          <a:spcPct val="150000"/>
                        </a:lnSpc>
                      </a:pPr>
                      <a:r>
                        <a:rPr lang="en-US" sz="1600" b="1" dirty="0"/>
                        <a:t>18%</a:t>
                      </a:r>
                      <a:endParaRPr lang="en-US" sz="1600" b="1" dirty="0">
                        <a:solidFill>
                          <a:schemeClr val="bg1"/>
                        </a:solidFill>
                      </a:endParaRPr>
                    </a:p>
                  </a:txBody>
                  <a:tcPr anchor="ctr"/>
                </a:tc>
                <a:tc>
                  <a:txBody>
                    <a:bodyPr/>
                    <a:lstStyle/>
                    <a:p>
                      <a:pPr algn="ctr"/>
                      <a:r>
                        <a:rPr lang="en-US" sz="1200" dirty="0"/>
                        <a:t>***</a:t>
                      </a:r>
                      <a:endParaRPr lang="en-US" sz="1200" dirty="0">
                        <a:solidFill>
                          <a:schemeClr val="bg1"/>
                        </a:solidFill>
                      </a:endParaRPr>
                    </a:p>
                  </a:txBody>
                  <a:tcPr anchor="ctr"/>
                </a:tc>
                <a:extLst>
                  <a:ext uri="{0D108BD9-81ED-4DB2-BD59-A6C34878D82A}">
                    <a16:rowId xmlns="" xmlns:a16="http://schemas.microsoft.com/office/drawing/2014/main" val="387545989"/>
                  </a:ext>
                </a:extLst>
              </a:tr>
              <a:tr h="614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 doctor you were seeing was not </a:t>
                      </a:r>
                      <a:br>
                        <a:rPr lang="en-US" sz="1600" b="1" dirty="0"/>
                      </a:br>
                      <a:r>
                        <a:rPr lang="en-US" sz="1600" b="1" dirty="0"/>
                        <a:t>available through your plan</a:t>
                      </a:r>
                      <a:endParaRPr lang="en-US" sz="1600" b="1" dirty="0">
                        <a:solidFill>
                          <a:schemeClr val="bg1"/>
                        </a:solidFill>
                        <a:latin typeface="Calibri" pitchFamily="34" charset="0"/>
                      </a:endParaRPr>
                    </a:p>
                  </a:txBody>
                  <a:tcPr/>
                </a:tc>
                <a:tc>
                  <a:txBody>
                    <a:bodyPr/>
                    <a:lstStyle/>
                    <a:p>
                      <a:pPr algn="ctr">
                        <a:lnSpc>
                          <a:spcPct val="150000"/>
                        </a:lnSpc>
                      </a:pPr>
                      <a:r>
                        <a:rPr lang="en-US" sz="1600" b="1" dirty="0"/>
                        <a:t>14%</a:t>
                      </a:r>
                      <a:endParaRPr lang="en-US" sz="1600" b="1" dirty="0">
                        <a:solidFill>
                          <a:schemeClr val="bg1"/>
                        </a:solidFill>
                      </a:endParaRPr>
                    </a:p>
                  </a:txBody>
                  <a:tcPr anchor="ctr"/>
                </a:tc>
                <a:tc>
                  <a:txBody>
                    <a:bodyPr/>
                    <a:lstStyle/>
                    <a:p>
                      <a:pPr algn="ctr">
                        <a:lnSpc>
                          <a:spcPct val="150000"/>
                        </a:lnSpc>
                      </a:pPr>
                      <a:r>
                        <a:rPr lang="en-US" sz="1600" b="1" dirty="0"/>
                        <a:t>24%</a:t>
                      </a:r>
                      <a:endParaRPr lang="en-US" sz="1600" b="1" dirty="0">
                        <a:solidFill>
                          <a:schemeClr val="bg1"/>
                        </a:solidFill>
                      </a:endParaRPr>
                    </a:p>
                  </a:txBody>
                  <a:tcPr anchor="ctr"/>
                </a:tc>
                <a:tc>
                  <a:txBody>
                    <a:bodyPr/>
                    <a:lstStyle/>
                    <a:p>
                      <a:pPr algn="ctr">
                        <a:lnSpc>
                          <a:spcPct val="150000"/>
                        </a:lnSpc>
                      </a:pPr>
                      <a:r>
                        <a:rPr lang="en-US" sz="1600" b="1" dirty="0"/>
                        <a:t>18%</a:t>
                      </a:r>
                      <a:endParaRPr lang="en-US" sz="1600" b="1" dirty="0">
                        <a:solidFill>
                          <a:schemeClr val="bg1"/>
                        </a:solidFill>
                      </a:endParaRPr>
                    </a:p>
                  </a:txBody>
                  <a:tcPr anchor="ctr"/>
                </a:tc>
                <a:tc>
                  <a:txBody>
                    <a:bodyPr/>
                    <a:lstStyle/>
                    <a:p>
                      <a:pPr algn="ctr"/>
                      <a:r>
                        <a:rPr lang="en-US" sz="1200" dirty="0"/>
                        <a:t>**</a:t>
                      </a:r>
                      <a:endParaRPr lang="en-US" sz="1200" dirty="0">
                        <a:solidFill>
                          <a:schemeClr val="bg1"/>
                        </a:solidFill>
                      </a:endParaRPr>
                    </a:p>
                  </a:txBody>
                  <a:tcPr anchor="ctr"/>
                </a:tc>
                <a:extLst>
                  <a:ext uri="{0D108BD9-81ED-4DB2-BD59-A6C34878D82A}">
                    <a16:rowId xmlns="" xmlns:a16="http://schemas.microsoft.com/office/drawing/2014/main" val="1089881458"/>
                  </a:ext>
                </a:extLst>
              </a:tr>
              <a:tr h="872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Had trouble communicating with a </a:t>
                      </a:r>
                      <a:br>
                        <a:rPr lang="en-US" sz="1600" b="1" dirty="0"/>
                      </a:br>
                      <a:r>
                        <a:rPr lang="en-US" sz="1600" b="1" dirty="0"/>
                        <a:t>health provider because of a speech, hearing or other disability</a:t>
                      </a:r>
                      <a:endParaRPr lang="en-US" sz="1600" b="1" dirty="0">
                        <a:solidFill>
                          <a:schemeClr val="bg1"/>
                        </a:solidFill>
                        <a:latin typeface="Calibri" pitchFamily="34" charset="0"/>
                      </a:endParaRPr>
                    </a:p>
                  </a:txBody>
                  <a:tcPr/>
                </a:tc>
                <a:tc>
                  <a:txBody>
                    <a:bodyPr/>
                    <a:lstStyle/>
                    <a:p>
                      <a:pPr algn="ctr">
                        <a:lnSpc>
                          <a:spcPct val="150000"/>
                        </a:lnSpc>
                      </a:pPr>
                      <a:r>
                        <a:rPr lang="en-US" sz="1600" b="1" dirty="0"/>
                        <a:t>6%</a:t>
                      </a:r>
                      <a:endParaRPr lang="en-US" sz="1600" b="1" dirty="0">
                        <a:solidFill>
                          <a:schemeClr val="bg1"/>
                        </a:solidFill>
                      </a:endParaRPr>
                    </a:p>
                  </a:txBody>
                  <a:tcPr anchor="ctr"/>
                </a:tc>
                <a:tc>
                  <a:txBody>
                    <a:bodyPr/>
                    <a:lstStyle/>
                    <a:p>
                      <a:pPr algn="ctr">
                        <a:lnSpc>
                          <a:spcPct val="150000"/>
                        </a:lnSpc>
                      </a:pPr>
                      <a:r>
                        <a:rPr lang="en-US" sz="1600" b="1" dirty="0"/>
                        <a:t>14%</a:t>
                      </a:r>
                      <a:endParaRPr lang="en-US" sz="1600" b="1" dirty="0">
                        <a:solidFill>
                          <a:schemeClr val="bg1"/>
                        </a:solidFill>
                      </a:endParaRPr>
                    </a:p>
                  </a:txBody>
                  <a:tcPr anchor="ctr"/>
                </a:tc>
                <a:tc>
                  <a:txBody>
                    <a:bodyPr/>
                    <a:lstStyle/>
                    <a:p>
                      <a:pPr algn="ctr">
                        <a:lnSpc>
                          <a:spcPct val="150000"/>
                        </a:lnSpc>
                      </a:pPr>
                      <a:r>
                        <a:rPr lang="en-US" sz="1600" b="1" dirty="0"/>
                        <a:t>23%</a:t>
                      </a:r>
                      <a:endParaRPr lang="en-US" sz="1600" b="1" dirty="0">
                        <a:solidFill>
                          <a:schemeClr val="bg1"/>
                        </a:solidFill>
                      </a:endParaRPr>
                    </a:p>
                  </a:txBody>
                  <a:tcPr anchor="ctr"/>
                </a:tc>
                <a:tc>
                  <a:txBody>
                    <a:bodyPr/>
                    <a:lstStyle/>
                    <a:p>
                      <a:pPr algn="ctr"/>
                      <a:r>
                        <a:rPr lang="en-US" sz="1200" dirty="0"/>
                        <a:t>***</a:t>
                      </a:r>
                      <a:endParaRPr lang="en-US" sz="1200" dirty="0">
                        <a:solidFill>
                          <a:schemeClr val="bg1"/>
                        </a:solidFill>
                      </a:endParaRPr>
                    </a:p>
                  </a:txBody>
                  <a:tcPr anchor="ctr"/>
                </a:tc>
                <a:extLst>
                  <a:ext uri="{0D108BD9-81ED-4DB2-BD59-A6C34878D82A}">
                    <a16:rowId xmlns="" xmlns:a16="http://schemas.microsoft.com/office/drawing/2014/main" val="1452160495"/>
                  </a:ext>
                </a:extLst>
              </a:tr>
            </a:tbl>
          </a:graphicData>
        </a:graphic>
      </p:graphicFrame>
      <p:grpSp>
        <p:nvGrpSpPr>
          <p:cNvPr id="20" name="Group 19">
            <a:extLst>
              <a:ext uri="{FF2B5EF4-FFF2-40B4-BE49-F238E27FC236}">
                <a16:creationId xmlns="" xmlns:a16="http://schemas.microsoft.com/office/drawing/2014/main" id="{C81C9114-3EA5-3849-A315-271DB4CF7E7C}"/>
              </a:ext>
            </a:extLst>
          </p:cNvPr>
          <p:cNvGrpSpPr/>
          <p:nvPr/>
        </p:nvGrpSpPr>
        <p:grpSpPr>
          <a:xfrm>
            <a:off x="8724754" y="67420"/>
            <a:ext cx="419246" cy="6201442"/>
            <a:chOff x="8724754" y="70615"/>
            <a:chExt cx="419246" cy="6201442"/>
          </a:xfrm>
        </p:grpSpPr>
        <p:sp>
          <p:nvSpPr>
            <p:cNvPr id="22" name="TextBox 21">
              <a:extLst>
                <a:ext uri="{FF2B5EF4-FFF2-40B4-BE49-F238E27FC236}">
                  <a16:creationId xmlns="" xmlns:a16="http://schemas.microsoft.com/office/drawing/2014/main" id="{4111447F-E2A5-0648-8214-DC74EB10EFBB}"/>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3" name="TextBox 22">
              <a:extLst>
                <a:ext uri="{FF2B5EF4-FFF2-40B4-BE49-F238E27FC236}">
                  <a16:creationId xmlns="" xmlns:a16="http://schemas.microsoft.com/office/drawing/2014/main" id="{AC259337-908F-6E47-95B8-D259FB09F146}"/>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4" name="TextBox 23">
              <a:extLst>
                <a:ext uri="{FF2B5EF4-FFF2-40B4-BE49-F238E27FC236}">
                  <a16:creationId xmlns="" xmlns:a16="http://schemas.microsoft.com/office/drawing/2014/main" id="{71E7B2AA-6CBF-3B4F-A62D-A7381E10266E}"/>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5" name="TextBox 24">
              <a:extLst>
                <a:ext uri="{FF2B5EF4-FFF2-40B4-BE49-F238E27FC236}">
                  <a16:creationId xmlns="" xmlns:a16="http://schemas.microsoft.com/office/drawing/2014/main" id="{9AB77940-B06A-144D-B39B-8EA8E6B6559C}"/>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6" name="TextBox 25">
              <a:extLst>
                <a:ext uri="{FF2B5EF4-FFF2-40B4-BE49-F238E27FC236}">
                  <a16:creationId xmlns="" xmlns:a16="http://schemas.microsoft.com/office/drawing/2014/main" id="{074FE51E-1B7E-6144-83F3-B02A922AF6E0}"/>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27" name="TextBox 26">
              <a:extLst>
                <a:ext uri="{FF2B5EF4-FFF2-40B4-BE49-F238E27FC236}">
                  <a16:creationId xmlns="" xmlns:a16="http://schemas.microsoft.com/office/drawing/2014/main" id="{633CD8D9-6DB0-0D47-A622-F5A0753F7D43}"/>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28" name="TextBox 27">
              <a:extLst>
                <a:ext uri="{FF2B5EF4-FFF2-40B4-BE49-F238E27FC236}">
                  <a16:creationId xmlns="" xmlns:a16="http://schemas.microsoft.com/office/drawing/2014/main" id="{35AA477A-9E4B-4248-A305-28E68A4E291F}"/>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9" name="TextBox 28">
              <a:extLst>
                <a:ext uri="{FF2B5EF4-FFF2-40B4-BE49-F238E27FC236}">
                  <a16:creationId xmlns="" xmlns:a16="http://schemas.microsoft.com/office/drawing/2014/main" id="{B69868B8-1098-7C40-8C54-83F25AEBF549}"/>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cxnSp>
        <p:nvCxnSpPr>
          <p:cNvPr id="16" name="Straight Connector 15">
            <a:extLst>
              <a:ext uri="{FF2B5EF4-FFF2-40B4-BE49-F238E27FC236}">
                <a16:creationId xmlns="" xmlns:a16="http://schemas.microsoft.com/office/drawing/2014/main" id="{F7148665-541F-6441-B113-CAC69FFF4BB4}"/>
              </a:ext>
            </a:extLst>
          </p:cNvPr>
          <p:cNvCxnSpPr/>
          <p:nvPr/>
        </p:nvCxnSpPr>
        <p:spPr>
          <a:xfrm>
            <a:off x="398860" y="6096000"/>
            <a:ext cx="17526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B2AF505F-97DA-3940-A859-2BFD765531CF}"/>
              </a:ext>
            </a:extLst>
          </p:cNvPr>
          <p:cNvSpPr txBox="1"/>
          <p:nvPr/>
        </p:nvSpPr>
        <p:spPr>
          <a:xfrm>
            <a:off x="398860" y="6161627"/>
            <a:ext cx="2570191" cy="276999"/>
          </a:xfrm>
          <a:prstGeom prst="rect">
            <a:avLst/>
          </a:prstGeom>
          <a:noFill/>
        </p:spPr>
        <p:txBody>
          <a:bodyPr wrap="none" rtlCol="0">
            <a:spAutoFit/>
          </a:bodyPr>
          <a:lstStyle/>
          <a:p>
            <a:r>
              <a:rPr lang="en-US" sz="1200" i="1" dirty="0">
                <a:solidFill>
                  <a:schemeClr val="bg1"/>
                </a:solidFill>
              </a:rPr>
              <a:t>Note: *p&lt;0.05, **p&lt;0.01, ***p&lt;0.001</a:t>
            </a:r>
          </a:p>
        </p:txBody>
      </p:sp>
    </p:spTree>
    <p:extLst>
      <p:ext uri="{BB962C8B-B14F-4D97-AF65-F5344CB8AC3E}">
        <p14:creationId xmlns:p14="http://schemas.microsoft.com/office/powerpoint/2010/main" val="26087886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400"/>
              </a:spcAft>
            </a:pPr>
            <a:r>
              <a:rPr lang="en-US" dirty="0"/>
              <a:t>More CMC enrollees with personal care needs reported their health as fair/poor (65%) compared to those with no LTSS needs (34%) and those with routine needs only (60%).</a:t>
            </a:r>
          </a:p>
          <a:p>
            <a:pPr>
              <a:spcAft>
                <a:spcPts val="1400"/>
              </a:spcAft>
            </a:pPr>
            <a:endParaRPr lang="en-US" dirty="0"/>
          </a:p>
          <a:p>
            <a:pPr>
              <a:spcAft>
                <a:spcPts val="1400"/>
              </a:spcAft>
            </a:pPr>
            <a:r>
              <a:rPr lang="en-US" dirty="0"/>
              <a:t>More CMC enrollees with personal care needs had been hospitalized overnight in the last 12 months (33%), compared to those with no LTSS needs (14%) and those with only routine needs (27%). </a:t>
            </a:r>
          </a:p>
        </p:txBody>
      </p:sp>
      <p:sp>
        <p:nvSpPr>
          <p:cNvPr id="3" name="Title 2"/>
          <p:cNvSpPr>
            <a:spLocks noGrp="1"/>
          </p:cNvSpPr>
          <p:nvPr>
            <p:ph type="title"/>
          </p:nvPr>
        </p:nvSpPr>
        <p:spPr/>
        <p:txBody>
          <a:bodyPr/>
          <a:lstStyle/>
          <a:p>
            <a:pPr algn="ctr"/>
            <a:r>
              <a:rPr lang="en-US" dirty="0"/>
              <a:t>Health-Related Characteristics of CMC Enrollees </a:t>
            </a:r>
            <a:br>
              <a:rPr lang="en-US" dirty="0"/>
            </a:br>
            <a:r>
              <a:rPr lang="en-US" dirty="0"/>
              <a:t>by LTSS Need</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20" name="TextBox 19">
            <a:hlinkClick r:id="" action="ppaction://noaction"/>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1" name="TextBox 20">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8006007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400"/>
              </a:spcAft>
            </a:pPr>
            <a:endParaRPr lang="en-US" dirty="0"/>
          </a:p>
          <a:p>
            <a:pPr>
              <a:spcAft>
                <a:spcPts val="1400"/>
              </a:spcAft>
            </a:pPr>
            <a:r>
              <a:rPr lang="en-US" dirty="0"/>
              <a:t>Health reported as </a:t>
            </a:r>
          </a:p>
          <a:p>
            <a:pPr>
              <a:spcAft>
                <a:spcPts val="1400"/>
              </a:spcAft>
            </a:pPr>
            <a:r>
              <a:rPr lang="en-US" dirty="0"/>
              <a:t>“fair/poor”</a:t>
            </a:r>
          </a:p>
          <a:p>
            <a:pPr>
              <a:spcAft>
                <a:spcPts val="1400"/>
              </a:spcAft>
            </a:pPr>
            <a:endParaRPr lang="en-US" dirty="0"/>
          </a:p>
          <a:p>
            <a:pPr>
              <a:spcAft>
                <a:spcPts val="1400"/>
              </a:spcAft>
            </a:pPr>
            <a:endParaRPr lang="en-US" dirty="0"/>
          </a:p>
          <a:p>
            <a:pPr>
              <a:spcAft>
                <a:spcPts val="1400"/>
              </a:spcAft>
            </a:pPr>
            <a:endParaRPr lang="en-US" dirty="0"/>
          </a:p>
          <a:p>
            <a:pPr>
              <a:spcAft>
                <a:spcPts val="1400"/>
              </a:spcAft>
            </a:pPr>
            <a:r>
              <a:rPr lang="en-US" dirty="0"/>
              <a:t>Was hospitalized in the </a:t>
            </a:r>
          </a:p>
          <a:p>
            <a:pPr>
              <a:spcAft>
                <a:spcPts val="1400"/>
              </a:spcAft>
            </a:pPr>
            <a:r>
              <a:rPr lang="en-US" dirty="0"/>
              <a:t>last 12 months</a:t>
            </a:r>
          </a:p>
          <a:p>
            <a:pPr>
              <a:spcAft>
                <a:spcPts val="1400"/>
              </a:spcAft>
            </a:pPr>
            <a:endParaRPr lang="en-US" dirty="0"/>
          </a:p>
          <a:p>
            <a:pPr>
              <a:spcAft>
                <a:spcPts val="1400"/>
              </a:spcAft>
            </a:pPr>
            <a:endParaRPr lang="en-US" dirty="0"/>
          </a:p>
        </p:txBody>
      </p:sp>
      <p:sp>
        <p:nvSpPr>
          <p:cNvPr id="3" name="Title 2"/>
          <p:cNvSpPr>
            <a:spLocks noGrp="1"/>
          </p:cNvSpPr>
          <p:nvPr>
            <p:ph type="title"/>
          </p:nvPr>
        </p:nvSpPr>
        <p:spPr/>
        <p:txBody>
          <a:bodyPr/>
          <a:lstStyle/>
          <a:p>
            <a:pPr algn="ctr"/>
            <a:r>
              <a:rPr lang="en-US" dirty="0"/>
              <a:t>Health-Related Characteristics of CMC Enrollees </a:t>
            </a:r>
            <a:br>
              <a:rPr lang="en-US" dirty="0"/>
            </a:br>
            <a:r>
              <a:rPr lang="en-US" dirty="0"/>
              <a:t>by LTSS Need</a:t>
            </a:r>
          </a:p>
        </p:txBody>
      </p:sp>
      <p:graphicFrame>
        <p:nvGraphicFramePr>
          <p:cNvPr id="12" name="Content Placeholder 12">
            <a:extLst>
              <a:ext uri="{FF2B5EF4-FFF2-40B4-BE49-F238E27FC236}">
                <a16:creationId xmlns="" xmlns:a16="http://schemas.microsoft.com/office/drawing/2014/main" id="{C3EF0421-4DAB-4396-A403-AC561191728E}"/>
              </a:ext>
            </a:extLst>
          </p:cNvPr>
          <p:cNvGraphicFramePr>
            <a:graphicFrameLocks/>
          </p:cNvGraphicFramePr>
          <p:nvPr>
            <p:extLst>
              <p:ext uri="{D42A27DB-BD31-4B8C-83A1-F6EECF244321}">
                <p14:modId xmlns:p14="http://schemas.microsoft.com/office/powerpoint/2010/main" val="1856316284"/>
              </p:ext>
            </p:extLst>
          </p:nvPr>
        </p:nvGraphicFramePr>
        <p:xfrm>
          <a:off x="3124200" y="4267200"/>
          <a:ext cx="5047060" cy="19259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 xmlns:a16="http://schemas.microsoft.com/office/drawing/2014/main" id="{ACB26AAE-B57C-4D5F-A65A-471D061E06DD}"/>
              </a:ext>
            </a:extLst>
          </p:cNvPr>
          <p:cNvGraphicFramePr>
            <a:graphicFrameLocks/>
          </p:cNvGraphicFramePr>
          <p:nvPr>
            <p:extLst>
              <p:ext uri="{D42A27DB-BD31-4B8C-83A1-F6EECF244321}">
                <p14:modId xmlns:p14="http://schemas.microsoft.com/office/powerpoint/2010/main" val="233109352"/>
              </p:ext>
            </p:extLst>
          </p:nvPr>
        </p:nvGraphicFramePr>
        <p:xfrm>
          <a:off x="3124200" y="2158035"/>
          <a:ext cx="5047060" cy="1749126"/>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Group 21">
            <a:extLst>
              <a:ext uri="{FF2B5EF4-FFF2-40B4-BE49-F238E27FC236}">
                <a16:creationId xmlns="" xmlns:a16="http://schemas.microsoft.com/office/drawing/2014/main" id="{3DBAAA3F-4C90-C247-98D0-6F3F7554CCC5}"/>
              </a:ext>
            </a:extLst>
          </p:cNvPr>
          <p:cNvGrpSpPr/>
          <p:nvPr/>
        </p:nvGrpSpPr>
        <p:grpSpPr>
          <a:xfrm>
            <a:off x="8724754" y="67420"/>
            <a:ext cx="419246" cy="6201442"/>
            <a:chOff x="8724754" y="70615"/>
            <a:chExt cx="419246" cy="6201442"/>
          </a:xfrm>
        </p:grpSpPr>
        <p:sp>
          <p:nvSpPr>
            <p:cNvPr id="23" name="TextBox 22">
              <a:extLst>
                <a:ext uri="{FF2B5EF4-FFF2-40B4-BE49-F238E27FC236}">
                  <a16:creationId xmlns="" xmlns:a16="http://schemas.microsoft.com/office/drawing/2014/main" id="{BFCF6DDD-DC71-EA41-8303-A06D6B59FB08}"/>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4" name="TextBox 23">
              <a:extLst>
                <a:ext uri="{FF2B5EF4-FFF2-40B4-BE49-F238E27FC236}">
                  <a16:creationId xmlns="" xmlns:a16="http://schemas.microsoft.com/office/drawing/2014/main" id="{E440E10A-10F8-A545-9373-5E2F07D8E4B1}"/>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5" name="TextBox 24">
              <a:extLst>
                <a:ext uri="{FF2B5EF4-FFF2-40B4-BE49-F238E27FC236}">
                  <a16:creationId xmlns="" xmlns:a16="http://schemas.microsoft.com/office/drawing/2014/main" id="{40243A03-660B-0146-B73A-48B53CBA02E8}"/>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6" name="TextBox 25">
              <a:extLst>
                <a:ext uri="{FF2B5EF4-FFF2-40B4-BE49-F238E27FC236}">
                  <a16:creationId xmlns="" xmlns:a16="http://schemas.microsoft.com/office/drawing/2014/main" id="{B643DA13-0234-A046-8163-CFBB0D258EE5}"/>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7" name="TextBox 26">
              <a:extLst>
                <a:ext uri="{FF2B5EF4-FFF2-40B4-BE49-F238E27FC236}">
                  <a16:creationId xmlns="" xmlns:a16="http://schemas.microsoft.com/office/drawing/2014/main" id="{2F2C488F-583E-E947-9360-07168FDE4510}"/>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28" name="TextBox 27">
              <a:extLst>
                <a:ext uri="{FF2B5EF4-FFF2-40B4-BE49-F238E27FC236}">
                  <a16:creationId xmlns="" xmlns:a16="http://schemas.microsoft.com/office/drawing/2014/main" id="{79C8C495-3700-BE41-A034-950BF39CD0FE}"/>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29" name="TextBox 28">
              <a:extLst>
                <a:ext uri="{FF2B5EF4-FFF2-40B4-BE49-F238E27FC236}">
                  <a16:creationId xmlns="" xmlns:a16="http://schemas.microsoft.com/office/drawing/2014/main" id="{EB4875E3-F4B6-C444-BACA-950E2C76A8F6}"/>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0" name="TextBox 29">
              <a:extLst>
                <a:ext uri="{FF2B5EF4-FFF2-40B4-BE49-F238E27FC236}">
                  <a16:creationId xmlns="" xmlns:a16="http://schemas.microsoft.com/office/drawing/2014/main" id="{0964EF0C-6534-3440-ABF2-83AAA15930F6}"/>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5030009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785360"/>
          </a:xfrm>
        </p:spPr>
        <p:txBody>
          <a:bodyPr>
            <a:normAutofit/>
          </a:bodyPr>
          <a:lstStyle/>
          <a:p>
            <a:pPr>
              <a:spcAft>
                <a:spcPts val="1400"/>
              </a:spcAft>
            </a:pPr>
            <a:r>
              <a:rPr lang="en-US" dirty="0"/>
              <a:t>Seventy-seven percent of CMC enrollees with personal care needs reported using specialized equipment such as a cane, wheelchair, scooter, special bed, or other assistive device, compared to 28% of those with no LTSS need and 57% of those with routine needs only. </a:t>
            </a:r>
          </a:p>
          <a:p>
            <a:pPr>
              <a:spcAft>
                <a:spcPts val="1400"/>
              </a:spcAft>
            </a:pPr>
            <a:r>
              <a:rPr lang="en-US" dirty="0"/>
              <a:t>Seventy-seven percent of CMC enrollees with personal care needs were getting assistance with LTSS, compared to 10% of those with no LTSS needs and 47% of those with routine needs only. </a:t>
            </a:r>
          </a:p>
          <a:p>
            <a:pPr>
              <a:spcAft>
                <a:spcPts val="1400"/>
              </a:spcAft>
            </a:pPr>
            <a:r>
              <a:rPr lang="en-US" dirty="0"/>
              <a:t>Forty-four percent of CMC enrollees with personal care needs had unmet needs for LTSS, compared to 33% of those with routine needs only. </a:t>
            </a:r>
          </a:p>
          <a:p>
            <a:pPr>
              <a:spcAft>
                <a:spcPts val="1400"/>
              </a:spcAft>
            </a:pPr>
            <a:r>
              <a:rPr lang="en-US" dirty="0"/>
              <a:t>Of those with routine needs only, 41% were getting In-Home Supportive Services (IHSS). Of those with personal care needs (average of 75 hours per month), 70% were getting IHSS (average of 100 hours per month). </a:t>
            </a:r>
          </a:p>
        </p:txBody>
      </p:sp>
      <p:sp>
        <p:nvSpPr>
          <p:cNvPr id="3" name="Title 2"/>
          <p:cNvSpPr>
            <a:spLocks noGrp="1"/>
          </p:cNvSpPr>
          <p:nvPr>
            <p:ph type="title"/>
          </p:nvPr>
        </p:nvSpPr>
        <p:spPr/>
        <p:txBody>
          <a:bodyPr/>
          <a:lstStyle/>
          <a:p>
            <a:pPr algn="ctr"/>
            <a:r>
              <a:rPr lang="en-US" dirty="0"/>
              <a:t>LTSS Use and Unmet Need of CMC Enrollees </a:t>
            </a:r>
            <a:br>
              <a:rPr lang="en-US" dirty="0"/>
            </a:br>
            <a:r>
              <a:rPr lang="en-US" dirty="0"/>
              <a:t>by LTSS Need</a:t>
            </a:r>
          </a:p>
        </p:txBody>
      </p:sp>
      <p:grpSp>
        <p:nvGrpSpPr>
          <p:cNvPr id="12" name="Group 11">
            <a:extLst>
              <a:ext uri="{FF2B5EF4-FFF2-40B4-BE49-F238E27FC236}">
                <a16:creationId xmlns="" xmlns:a16="http://schemas.microsoft.com/office/drawing/2014/main" id="{A2D169EE-B996-0244-ADC8-D3D24FD27989}"/>
              </a:ext>
            </a:extLst>
          </p:cNvPr>
          <p:cNvGrpSpPr/>
          <p:nvPr/>
        </p:nvGrpSpPr>
        <p:grpSpPr>
          <a:xfrm>
            <a:off x="8724754" y="67420"/>
            <a:ext cx="419246" cy="6201442"/>
            <a:chOff x="8724754" y="70615"/>
            <a:chExt cx="419246" cy="6201442"/>
          </a:xfrm>
        </p:grpSpPr>
        <p:sp>
          <p:nvSpPr>
            <p:cNvPr id="13" name="TextBox 12">
              <a:extLst>
                <a:ext uri="{FF2B5EF4-FFF2-40B4-BE49-F238E27FC236}">
                  <a16:creationId xmlns="" xmlns:a16="http://schemas.microsoft.com/office/drawing/2014/main" id="{92937099-3CE3-5444-AD9D-E67EBABEEE33}"/>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2" name="TextBox 21">
              <a:extLst>
                <a:ext uri="{FF2B5EF4-FFF2-40B4-BE49-F238E27FC236}">
                  <a16:creationId xmlns="" xmlns:a16="http://schemas.microsoft.com/office/drawing/2014/main" id="{D4AF8C49-F4FE-894B-AAF1-92F41901637E}"/>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3" name="TextBox 22">
              <a:extLst>
                <a:ext uri="{FF2B5EF4-FFF2-40B4-BE49-F238E27FC236}">
                  <a16:creationId xmlns="" xmlns:a16="http://schemas.microsoft.com/office/drawing/2014/main" id="{3190BEF5-902F-AF4F-AE9B-5B5C3B3C5A8A}"/>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4" name="TextBox 23">
              <a:extLst>
                <a:ext uri="{FF2B5EF4-FFF2-40B4-BE49-F238E27FC236}">
                  <a16:creationId xmlns="" xmlns:a16="http://schemas.microsoft.com/office/drawing/2014/main" id="{4302E970-56D1-C340-8D60-A79051EE816E}"/>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5" name="TextBox 24">
              <a:extLst>
                <a:ext uri="{FF2B5EF4-FFF2-40B4-BE49-F238E27FC236}">
                  <a16:creationId xmlns="" xmlns:a16="http://schemas.microsoft.com/office/drawing/2014/main" id="{319FC3B9-2847-2A41-B23A-82B412BCA5D4}"/>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26" name="TextBox 25">
              <a:extLst>
                <a:ext uri="{FF2B5EF4-FFF2-40B4-BE49-F238E27FC236}">
                  <a16:creationId xmlns="" xmlns:a16="http://schemas.microsoft.com/office/drawing/2014/main" id="{DB0DF0E3-DFAE-3B48-83B6-E268C7B2899B}"/>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27" name="TextBox 26">
              <a:extLst>
                <a:ext uri="{FF2B5EF4-FFF2-40B4-BE49-F238E27FC236}">
                  <a16:creationId xmlns="" xmlns:a16="http://schemas.microsoft.com/office/drawing/2014/main" id="{0DFC40F0-523C-DD45-9CCA-4A51650D1E2E}"/>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28" name="TextBox 27">
              <a:extLst>
                <a:ext uri="{FF2B5EF4-FFF2-40B4-BE49-F238E27FC236}">
                  <a16:creationId xmlns="" xmlns:a16="http://schemas.microsoft.com/office/drawing/2014/main" id="{31554FE1-6363-F742-9670-0947EEF113BA}"/>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5524291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785360"/>
          </a:xfrm>
        </p:spPr>
        <p:txBody>
          <a:bodyPr>
            <a:normAutofit/>
          </a:bodyPr>
          <a:lstStyle/>
          <a:p>
            <a:pPr>
              <a:spcAft>
                <a:spcPts val="1400"/>
              </a:spcAft>
            </a:pPr>
            <a:endParaRPr lang="en-US" dirty="0"/>
          </a:p>
          <a:p>
            <a:pPr>
              <a:spcAft>
                <a:spcPts val="1400"/>
              </a:spcAft>
            </a:pPr>
            <a:r>
              <a:rPr lang="en-US" dirty="0"/>
              <a:t>Getting assistance</a:t>
            </a:r>
          </a:p>
          <a:p>
            <a:pPr>
              <a:spcAft>
                <a:spcPts val="1400"/>
              </a:spcAft>
            </a:pPr>
            <a:r>
              <a:rPr lang="en-US" dirty="0"/>
              <a:t>(</a:t>
            </a:r>
            <a:r>
              <a:rPr lang="en-US" i="1" dirty="0"/>
              <a:t>bathing, dressing, preparing </a:t>
            </a:r>
          </a:p>
          <a:p>
            <a:pPr>
              <a:spcAft>
                <a:spcPts val="1400"/>
              </a:spcAft>
            </a:pPr>
            <a:r>
              <a:rPr lang="en-US" i="1" dirty="0"/>
              <a:t> meals, housework, or grocery </a:t>
            </a:r>
          </a:p>
          <a:p>
            <a:pPr>
              <a:spcAft>
                <a:spcPts val="1400"/>
              </a:spcAft>
            </a:pPr>
            <a:r>
              <a:rPr lang="en-US" i="1" dirty="0"/>
              <a:t> shopping</a:t>
            </a:r>
            <a:r>
              <a:rPr lang="en-US" dirty="0"/>
              <a:t>)</a:t>
            </a:r>
          </a:p>
          <a:p>
            <a:pPr>
              <a:spcAft>
                <a:spcPts val="1400"/>
              </a:spcAft>
            </a:pPr>
            <a:endParaRPr lang="en-US" dirty="0"/>
          </a:p>
          <a:p>
            <a:pPr>
              <a:spcAft>
                <a:spcPts val="1400"/>
              </a:spcAft>
            </a:pPr>
            <a:r>
              <a:rPr lang="en-US" dirty="0"/>
              <a:t>Do you usually get all the </a:t>
            </a:r>
          </a:p>
          <a:p>
            <a:pPr>
              <a:spcAft>
                <a:spcPts val="1400"/>
              </a:spcAft>
            </a:pPr>
            <a:r>
              <a:rPr lang="en-US" dirty="0"/>
              <a:t>help you need?</a:t>
            </a:r>
          </a:p>
          <a:p>
            <a:pPr>
              <a:spcAft>
                <a:spcPts val="1400"/>
              </a:spcAft>
            </a:pPr>
            <a:r>
              <a:rPr lang="en-US" dirty="0"/>
              <a:t>(</a:t>
            </a:r>
            <a:r>
              <a:rPr lang="en-US" i="1" dirty="0"/>
              <a:t>I could use more help</a:t>
            </a:r>
            <a:r>
              <a:rPr lang="en-US" dirty="0"/>
              <a:t>) </a:t>
            </a:r>
          </a:p>
          <a:p>
            <a:pPr>
              <a:spcAft>
                <a:spcPts val="1400"/>
              </a:spcAft>
            </a:pPr>
            <a:endParaRPr lang="en-US" dirty="0"/>
          </a:p>
        </p:txBody>
      </p:sp>
      <p:sp>
        <p:nvSpPr>
          <p:cNvPr id="3" name="Title 2"/>
          <p:cNvSpPr>
            <a:spLocks noGrp="1"/>
          </p:cNvSpPr>
          <p:nvPr>
            <p:ph type="title"/>
          </p:nvPr>
        </p:nvSpPr>
        <p:spPr/>
        <p:txBody>
          <a:bodyPr/>
          <a:lstStyle/>
          <a:p>
            <a:pPr algn="ctr"/>
            <a:r>
              <a:rPr lang="en-US" dirty="0"/>
              <a:t>LTSS Use and Unmet Need of CMC Enrollees </a:t>
            </a:r>
            <a:br>
              <a:rPr lang="en-US" dirty="0"/>
            </a:br>
            <a:r>
              <a:rPr lang="en-US" dirty="0"/>
              <a:t>by LTSS Need - 2018</a:t>
            </a:r>
          </a:p>
        </p:txBody>
      </p:sp>
      <p:graphicFrame>
        <p:nvGraphicFramePr>
          <p:cNvPr id="22" name="Content Placeholder 12">
            <a:extLst>
              <a:ext uri="{FF2B5EF4-FFF2-40B4-BE49-F238E27FC236}">
                <a16:creationId xmlns="" xmlns:a16="http://schemas.microsoft.com/office/drawing/2014/main" id="{BE8389D5-F849-4381-A87C-B4189C11958E}"/>
              </a:ext>
            </a:extLst>
          </p:cNvPr>
          <p:cNvGraphicFramePr>
            <a:graphicFrameLocks/>
          </p:cNvGraphicFramePr>
          <p:nvPr>
            <p:extLst>
              <p:ext uri="{D42A27DB-BD31-4B8C-83A1-F6EECF244321}">
                <p14:modId xmlns:p14="http://schemas.microsoft.com/office/powerpoint/2010/main" val="2963969709"/>
              </p:ext>
            </p:extLst>
          </p:nvPr>
        </p:nvGraphicFramePr>
        <p:xfrm>
          <a:off x="3429001" y="2133600"/>
          <a:ext cx="4742259" cy="1773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ontent Placeholder 12">
            <a:extLst>
              <a:ext uri="{FF2B5EF4-FFF2-40B4-BE49-F238E27FC236}">
                <a16:creationId xmlns="" xmlns:a16="http://schemas.microsoft.com/office/drawing/2014/main" id="{B329DDAC-E8B1-4AED-BB54-A6DE3EDB5A16}"/>
              </a:ext>
            </a:extLst>
          </p:cNvPr>
          <p:cNvGraphicFramePr>
            <a:graphicFrameLocks/>
          </p:cNvGraphicFramePr>
          <p:nvPr>
            <p:extLst>
              <p:ext uri="{D42A27DB-BD31-4B8C-83A1-F6EECF244321}">
                <p14:modId xmlns:p14="http://schemas.microsoft.com/office/powerpoint/2010/main" val="2444325567"/>
              </p:ext>
            </p:extLst>
          </p:nvPr>
        </p:nvGraphicFramePr>
        <p:xfrm>
          <a:off x="3429000" y="4343400"/>
          <a:ext cx="4742260" cy="1600199"/>
        </p:xfrm>
        <a:graphic>
          <a:graphicData uri="http://schemas.openxmlformats.org/drawingml/2006/chart">
            <c:chart xmlns:c="http://schemas.openxmlformats.org/drawingml/2006/chart" xmlns:r="http://schemas.openxmlformats.org/officeDocument/2006/relationships" r:id="rId4"/>
          </a:graphicData>
        </a:graphic>
      </p:graphicFrame>
      <p:grpSp>
        <p:nvGrpSpPr>
          <p:cNvPr id="24" name="Group 23">
            <a:extLst>
              <a:ext uri="{FF2B5EF4-FFF2-40B4-BE49-F238E27FC236}">
                <a16:creationId xmlns="" xmlns:a16="http://schemas.microsoft.com/office/drawing/2014/main" id="{58367355-3474-1947-B46B-7D7B02860D3C}"/>
              </a:ext>
            </a:extLst>
          </p:cNvPr>
          <p:cNvGrpSpPr/>
          <p:nvPr/>
        </p:nvGrpSpPr>
        <p:grpSpPr>
          <a:xfrm>
            <a:off x="8724754" y="67420"/>
            <a:ext cx="419246" cy="6201442"/>
            <a:chOff x="8724754" y="70615"/>
            <a:chExt cx="419246" cy="6201442"/>
          </a:xfrm>
        </p:grpSpPr>
        <p:sp>
          <p:nvSpPr>
            <p:cNvPr id="25" name="TextBox 24">
              <a:extLst>
                <a:ext uri="{FF2B5EF4-FFF2-40B4-BE49-F238E27FC236}">
                  <a16:creationId xmlns="" xmlns:a16="http://schemas.microsoft.com/office/drawing/2014/main" id="{4953D228-8860-654C-8946-D1AED25FB1F0}"/>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26" name="TextBox 25">
              <a:extLst>
                <a:ext uri="{FF2B5EF4-FFF2-40B4-BE49-F238E27FC236}">
                  <a16:creationId xmlns="" xmlns:a16="http://schemas.microsoft.com/office/drawing/2014/main" id="{2DFAC717-F16E-2541-A025-78E332A297F4}"/>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27" name="TextBox 26">
              <a:extLst>
                <a:ext uri="{FF2B5EF4-FFF2-40B4-BE49-F238E27FC236}">
                  <a16:creationId xmlns="" xmlns:a16="http://schemas.microsoft.com/office/drawing/2014/main" id="{69A4DC2D-A128-B44C-9E02-4375059FD3FE}"/>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28" name="TextBox 27">
              <a:extLst>
                <a:ext uri="{FF2B5EF4-FFF2-40B4-BE49-F238E27FC236}">
                  <a16:creationId xmlns="" xmlns:a16="http://schemas.microsoft.com/office/drawing/2014/main" id="{C770E26D-3691-5E4C-9605-D485418F0352}"/>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29" name="TextBox 28">
              <a:extLst>
                <a:ext uri="{FF2B5EF4-FFF2-40B4-BE49-F238E27FC236}">
                  <a16:creationId xmlns="" xmlns:a16="http://schemas.microsoft.com/office/drawing/2014/main" id="{BA041294-2421-1240-B0C0-6C3CA941713D}"/>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30" name="TextBox 29">
              <a:extLst>
                <a:ext uri="{FF2B5EF4-FFF2-40B4-BE49-F238E27FC236}">
                  <a16:creationId xmlns="" xmlns:a16="http://schemas.microsoft.com/office/drawing/2014/main" id="{17E07397-57EF-D147-8789-10E4E9D4312E}"/>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31" name="TextBox 30">
              <a:extLst>
                <a:ext uri="{FF2B5EF4-FFF2-40B4-BE49-F238E27FC236}">
                  <a16:creationId xmlns="" xmlns:a16="http://schemas.microsoft.com/office/drawing/2014/main" id="{884746AD-7C84-7443-97B6-AB66127E3218}"/>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32" name="TextBox 31">
              <a:extLst>
                <a:ext uri="{FF2B5EF4-FFF2-40B4-BE49-F238E27FC236}">
                  <a16:creationId xmlns="" xmlns:a16="http://schemas.microsoft.com/office/drawing/2014/main" id="{23A622D4-A4BA-2044-AA06-7D8A5E955A8B}"/>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Tree>
    <p:extLst>
      <p:ext uri="{BB962C8B-B14F-4D97-AF65-F5344CB8AC3E}">
        <p14:creationId xmlns:p14="http://schemas.microsoft.com/office/powerpoint/2010/main" val="21559635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2">
            <a:extLst>
              <a:ext uri="{FF2B5EF4-FFF2-40B4-BE49-F238E27FC236}">
                <a16:creationId xmlns="" xmlns:a16="http://schemas.microsoft.com/office/drawing/2014/main" id="{6F2996F3-3610-4B70-AAE2-7616E2B8870C}"/>
              </a:ext>
            </a:extLst>
          </p:cNvPr>
          <p:cNvGraphicFramePr>
            <a:graphicFrameLocks/>
          </p:cNvGraphicFramePr>
          <p:nvPr>
            <p:extLst>
              <p:ext uri="{D42A27DB-BD31-4B8C-83A1-F6EECF244321}">
                <p14:modId xmlns:p14="http://schemas.microsoft.com/office/powerpoint/2010/main" val="593199007"/>
              </p:ext>
            </p:extLst>
          </p:nvPr>
        </p:nvGraphicFramePr>
        <p:xfrm>
          <a:off x="609600" y="1981200"/>
          <a:ext cx="7561660" cy="44196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 xmlns:a16="http://schemas.microsoft.com/office/drawing/2014/main" id="{20DB652F-8C9B-3340-970B-DE34BECC3675}"/>
              </a:ext>
            </a:extLst>
          </p:cNvPr>
          <p:cNvGrpSpPr/>
          <p:nvPr/>
        </p:nvGrpSpPr>
        <p:grpSpPr>
          <a:xfrm>
            <a:off x="8724754" y="67420"/>
            <a:ext cx="419246" cy="6201442"/>
            <a:chOff x="8724754" y="70615"/>
            <a:chExt cx="419246" cy="6201442"/>
          </a:xfrm>
        </p:grpSpPr>
        <p:sp>
          <p:nvSpPr>
            <p:cNvPr id="7" name="TextBox 6">
              <a:extLst>
                <a:ext uri="{FF2B5EF4-FFF2-40B4-BE49-F238E27FC236}">
                  <a16:creationId xmlns="" xmlns:a16="http://schemas.microsoft.com/office/drawing/2014/main" id="{4DA69A30-4977-4042-B64E-E65684AFF191}"/>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8" name="TextBox 7">
              <a:extLst>
                <a:ext uri="{FF2B5EF4-FFF2-40B4-BE49-F238E27FC236}">
                  <a16:creationId xmlns="" xmlns:a16="http://schemas.microsoft.com/office/drawing/2014/main" id="{C96E7389-92D5-AC42-ABE6-FC7BF0DB12D3}"/>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9" name="TextBox 8">
              <a:extLst>
                <a:ext uri="{FF2B5EF4-FFF2-40B4-BE49-F238E27FC236}">
                  <a16:creationId xmlns="" xmlns:a16="http://schemas.microsoft.com/office/drawing/2014/main" id="{88BA63C7-7675-FC43-8B01-8AA782D34ADE}"/>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0" name="TextBox 9">
              <a:extLst>
                <a:ext uri="{FF2B5EF4-FFF2-40B4-BE49-F238E27FC236}">
                  <a16:creationId xmlns="" xmlns:a16="http://schemas.microsoft.com/office/drawing/2014/main" id="{DE4C952F-00F6-0D48-BA54-4EC5C7993F3B}"/>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1" name="TextBox 10">
              <a:extLst>
                <a:ext uri="{FF2B5EF4-FFF2-40B4-BE49-F238E27FC236}">
                  <a16:creationId xmlns="" xmlns:a16="http://schemas.microsoft.com/office/drawing/2014/main" id="{C3232A7B-E3A2-DC4D-A6A8-19CFFA1F07D1}"/>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12" name="TextBox 11">
              <a:extLst>
                <a:ext uri="{FF2B5EF4-FFF2-40B4-BE49-F238E27FC236}">
                  <a16:creationId xmlns="" xmlns:a16="http://schemas.microsoft.com/office/drawing/2014/main" id="{FEF48585-45C3-EE44-9E56-2337C582D496}"/>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LTSS</a:t>
              </a:r>
            </a:p>
          </p:txBody>
        </p:sp>
        <p:sp>
          <p:nvSpPr>
            <p:cNvPr id="13" name="TextBox 12">
              <a:extLst>
                <a:ext uri="{FF2B5EF4-FFF2-40B4-BE49-F238E27FC236}">
                  <a16:creationId xmlns="" xmlns:a16="http://schemas.microsoft.com/office/drawing/2014/main" id="{5E07F3A8-68D7-1A42-AA9F-238A47095C8B}"/>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4" name="TextBox 13">
              <a:extLst>
                <a:ext uri="{FF2B5EF4-FFF2-40B4-BE49-F238E27FC236}">
                  <a16:creationId xmlns="" xmlns:a16="http://schemas.microsoft.com/office/drawing/2014/main" id="{3F7876CE-1EE6-CA48-9A42-1CF974FF2C99}"/>
                </a:ext>
              </a:extLst>
            </p:cNvPr>
            <p:cNvSpPr txBox="1"/>
            <p:nvPr/>
          </p:nvSpPr>
          <p:spPr>
            <a:xfrm rot="5400000">
              <a:off x="8463464" y="4976226"/>
              <a:ext cx="784189" cy="261610"/>
            </a:xfrm>
            <a:prstGeom prst="rect">
              <a:avLst/>
            </a:prstGeom>
            <a:noFill/>
          </p:spPr>
          <p:txBody>
            <a:bodyPr wrap="none" rtlCol="0">
              <a:spAutoFit/>
            </a:bodyPr>
            <a:lstStyle/>
            <a:p>
              <a:r>
                <a:rPr lang="en-US" sz="1100" b="1" dirty="0">
                  <a:solidFill>
                    <a:schemeClr val="bg1"/>
                  </a:solidFill>
                </a:rPr>
                <a:t>APPENDIX</a:t>
              </a:r>
            </a:p>
          </p:txBody>
        </p:sp>
      </p:grpSp>
      <p:sp>
        <p:nvSpPr>
          <p:cNvPr id="18" name="Title 2">
            <a:extLst>
              <a:ext uri="{FF2B5EF4-FFF2-40B4-BE49-F238E27FC236}">
                <a16:creationId xmlns="" xmlns:a16="http://schemas.microsoft.com/office/drawing/2014/main" id="{593D1BEE-B158-9B44-98EA-A791A4F1D656}"/>
              </a:ext>
            </a:extLst>
          </p:cNvPr>
          <p:cNvSpPr>
            <a:spLocks noGrp="1"/>
          </p:cNvSpPr>
          <p:nvPr>
            <p:ph type="title"/>
          </p:nvPr>
        </p:nvSpPr>
        <p:spPr>
          <a:xfrm>
            <a:off x="609600" y="628793"/>
            <a:ext cx="7593108" cy="1123807"/>
          </a:xfrm>
        </p:spPr>
        <p:txBody>
          <a:bodyPr wrap="square" rIns="91440"/>
          <a:lstStyle/>
          <a:p>
            <a:pPr marL="460375" indent="-447675">
              <a:lnSpc>
                <a:spcPct val="100000"/>
              </a:lnSpc>
              <a:tabLst>
                <a:tab pos="446088" algn="l"/>
              </a:tabLst>
            </a:pPr>
            <a:r>
              <a:rPr lang="en-US" dirty="0"/>
              <a:t>CMC Enrollees by LTSS Need - 2018</a:t>
            </a:r>
          </a:p>
        </p:txBody>
      </p:sp>
    </p:spTree>
    <p:extLst>
      <p:ext uri="{BB962C8B-B14F-4D97-AF65-F5344CB8AC3E}">
        <p14:creationId xmlns:p14="http://schemas.microsoft.com/office/powerpoint/2010/main" val="42195319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E9964A6E-C29F-AA41-B38B-44983D397EAF}"/>
              </a:ext>
            </a:extLst>
          </p:cNvPr>
          <p:cNvSpPr>
            <a:spLocks noGrp="1"/>
          </p:cNvSpPr>
          <p:nvPr>
            <p:ph type="title"/>
          </p:nvPr>
        </p:nvSpPr>
        <p:spPr>
          <a:xfrm>
            <a:off x="990600" y="2362200"/>
            <a:ext cx="6477000" cy="1143000"/>
          </a:xfrm>
        </p:spPr>
        <p:txBody>
          <a:bodyPr>
            <a:normAutofit/>
          </a:bodyPr>
          <a:lstStyle/>
          <a:p>
            <a:pPr algn="ctr"/>
            <a:r>
              <a:rPr lang="en-US" sz="5400" dirty="0"/>
              <a:t>Appendix</a:t>
            </a:r>
          </a:p>
        </p:txBody>
      </p:sp>
      <p:grpSp>
        <p:nvGrpSpPr>
          <p:cNvPr id="6" name="Group 5">
            <a:extLst>
              <a:ext uri="{FF2B5EF4-FFF2-40B4-BE49-F238E27FC236}">
                <a16:creationId xmlns="" xmlns:a16="http://schemas.microsoft.com/office/drawing/2014/main" id="{008488DC-F927-AE40-A942-7240D6A48C4B}"/>
              </a:ext>
            </a:extLst>
          </p:cNvPr>
          <p:cNvGrpSpPr/>
          <p:nvPr/>
        </p:nvGrpSpPr>
        <p:grpSpPr>
          <a:xfrm>
            <a:off x="8724754" y="67420"/>
            <a:ext cx="419246" cy="6201442"/>
            <a:chOff x="8724754" y="70615"/>
            <a:chExt cx="419246" cy="6201442"/>
          </a:xfrm>
        </p:grpSpPr>
        <p:sp>
          <p:nvSpPr>
            <p:cNvPr id="7" name="TextBox 6">
              <a:extLst>
                <a:ext uri="{FF2B5EF4-FFF2-40B4-BE49-F238E27FC236}">
                  <a16:creationId xmlns="" xmlns:a16="http://schemas.microsoft.com/office/drawing/2014/main" id="{C1FDC975-F334-EC4D-A459-4B3E1E199857}"/>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8" name="TextBox 7">
              <a:extLst>
                <a:ext uri="{FF2B5EF4-FFF2-40B4-BE49-F238E27FC236}">
                  <a16:creationId xmlns="" xmlns:a16="http://schemas.microsoft.com/office/drawing/2014/main" id="{923B26D3-1594-EB40-A2F8-F5462615FDAD}"/>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9" name="TextBox 8">
              <a:extLst>
                <a:ext uri="{FF2B5EF4-FFF2-40B4-BE49-F238E27FC236}">
                  <a16:creationId xmlns="" xmlns:a16="http://schemas.microsoft.com/office/drawing/2014/main" id="{EF13999B-FC44-D243-92F5-94C1D493AFF1}"/>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0" name="TextBox 9">
              <a:extLst>
                <a:ext uri="{FF2B5EF4-FFF2-40B4-BE49-F238E27FC236}">
                  <a16:creationId xmlns="" xmlns:a16="http://schemas.microsoft.com/office/drawing/2014/main" id="{90913982-55DF-9647-81F4-B6B23A52269C}"/>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1" name="TextBox 10">
              <a:extLst>
                <a:ext uri="{FF2B5EF4-FFF2-40B4-BE49-F238E27FC236}">
                  <a16:creationId xmlns="" xmlns:a16="http://schemas.microsoft.com/office/drawing/2014/main" id="{334EEC13-3F8B-104E-AC56-37A3F9963CA4}"/>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12" name="TextBox 11">
              <a:extLst>
                <a:ext uri="{FF2B5EF4-FFF2-40B4-BE49-F238E27FC236}">
                  <a16:creationId xmlns="" xmlns:a16="http://schemas.microsoft.com/office/drawing/2014/main" id="{1DDD53E4-2BE9-244F-A4CE-4AB158EC6881}"/>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LTSS</a:t>
              </a:r>
            </a:p>
          </p:txBody>
        </p:sp>
        <p:sp>
          <p:nvSpPr>
            <p:cNvPr id="13" name="TextBox 12">
              <a:extLst>
                <a:ext uri="{FF2B5EF4-FFF2-40B4-BE49-F238E27FC236}">
                  <a16:creationId xmlns="" xmlns:a16="http://schemas.microsoft.com/office/drawing/2014/main" id="{298C3A04-1DC4-A84C-8D77-0167F7E61ED3}"/>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4" name="TextBox 13">
              <a:extLst>
                <a:ext uri="{FF2B5EF4-FFF2-40B4-BE49-F238E27FC236}">
                  <a16:creationId xmlns="" xmlns:a16="http://schemas.microsoft.com/office/drawing/2014/main" id="{E9BEC72D-71B2-9547-9C72-5C6D2B17F25E}"/>
                </a:ext>
              </a:extLst>
            </p:cNvPr>
            <p:cNvSpPr txBox="1"/>
            <p:nvPr/>
          </p:nvSpPr>
          <p:spPr>
            <a:xfrm rot="5400000">
              <a:off x="8463464" y="4976226"/>
              <a:ext cx="784189" cy="261610"/>
            </a:xfrm>
            <a:prstGeom prst="rect">
              <a:avLst/>
            </a:prstGeom>
            <a:noFill/>
          </p:spPr>
          <p:txBody>
            <a:bodyPr wrap="none" rtlCol="0">
              <a:spAutoFit/>
            </a:bodyPr>
            <a:lstStyle/>
            <a:p>
              <a:r>
                <a:rPr lang="en-US" sz="1100" b="1" dirty="0"/>
                <a:t>APPENDIX</a:t>
              </a:r>
            </a:p>
          </p:txBody>
        </p:sp>
      </p:grpSp>
    </p:spTree>
    <p:extLst>
      <p:ext uri="{BB962C8B-B14F-4D97-AF65-F5344CB8AC3E}">
        <p14:creationId xmlns:p14="http://schemas.microsoft.com/office/powerpoint/2010/main" val="6498780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 xmlns:a16="http://schemas.microsoft.com/office/drawing/2014/main" id="{D7C65DB4-6E8F-D845-9ECA-E1DB55AFA505}"/>
              </a:ext>
            </a:extLst>
          </p:cNvPr>
          <p:cNvSpPr txBox="1">
            <a:spLocks/>
          </p:cNvSpPr>
          <p:nvPr/>
        </p:nvSpPr>
        <p:spPr>
          <a:xfrm>
            <a:off x="513655" y="1981200"/>
            <a:ext cx="7772400" cy="4780296"/>
          </a:xfrm>
          <a:prstGeom prst="rect">
            <a:avLst/>
          </a:prstGeom>
        </p:spPr>
        <p:txBody>
          <a:bodyPr vert="horz" lIns="91440" tIns="45720" rIns="91440" bIns="45720" rtlCol="0">
            <a:normAutofit fontScale="62500" lnSpcReduction="20000"/>
          </a:bodyPr>
          <a:lstStyle>
            <a:lvl1pPr marL="2743200" indent="-269875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anose="020F0502020204030204" pitchFamily="34" charset="0"/>
                <a:ea typeface="+mn-ea"/>
                <a:cs typeface="Times New Roman" pitchFamily="18" charset="0"/>
              </a:defRPr>
            </a:lvl1pPr>
            <a:lvl2pPr marL="32004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anose="020F0502020204030204" pitchFamily="34" charset="0"/>
                <a:ea typeface="+mn-ea"/>
                <a:cs typeface="Times New Roman" pitchFamily="18" charset="0"/>
              </a:defRPr>
            </a:lvl2pPr>
            <a:lvl3pPr marL="5029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anose="020F0502020204030204" pitchFamily="34" charset="0"/>
                <a:ea typeface="+mn-ea"/>
                <a:cs typeface="Times New Roman" pitchFamily="18" charset="0"/>
              </a:defRPr>
            </a:lvl3pPr>
            <a:lvl4pPr marL="7315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anose="020F0502020204030204" pitchFamily="34" charset="0"/>
                <a:ea typeface="+mn-ea"/>
                <a:cs typeface="Times New Roman" pitchFamily="18" charset="0"/>
              </a:defRPr>
            </a:lvl4pPr>
            <a:lvl5pPr marL="9601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anose="020F0502020204030204" pitchFamily="34" charset="0"/>
                <a:ea typeface="+mn-ea"/>
                <a:cs typeface="Times New Roman" pitchFamily="18" charset="0"/>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spcAft>
                <a:spcPts val="1400"/>
              </a:spcAft>
            </a:pPr>
            <a:r>
              <a:rPr lang="en-US" sz="2900" b="1" u="sng" dirty="0">
                <a:solidFill>
                  <a:srgbClr val="000000"/>
                </a:solidFill>
              </a:rPr>
              <a:t>Education</a:t>
            </a:r>
          </a:p>
          <a:p>
            <a:pPr marL="331470" indent="-285750">
              <a:spcAft>
                <a:spcPts val="1400"/>
              </a:spcAft>
              <a:buFont typeface="Arial" panose="020B0604020202020204" pitchFamily="34" charset="0"/>
              <a:buChar char="•"/>
            </a:pPr>
            <a:r>
              <a:rPr lang="en-US" sz="2900" b="1" dirty="0">
                <a:solidFill>
                  <a:srgbClr val="000000"/>
                </a:solidFill>
              </a:rPr>
              <a:t>Overall, San Bernardino County had the highest percentage of CMC enrollees who were high school graduates (26%) and San Mateo County had the highest percentage of college graduates (17%).</a:t>
            </a:r>
          </a:p>
          <a:p>
            <a:pPr marL="331470" indent="-285750">
              <a:spcAft>
                <a:spcPts val="1400"/>
              </a:spcAft>
              <a:buFont typeface="Arial" panose="020B0604020202020204" pitchFamily="34" charset="0"/>
              <a:buChar char="•"/>
            </a:pPr>
            <a:r>
              <a:rPr lang="en-US" sz="2900" b="1" dirty="0">
                <a:solidFill>
                  <a:srgbClr val="000000"/>
                </a:solidFill>
              </a:rPr>
              <a:t>Overall, Hispanic/Latino CMC enrollees had the highest percentage of individuals having some high school or less (69%). Asian/Pacific Islanders had the second highest percentage of enrollees with some high school or less (34%). The percentage of Asian/Pacific Islanders with a college degree was also the highest (25%).</a:t>
            </a:r>
          </a:p>
          <a:p>
            <a:pPr marL="331470" indent="-285750">
              <a:spcAft>
                <a:spcPts val="1400"/>
              </a:spcAft>
              <a:buFont typeface="Arial" panose="020B0604020202020204" pitchFamily="34" charset="0"/>
              <a:buChar char="•"/>
            </a:pPr>
            <a:r>
              <a:rPr lang="en-US" sz="2900" b="1" dirty="0">
                <a:solidFill>
                  <a:srgbClr val="000000"/>
                </a:solidFill>
              </a:rPr>
              <a:t>The number of enrollees having LTSS needs who graduated college increased from 2015 (7.3%) to 2018 (10%) </a:t>
            </a:r>
          </a:p>
          <a:p>
            <a:pPr>
              <a:spcAft>
                <a:spcPts val="1400"/>
              </a:spcAft>
            </a:pPr>
            <a:r>
              <a:rPr lang="en-US" sz="2900" b="1" u="sng" dirty="0">
                <a:solidFill>
                  <a:srgbClr val="000000"/>
                </a:solidFill>
              </a:rPr>
              <a:t>Age </a:t>
            </a:r>
          </a:p>
          <a:p>
            <a:pPr marL="331470" indent="-285750">
              <a:spcAft>
                <a:spcPts val="1400"/>
              </a:spcAft>
              <a:buFont typeface="Arial" panose="020B0604020202020204" pitchFamily="34" charset="0"/>
              <a:buChar char="•"/>
            </a:pPr>
            <a:r>
              <a:rPr lang="en-US" sz="2900" b="1" dirty="0">
                <a:solidFill>
                  <a:srgbClr val="000000"/>
                </a:solidFill>
              </a:rPr>
              <a:t>Santa Clara and San Mateo Counties had the largest percentage of CMC enrollees over the age of 75, and this older population has grown since 2015.</a:t>
            </a:r>
          </a:p>
          <a:p>
            <a:endParaRPr lang="en-US" b="1" dirty="0"/>
          </a:p>
        </p:txBody>
      </p:sp>
      <p:sp>
        <p:nvSpPr>
          <p:cNvPr id="5" name="Title 2">
            <a:extLst>
              <a:ext uri="{FF2B5EF4-FFF2-40B4-BE49-F238E27FC236}">
                <a16:creationId xmlns="" xmlns:a16="http://schemas.microsoft.com/office/drawing/2014/main" id="{3CA46C86-AABB-5B4E-B4B6-BC6E62947143}"/>
              </a:ext>
            </a:extLst>
          </p:cNvPr>
          <p:cNvSpPr txBox="1">
            <a:spLocks/>
          </p:cNvSpPr>
          <p:nvPr/>
        </p:nvSpPr>
        <p:spPr>
          <a:xfrm>
            <a:off x="551260" y="533400"/>
            <a:ext cx="7772400" cy="1154097"/>
          </a:xfrm>
          <a:prstGeom prst="rect">
            <a:avLst/>
          </a:prstGeom>
          <a:solidFill>
            <a:schemeClr val="tx1"/>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85000"/>
              </a:lnSpc>
              <a:spcBef>
                <a:spcPct val="0"/>
              </a:spcBef>
              <a:buNone/>
              <a:defRPr sz="2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CMC Enrollees’ Other Characteristics (1)</a:t>
            </a:r>
          </a:p>
        </p:txBody>
      </p:sp>
      <p:grpSp>
        <p:nvGrpSpPr>
          <p:cNvPr id="6" name="Group 5">
            <a:extLst>
              <a:ext uri="{FF2B5EF4-FFF2-40B4-BE49-F238E27FC236}">
                <a16:creationId xmlns="" xmlns:a16="http://schemas.microsoft.com/office/drawing/2014/main" id="{7AE03ABF-51E6-404F-8A2A-7899F8940106}"/>
              </a:ext>
            </a:extLst>
          </p:cNvPr>
          <p:cNvGrpSpPr/>
          <p:nvPr/>
        </p:nvGrpSpPr>
        <p:grpSpPr>
          <a:xfrm>
            <a:off x="8724754" y="67420"/>
            <a:ext cx="419246" cy="6201442"/>
            <a:chOff x="8724754" y="70615"/>
            <a:chExt cx="419246" cy="6201442"/>
          </a:xfrm>
        </p:grpSpPr>
        <p:sp>
          <p:nvSpPr>
            <p:cNvPr id="7" name="TextBox 6">
              <a:extLst>
                <a:ext uri="{FF2B5EF4-FFF2-40B4-BE49-F238E27FC236}">
                  <a16:creationId xmlns="" xmlns:a16="http://schemas.microsoft.com/office/drawing/2014/main" id="{7C9E6992-9BDB-9F45-8ED2-9D00C2D8AD11}"/>
                </a:ext>
              </a:extLst>
            </p:cNvPr>
            <p:cNvSpPr txBox="1"/>
            <p:nvPr userDrawn="1"/>
          </p:nvSpPr>
          <p:spPr>
            <a:xfrm rot="5400000">
              <a:off x="8590780" y="220496"/>
              <a:ext cx="561372" cy="261610"/>
            </a:xfrm>
            <a:prstGeom prst="rect">
              <a:avLst/>
            </a:prstGeom>
            <a:noFill/>
          </p:spPr>
          <p:txBody>
            <a:bodyPr wrap="none" rtlCol="0">
              <a:spAutoFit/>
            </a:bodyPr>
            <a:lstStyle/>
            <a:p>
              <a:r>
                <a:rPr lang="en-US" sz="1100" b="1" dirty="0">
                  <a:solidFill>
                    <a:schemeClr val="bg1"/>
                  </a:solidFill>
                </a:rPr>
                <a:t>INTRO</a:t>
              </a:r>
            </a:p>
          </p:txBody>
        </p:sp>
        <p:sp>
          <p:nvSpPr>
            <p:cNvPr id="8" name="TextBox 7">
              <a:extLst>
                <a:ext uri="{FF2B5EF4-FFF2-40B4-BE49-F238E27FC236}">
                  <a16:creationId xmlns="" xmlns:a16="http://schemas.microsoft.com/office/drawing/2014/main" id="{68811BC2-53AF-BE42-BCA8-64F08D2EAA65}"/>
                </a:ext>
              </a:extLst>
            </p:cNvPr>
            <p:cNvSpPr txBox="1"/>
            <p:nvPr userDrawn="1"/>
          </p:nvSpPr>
          <p:spPr>
            <a:xfrm>
              <a:off x="8773207" y="796980"/>
              <a:ext cx="249609" cy="737123"/>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SUMMARY</a:t>
              </a:r>
            </a:p>
          </p:txBody>
        </p:sp>
        <p:sp>
          <p:nvSpPr>
            <p:cNvPr id="9" name="TextBox 8">
              <a:extLst>
                <a:ext uri="{FF2B5EF4-FFF2-40B4-BE49-F238E27FC236}">
                  <a16:creationId xmlns="" xmlns:a16="http://schemas.microsoft.com/office/drawing/2014/main" id="{F99F2D0A-34C3-9F4F-BF1B-CF21FE93582D}"/>
                </a:ext>
              </a:extLst>
            </p:cNvPr>
            <p:cNvSpPr txBox="1"/>
            <p:nvPr userDrawn="1"/>
          </p:nvSpPr>
          <p:spPr>
            <a:xfrm>
              <a:off x="8757166" y="1555874"/>
              <a:ext cx="22860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COUNTY</a:t>
              </a:r>
            </a:p>
          </p:txBody>
        </p:sp>
        <p:sp>
          <p:nvSpPr>
            <p:cNvPr id="10" name="TextBox 9">
              <a:extLst>
                <a:ext uri="{FF2B5EF4-FFF2-40B4-BE49-F238E27FC236}">
                  <a16:creationId xmlns="" xmlns:a16="http://schemas.microsoft.com/office/drawing/2014/main" id="{14FF5BF8-B895-8D41-A474-8B544AE24CCB}"/>
                </a:ext>
              </a:extLst>
            </p:cNvPr>
            <p:cNvSpPr txBox="1"/>
            <p:nvPr userDrawn="1"/>
          </p:nvSpPr>
          <p:spPr>
            <a:xfrm>
              <a:off x="8757166" y="235587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RACE</a:t>
              </a:r>
            </a:p>
          </p:txBody>
        </p:sp>
        <p:sp>
          <p:nvSpPr>
            <p:cNvPr id="11" name="TextBox 10">
              <a:extLst>
                <a:ext uri="{FF2B5EF4-FFF2-40B4-BE49-F238E27FC236}">
                  <a16:creationId xmlns="" xmlns:a16="http://schemas.microsoft.com/office/drawing/2014/main" id="{F5E037E2-B09B-514C-86E6-376D44DEA271}"/>
                </a:ext>
              </a:extLst>
            </p:cNvPr>
            <p:cNvSpPr txBox="1"/>
            <p:nvPr userDrawn="1"/>
          </p:nvSpPr>
          <p:spPr>
            <a:xfrm>
              <a:off x="8778240" y="313311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LANGUAGE</a:t>
              </a:r>
            </a:p>
          </p:txBody>
        </p:sp>
        <p:sp>
          <p:nvSpPr>
            <p:cNvPr id="12" name="TextBox 11">
              <a:extLst>
                <a:ext uri="{FF2B5EF4-FFF2-40B4-BE49-F238E27FC236}">
                  <a16:creationId xmlns="" xmlns:a16="http://schemas.microsoft.com/office/drawing/2014/main" id="{1D41DFDE-C2D5-A741-9197-E1C319358352}"/>
                </a:ext>
              </a:extLst>
            </p:cNvPr>
            <p:cNvSpPr txBox="1"/>
            <p:nvPr userDrawn="1"/>
          </p:nvSpPr>
          <p:spPr>
            <a:xfrm>
              <a:off x="8778240" y="391299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LTSS</a:t>
              </a:r>
            </a:p>
          </p:txBody>
        </p:sp>
        <p:sp>
          <p:nvSpPr>
            <p:cNvPr id="13" name="TextBox 12">
              <a:extLst>
                <a:ext uri="{FF2B5EF4-FFF2-40B4-BE49-F238E27FC236}">
                  <a16:creationId xmlns="" xmlns:a16="http://schemas.microsoft.com/office/drawing/2014/main" id="{9A3E2A5A-E02F-C947-9117-F2BB11E6E097}"/>
                </a:ext>
              </a:extLst>
            </p:cNvPr>
            <p:cNvSpPr txBox="1"/>
            <p:nvPr userDrawn="1"/>
          </p:nvSpPr>
          <p:spPr>
            <a:xfrm>
              <a:off x="8773207" y="5486100"/>
              <a:ext cx="228567" cy="785957"/>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Contact Info</a:t>
              </a:r>
            </a:p>
          </p:txBody>
        </p:sp>
        <p:sp>
          <p:nvSpPr>
            <p:cNvPr id="14" name="TextBox 13">
              <a:extLst>
                <a:ext uri="{FF2B5EF4-FFF2-40B4-BE49-F238E27FC236}">
                  <a16:creationId xmlns="" xmlns:a16="http://schemas.microsoft.com/office/drawing/2014/main" id="{6281D3B9-C21A-0D48-A0E2-A121A6FF4DC9}"/>
                </a:ext>
              </a:extLst>
            </p:cNvPr>
            <p:cNvSpPr txBox="1"/>
            <p:nvPr/>
          </p:nvSpPr>
          <p:spPr>
            <a:xfrm rot="5400000">
              <a:off x="8463464" y="4976226"/>
              <a:ext cx="784189" cy="261610"/>
            </a:xfrm>
            <a:prstGeom prst="rect">
              <a:avLst/>
            </a:prstGeom>
            <a:noFill/>
          </p:spPr>
          <p:txBody>
            <a:bodyPr wrap="none" rtlCol="0">
              <a:spAutoFit/>
            </a:bodyPr>
            <a:lstStyle/>
            <a:p>
              <a:r>
                <a:rPr lang="en-US" sz="1100" b="1" dirty="0"/>
                <a:t>APPENDIX</a:t>
              </a:r>
            </a:p>
          </p:txBody>
        </p:sp>
      </p:grpSp>
    </p:spTree>
    <p:extLst>
      <p:ext uri="{BB962C8B-B14F-4D97-AF65-F5344CB8AC3E}">
        <p14:creationId xmlns:p14="http://schemas.microsoft.com/office/powerpoint/2010/main" val="796128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ver">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ave 5 Summary Report_12_13_17_Final" id="{E40F96B5-156E-9146-97F5-7FA5D6518001}" vid="{9086A3DD-7043-2449-A610-DF0B8CE7D386}"/>
    </a:ext>
  </a:extLst>
</a:theme>
</file>

<file path=ppt/theme/theme10.xml><?xml version="1.0" encoding="utf-8"?>
<a:theme xmlns:a="http://schemas.openxmlformats.org/drawingml/2006/main" name="Santa Clara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ave 5 Summary Report_12_13_17_Final" id="{E40F96B5-156E-9146-97F5-7FA5D6518001}" vid="{904599A5-8E80-4147-AF02-FE3AB9E995C0}"/>
    </a:ext>
  </a:extLst>
</a:theme>
</file>

<file path=ppt/theme/theme11.xml><?xml version="1.0" encoding="utf-8"?>
<a:theme xmlns:a="http://schemas.openxmlformats.org/drawingml/2006/main" name="San Mateo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ave 5 Summary Report_12_13_17_Final" id="{E40F96B5-156E-9146-97F5-7FA5D6518001}" vid="{67D0B620-156E-C24A-B134-269605E59FA8}"/>
    </a:ext>
  </a:extLst>
</a:theme>
</file>

<file path=ppt/theme/theme12.xml><?xml version="1.0" encoding="utf-8"?>
<a:theme xmlns:a="http://schemas.openxmlformats.org/drawingml/2006/main" name="Orange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ave 5 Summary Report_12_13_17_Final" id="{E40F96B5-156E-9146-97F5-7FA5D6518001}" vid="{DEF8B124-5D1A-D143-B786-4B8CF186AE3E}"/>
    </a:ext>
  </a:extLst>
</a:theme>
</file>

<file path=ppt/theme/theme13.xml><?xml version="1.0" encoding="utf-8"?>
<a:theme xmlns:a="http://schemas.openxmlformats.org/drawingml/2006/main" name="2_Overall Findings">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verall Findings">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ave 5 Summary Report_12_13_17_Final" id="{E40F96B5-156E-9146-97F5-7FA5D6518001}" vid="{7EB3004B-1C5F-AC43-82B1-0E9259E0EC62}"/>
    </a:ext>
  </a:extLst>
</a:theme>
</file>

<file path=ppt/theme/theme3.xml><?xml version="1.0" encoding="utf-8"?>
<a:theme xmlns:a="http://schemas.openxmlformats.org/drawingml/2006/main" name="Intro &amp; Methodolog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ave 5 Summary Report_12_13_17_Final" id="{E40F96B5-156E-9146-97F5-7FA5D6518001}" vid="{65FC8450-B4F4-4542-A07D-3D34F9BCF46F}"/>
    </a:ext>
  </a:extLst>
</a:theme>
</file>

<file path=ppt/theme/theme4.xml><?xml version="1.0" encoding="utf-8"?>
<a:theme xmlns:a="http://schemas.openxmlformats.org/drawingml/2006/main" name="Findings in Brief">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ave 5 Summary Report_12_13_17_Final" id="{E40F96B5-156E-9146-97F5-7FA5D6518001}" vid="{208A3054-1F58-F749-AFFC-9AD9CCCAB52C}"/>
    </a:ext>
  </a:extLst>
</a:theme>
</file>

<file path=ppt/theme/theme5.xml><?xml version="1.0" encoding="utf-8"?>
<a:theme xmlns:a="http://schemas.openxmlformats.org/drawingml/2006/main" name="Overall Findings">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ave 5 Summary Report_12_13_17_Final" id="{E40F96B5-156E-9146-97F5-7FA5D6518001}" vid="{7EB3004B-1C5F-AC43-82B1-0E9259E0EC62}"/>
    </a:ext>
  </a:extLst>
</a:theme>
</file>

<file path=ppt/theme/theme6.xml><?xml version="1.0" encoding="utf-8"?>
<a:theme xmlns:a="http://schemas.openxmlformats.org/drawingml/2006/main" name="Los Angeles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ave 5 Summary Report_12_13_17_Final" id="{E40F96B5-156E-9146-97F5-7FA5D6518001}" vid="{8847205A-B97E-CD4F-9115-C0672A0F3AAF}"/>
    </a:ext>
  </a:extLst>
</a:theme>
</file>

<file path=ppt/theme/theme7.xml><?xml version="1.0" encoding="utf-8"?>
<a:theme xmlns:a="http://schemas.openxmlformats.org/drawingml/2006/main" name="Riverside County">
  <a:themeElements>
    <a:clrScheme name="Easter Custom">
      <a:dk1>
        <a:srgbClr val="000000"/>
      </a:dk1>
      <a:lt1>
        <a:srgbClr val="FFFFFF"/>
      </a:lt1>
      <a:dk2>
        <a:srgbClr val="5B6973"/>
      </a:dk2>
      <a:lt2>
        <a:srgbClr val="E7ECED"/>
      </a:lt2>
      <a:accent1>
        <a:srgbClr val="005392"/>
      </a:accent1>
      <a:accent2>
        <a:srgbClr val="FF7D78"/>
      </a:accent2>
      <a:accent3>
        <a:srgbClr val="4E8F00"/>
      </a:accent3>
      <a:accent4>
        <a:srgbClr val="935100"/>
      </a:accent4>
      <a:accent5>
        <a:srgbClr val="7980FF"/>
      </a:accent5>
      <a:accent6>
        <a:srgbClr val="FEFC78"/>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ave 5 Summary Report_12_13_17_Final" id="{E40F96B5-156E-9146-97F5-7FA5D6518001}" vid="{64EC65D4-98E5-ED44-B20A-53BF30C93B28}"/>
    </a:ext>
  </a:extLst>
</a:theme>
</file>

<file path=ppt/theme/theme8.xml><?xml version="1.0" encoding="utf-8"?>
<a:theme xmlns:a="http://schemas.openxmlformats.org/drawingml/2006/main" name="San Bernardino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ave 5 Summary Report_12_13_17_Final" id="{E40F96B5-156E-9146-97F5-7FA5D6518001}" vid="{9F3D865A-8AF7-F34C-9604-FCDEBB48C6E9}"/>
    </a:ext>
  </a:extLst>
</a:theme>
</file>

<file path=ppt/theme/theme9.xml><?xml version="1.0" encoding="utf-8"?>
<a:theme xmlns:a="http://schemas.openxmlformats.org/drawingml/2006/main" name="San Diego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ave 5 Summary Report_12_13_17_Final" id="{E40F96B5-156E-9146-97F5-7FA5D6518001}" vid="{D58AEAA8-8373-5B46-9A0B-9CF40F3B7B9D}"/>
    </a:ext>
  </a:extLst>
</a:theme>
</file>

<file path=docProps/app.xml><?xml version="1.0" encoding="utf-8"?>
<Properties xmlns="http://schemas.openxmlformats.org/officeDocument/2006/extended-properties" xmlns:vt="http://schemas.openxmlformats.org/officeDocument/2006/docPropsVTypes">
  <Template>Cover</Template>
  <TotalTime>4526</TotalTime>
  <Words>8255</Words>
  <Application>Microsoft Office PowerPoint</Application>
  <PresentationFormat>On-screen Show (4:3)</PresentationFormat>
  <Paragraphs>1546</Paragraphs>
  <Slides>104</Slides>
  <Notes>50</Notes>
  <HiddenSlides>0</HiddenSlides>
  <MMClips>0</MMClips>
  <ScaleCrop>false</ScaleCrop>
  <HeadingPairs>
    <vt:vector size="4" baseType="variant">
      <vt:variant>
        <vt:lpstr>Theme</vt:lpstr>
      </vt:variant>
      <vt:variant>
        <vt:i4>13</vt:i4>
      </vt:variant>
      <vt:variant>
        <vt:lpstr>Slide Titles</vt:lpstr>
      </vt:variant>
      <vt:variant>
        <vt:i4>104</vt:i4>
      </vt:variant>
    </vt:vector>
  </HeadingPairs>
  <TitlesOfParts>
    <vt:vector size="117" baseType="lpstr">
      <vt:lpstr>Cover</vt:lpstr>
      <vt:lpstr>3_Overall Findings</vt:lpstr>
      <vt:lpstr>Intro &amp; Methodology</vt:lpstr>
      <vt:lpstr>Findings in Brief</vt:lpstr>
      <vt:lpstr>Overall Findings</vt:lpstr>
      <vt:lpstr>Los Angeles County</vt:lpstr>
      <vt:lpstr>Riverside County</vt:lpstr>
      <vt:lpstr>San Bernardino County</vt:lpstr>
      <vt:lpstr>San Diego County</vt:lpstr>
      <vt:lpstr>Santa Clara County</vt:lpstr>
      <vt:lpstr>San Mateo County</vt:lpstr>
      <vt:lpstr>Orange County</vt:lpstr>
      <vt:lpstr>2_Overall Findings</vt:lpstr>
      <vt:lpstr>2019 Findings from  the Cal MediConnect Rapid Cycle Polling Project</vt:lpstr>
      <vt:lpstr>PowerPoint Presentation</vt:lpstr>
      <vt:lpstr>PowerPoint Presentation</vt:lpstr>
      <vt:lpstr>About the Surveys</vt:lpstr>
      <vt:lpstr>CMC Enrollees by County</vt:lpstr>
      <vt:lpstr>CMC Enrollees by Race and Language</vt:lpstr>
      <vt:lpstr>CMC Enrollees by Need for Long-Term Services and Supports</vt:lpstr>
      <vt:lpstr>Summary Findings in Brief</vt:lpstr>
      <vt:lpstr>CMC Enrollees’ Confidence Navigating Health Care</vt:lpstr>
      <vt:lpstr>CMC Enrollees’ Satisfaction with Health Care Services</vt:lpstr>
      <vt:lpstr>CMC Enrollees’ Problems Encountered with Health Care</vt:lpstr>
      <vt:lpstr>CMC Enrollees’ Experiences with a Personal Doctor*</vt:lpstr>
      <vt:lpstr>CMC Enrollees’ Use of Single Care Managers  and Personal Care Plans</vt:lpstr>
      <vt:lpstr>CMC Enrollees’ Long-Term Services and Supports Needs and Use of In-Home Supportive Services</vt:lpstr>
      <vt:lpstr>Results by CMC Counties</vt:lpstr>
      <vt:lpstr>PowerPoint Presentation</vt:lpstr>
      <vt:lpstr> CMC Enrollee Confidence Getting Questions Answered by County - 2018</vt:lpstr>
      <vt:lpstr> Personal Doctor by County</vt:lpstr>
      <vt:lpstr>Personal Care Doctor by County - 2016 and 2018 </vt:lpstr>
      <vt:lpstr>Choice of Providers by County</vt:lpstr>
      <vt:lpstr>Choice of Doctor by County</vt:lpstr>
      <vt:lpstr>Choice of Hospital by County  </vt:lpstr>
      <vt:lpstr>Specific Problems with Health Care Services by County</vt:lpstr>
      <vt:lpstr>Specific Problems with Health Care Services – 2018 (1) </vt:lpstr>
      <vt:lpstr>Specific Problems with Health Care Services – 2018 (2)</vt:lpstr>
      <vt:lpstr>Specific Problems with Health Care Services – 2018 (3)</vt:lpstr>
      <vt:lpstr>Single Care Manager and Personal Care Plan by County</vt:lpstr>
      <vt:lpstr>Single Care Manager by County</vt:lpstr>
      <vt:lpstr>Single Care Manager from the CMC Plan</vt:lpstr>
      <vt:lpstr>Health and Disability Related Characteristics of  CMC Enrollees by County</vt:lpstr>
      <vt:lpstr>Getting Services or Assistance with Personal Care  and Routine Care by County</vt:lpstr>
      <vt:lpstr>Getting Services or Assistance with  Routine or Personal Care - 2018</vt:lpstr>
      <vt:lpstr>Getting All the Help Needed for  Personal Care Needs by County - 2018</vt:lpstr>
      <vt:lpstr>PowerPoint Presentation</vt:lpstr>
      <vt:lpstr>IHSS Use Among People with LTSS Needs –  2017 and 2018</vt:lpstr>
      <vt:lpstr>IHSS Use Among People with LTSS Needs</vt:lpstr>
      <vt:lpstr>PowerPoint Presentation</vt:lpstr>
      <vt:lpstr>Enrollees’ Confidence Navigating Health Care by Race</vt:lpstr>
      <vt:lpstr>Enrollees’ Confidence Navigating Health Care  by Race - 2018</vt:lpstr>
      <vt:lpstr>Personal Doctor by Race</vt:lpstr>
      <vt:lpstr>Has a Personal Doctor by Race - 2018</vt:lpstr>
      <vt:lpstr>Satisfaction with Health Care Services by Race</vt:lpstr>
      <vt:lpstr>Satisfaction with Health Care Services by Race</vt:lpstr>
      <vt:lpstr>Satisfaction with Health Care Services by Race</vt:lpstr>
      <vt:lpstr>Satisfaction with Health Care Services by Race</vt:lpstr>
      <vt:lpstr>Satisfaction with Health Care Services by Race</vt:lpstr>
      <vt:lpstr>Satisfaction with Health Care Services by Race</vt:lpstr>
      <vt:lpstr>Satisfaction with Health Care Services by Race</vt:lpstr>
      <vt:lpstr>Satisfaction with Health Care Services by Race</vt:lpstr>
      <vt:lpstr>Enrollees’ Experiences with Single Care Manager and Personal Care Plan by Race</vt:lpstr>
      <vt:lpstr>Enrollees’ Experiences with Single Care Manager  and Personal Care Plan by Race</vt:lpstr>
      <vt:lpstr>Specific Problems with Health Care Services by Race</vt:lpstr>
      <vt:lpstr>     Long-Term Services and Supports  Use and Need of CMC Enrollees by Race</vt:lpstr>
      <vt:lpstr>PowerPoint Presentation</vt:lpstr>
      <vt:lpstr>Comparing the Health Characteristics by Race</vt:lpstr>
      <vt:lpstr>Comparing the Demographic Characteristics of  CMC Enrollees by Race</vt:lpstr>
      <vt:lpstr>PowerPoint Presentation</vt:lpstr>
      <vt:lpstr>Enrollees’ Confidence Navigating Health Care  by Language</vt:lpstr>
      <vt:lpstr>Enrollees’ Confidence Navigating Health Care  by Language</vt:lpstr>
      <vt:lpstr>CMC Enrollees’ Confidence Getting Questions Answered by Language - 2018</vt:lpstr>
      <vt:lpstr>CMC Enrollees’ Confidence Getting Questions Answered by Language - 2018</vt:lpstr>
      <vt:lpstr>CMC Enrollees’ Confidence Getting Questions Answered by Language - 2018</vt:lpstr>
      <vt:lpstr>Personal Doctor by Language</vt:lpstr>
      <vt:lpstr>Personal Doctor by Language</vt:lpstr>
      <vt:lpstr>Satisfaction with Health Care Services by Language</vt:lpstr>
      <vt:lpstr>Satisfaction with Different Aspects of the Health Care Services by Language</vt:lpstr>
      <vt:lpstr>Satisfaction with Different Aspects of the Health Care Services by Language</vt:lpstr>
      <vt:lpstr>Satisfaction with Different Aspects of the Health Care Services by Language</vt:lpstr>
      <vt:lpstr>Satisfaction with Different Aspects of the Health Care Services by Language</vt:lpstr>
      <vt:lpstr>Satisfaction with Different Aspects of the Health Care Services by Language</vt:lpstr>
      <vt:lpstr>Satisfaction with Different Aspects of the Health Care Services by Language</vt:lpstr>
      <vt:lpstr>Satisfaction with Different Aspects of the Health Care Services by Language</vt:lpstr>
      <vt:lpstr>Single Care Manager and Personal Care Plan  by Language</vt:lpstr>
      <vt:lpstr>Single Care Manager and Personal Care Plan  by Language</vt:lpstr>
      <vt:lpstr>Specific Problems with Health Care Services  by Language</vt:lpstr>
      <vt:lpstr>Specific Problems with Health Care Services  by Language</vt:lpstr>
      <vt:lpstr>Health-Related Characteristics of CMC Enrollees  by Language</vt:lpstr>
      <vt:lpstr>Health-Related Characteristics of CMC Enrollees  by Language</vt:lpstr>
      <vt:lpstr>Disability and Long-Term Services and Supports  Use of CMC Enrollees by Language</vt:lpstr>
      <vt:lpstr>Disability and LTSS Use of CMC Enrollees by Language</vt:lpstr>
      <vt:lpstr>Other Demographics by Language</vt:lpstr>
      <vt:lpstr>PowerPoint Presentation</vt:lpstr>
      <vt:lpstr>CMC Enrollee Confidence Navigating Health Care  by Long-Term Services and Supports Need</vt:lpstr>
      <vt:lpstr>CMC Enrollee Confidence Navigating Health Care  by LTSS Need</vt:lpstr>
      <vt:lpstr>Personal Doctor by LTSS Needs</vt:lpstr>
      <vt:lpstr>Personal Doctor by LTSS Needs</vt:lpstr>
      <vt:lpstr>Satisfaction with Health Care Services by LTSS Need</vt:lpstr>
      <vt:lpstr>Satisfaction with Health Care Services by LTSS Need</vt:lpstr>
      <vt:lpstr>Single Care Manager and Personal Care Plan  by LTSS Need</vt:lpstr>
      <vt:lpstr>Single Care Manager and Personal Care Plan  by LTSS Need</vt:lpstr>
      <vt:lpstr>Specific Problems with Health Care Services  by LTSS Need</vt:lpstr>
      <vt:lpstr>Specific Problems with Health Care Services  by LTSS Need</vt:lpstr>
      <vt:lpstr>Health-Related Characteristics of CMC Enrollees  by LTSS Need</vt:lpstr>
      <vt:lpstr>Health-Related Characteristics of CMC Enrollees  by LTSS Need</vt:lpstr>
      <vt:lpstr>LTSS Use and Unmet Need of CMC Enrollees  by LTSS Need</vt:lpstr>
      <vt:lpstr>LTSS Use and Unmet Need of CMC Enrollees  by LTSS Need - 2018</vt:lpstr>
      <vt:lpstr>CMC Enrollees by LTSS Need - 2018</vt:lpstr>
      <vt:lpstr>Appendix</vt:lpstr>
      <vt:lpstr>PowerPoint Presentation</vt:lpstr>
      <vt:lpstr>CMC Enrollees’ Other Characteristics (2)</vt:lpstr>
      <vt:lpstr>PowerPoint Presentation</vt:lpstr>
      <vt:lpstr>PowerPoint Presentation</vt:lpstr>
      <vt:lpstr>PowerPoint Presentation</vt:lpstr>
      <vt:lpstr>For questions or comments, please contact: Carrie Graham, PhD, MGS clgraham@berkeley.edu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Findings from  the Cal MediConnect Rapid Cycle Polling Project</dc:title>
  <dc:creator>Leslie Ross</dc:creator>
  <cp:lastModifiedBy>Gretchen Alkema</cp:lastModifiedBy>
  <cp:revision>204</cp:revision>
  <cp:lastPrinted>2016-11-18T20:55:10Z</cp:lastPrinted>
  <dcterms:created xsi:type="dcterms:W3CDTF">2019-01-14T18:05:41Z</dcterms:created>
  <dcterms:modified xsi:type="dcterms:W3CDTF">2019-05-07T20:19:39Z</dcterms:modified>
</cp:coreProperties>
</file>