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60" r:id="rId5"/>
    <p:sldId id="265" r:id="rId6"/>
    <p:sldId id="266" r:id="rId7"/>
    <p:sldId id="272" r:id="rId8"/>
    <p:sldId id="268" r:id="rId9"/>
    <p:sldId id="269" r:id="rId10"/>
    <p:sldId id="273" r:id="rId11"/>
    <p:sldId id="271" r:id="rId12"/>
    <p:sldId id="274" r:id="rId13"/>
    <p:sldId id="263" r:id="rId14"/>
    <p:sldId id="276" r:id="rId15"/>
    <p:sldId id="277" r:id="rId16"/>
    <p:sldId id="264" r:id="rId17"/>
    <p:sldId id="278" r:id="rId18"/>
    <p:sldId id="279" r:id="rId19"/>
    <p:sldId id="280" r:id="rId20"/>
    <p:sldId id="281" r:id="rId21"/>
    <p:sldId id="282" r:id="rId22"/>
    <p:sldId id="286" r:id="rId23"/>
    <p:sldId id="262" r:id="rId24"/>
    <p:sldId id="288" r:id="rId25"/>
    <p:sldId id="285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umli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52F"/>
    <a:srgbClr val="A8C385"/>
    <a:srgbClr val="9FB0DE"/>
    <a:srgbClr val="243E7B"/>
    <a:srgbClr val="C1D1E2"/>
    <a:srgbClr val="D2C7B6"/>
    <a:srgbClr val="6F9FCB"/>
    <a:srgbClr val="D8002A"/>
    <a:srgbClr val="AE0023"/>
    <a:srgbClr val="382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9679" autoAdjust="0"/>
  </p:normalViewPr>
  <p:slideViewPr>
    <p:cSldViewPr snapToGrid="0" snapToObjects="1">
      <p:cViewPr>
        <p:scale>
          <a:sx n="71" d="100"/>
          <a:sy n="71" d="100"/>
        </p:scale>
        <p:origin x="-29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13D00-ED26-4828-8135-866BAC797A5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F032CB-9282-418C-BF20-10F981AA7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BBF9C8-02D2-7945-9E39-A928C1B4125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32D0E3-F775-EB4C-AFD3-D22D25C4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 are defined as those turning 65 between 2015 and 2019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level of care refers to needing help with two or more activities of daily living (ADLs), or severe cognitive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 in data is older adults turning age 65 between 2015-2019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Lifetime spending for all services is $138,000. For Home and Residential Care, it is $72,800. For Nursing Home Care, it is $65,300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we are showing the small portion “Other” (e.g., Medicare), it relates to services such as Home Health, which is covered by Medicare in only limited circumstances and for a short duration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Urban Institute authors note that while no one solution is the “silver bullet” that could fully address the challenge of long-term care financing in the United States, each would be an improvement over the current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0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Coverage estimates are for adults born between 1976-1990, and for everyone either participating in new insurance or having an alternative private insurance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 approaches cover substantially more people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authors, the baseline – or no new insurance – generates rates of coverage that are a few percentage points below the voluntary unsubsidized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calculated for the year 2050,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combines savings totals from both Medicaid and out-of-pocket spending compared to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for projections in 2050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options reduced spending in Medicaid and Out of Pocket in all categories, but the largest reductions for Medicaid and Out of Pocket are with the Catastrophic and Comprehensive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28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Lifetime spending estimates are for older adults born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1956-1960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insurance options do not reduce overall spending. They actually add funding that addresses unmet needs and reduce the burden on individuals’ out-of-pocket spending and pressure on state Medicaid systems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most voluntary enrollees contribute for fewer years, their annual premiums would be higher than a payroll tax contribution for a mandatory program, which would require contributions of over an enrollees’ entire career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Premiums for voluntary programs are available in Table 1 of the source document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 are shown for new insurance programs in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80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 are defined as those turning 65 between 2015 and 2019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need refers to needing help with two or more activities of daily living (ADLs), or severe cognitive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4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 are defined as those turning 65 between 2015 and 2019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need refers to needing help with two or more activities of daily living (ADLs), or severe cognitive impairment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depicted directly on this slide,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mong those who do need care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about 30 percent will need it for less than a year, but 25 percent will need it for at least five years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LTC needs are defined as receiving help with daily activities in the last month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 million older adults live in nursing homes; 1.6 million older adults live in supportive housing; and 8.2 million older adults live at home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LTC needs are defined as receiving help with daily activities in the last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percentages are based on the total annual projected spending in 2030, i.e., $382.4 billion.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represents lifetime costs for adults turning 65 between 2015 and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older adults turning 65 between 2015 and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D0E3-F775-EB4C-AFD3-D22D25C46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2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1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8F9C1B-2DB9-0640-BA32-E6829CD1EA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8415" y="6476397"/>
            <a:ext cx="2133600" cy="245078"/>
          </a:xfrm>
          <a:prstGeom prst="rect">
            <a:avLst/>
          </a:prstGeom>
        </p:spPr>
        <p:txBody>
          <a:bodyPr/>
          <a:lstStyle/>
          <a:p>
            <a:fld id="{87BA2771-4E61-FE4A-B78E-0BCE216BB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92273"/>
            <a:ext cx="9144001" cy="565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032"/>
            <a:ext cx="8229600" cy="478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TI Logo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6986"/>
            <a:ext cx="799256" cy="79787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79546" y="6383989"/>
            <a:ext cx="35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ANNE</a:t>
            </a:r>
            <a:r>
              <a:rPr lang="en-US" sz="1400" spc="5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TUMLINSON INNOVATIONS</a:t>
            </a:r>
            <a:endParaRPr lang="en-US" sz="1400" spc="5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3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448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48D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6A16-4646-EF4D-B82B-2B0BB3CB894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4B84-9A26-1F41-8F13-E5456B0C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basic-report/long-term-services-and-supports-older-americans-risks-and-financing-research-brief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canfoundation.org/ltc-financing-initiative" TargetMode="External"/><Relationship Id="rId5" Type="http://schemas.openxmlformats.org/officeDocument/2006/relationships/hyperlink" Target="http://www.thescanfoundation.org/sites/default/files/nov_20_revised_final_microsimulation_analysis_of_ltss_report.pdf" TargetMode="External"/><Relationship Id="rId4" Type="http://schemas.openxmlformats.org/officeDocument/2006/relationships/hyperlink" Target="http://content.healthaffairs.org/content/early/2015/11/13/hlthaff.2015.1226.f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-01.jpg Title slide with logo for Anne Tumlinson Innovations show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0"/>
            <a:ext cx="9144000" cy="649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745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448D"/>
                </a:solidFill>
                <a:latin typeface="Arial"/>
                <a:cs typeface="Arial"/>
              </a:rPr>
              <a:t>The Case for Financing Older America’s </a:t>
            </a:r>
            <a:br>
              <a:rPr lang="en-US" sz="5400" dirty="0" smtClean="0">
                <a:solidFill>
                  <a:srgbClr val="00448D"/>
                </a:solidFill>
                <a:latin typeface="Arial"/>
                <a:cs typeface="Arial"/>
              </a:rPr>
            </a:br>
            <a:r>
              <a:rPr lang="en-US" sz="5400" dirty="0" smtClean="0">
                <a:solidFill>
                  <a:srgbClr val="00448D"/>
                </a:solidFill>
                <a:latin typeface="Arial"/>
                <a:cs typeface="Arial"/>
              </a:rPr>
              <a:t>Long-Term Care Need</a:t>
            </a:r>
            <a:endParaRPr lang="en-US" sz="5400" dirty="0">
              <a:solidFill>
                <a:srgbClr val="00448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7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500" dirty="0" smtClean="0"/>
              <a:t>Americans Rely on Unpaid Caregivers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5322838" y="2278180"/>
            <a:ext cx="2536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8002A"/>
                </a:solidFill>
                <a:latin typeface="Arial"/>
                <a:cs typeface="Arial"/>
              </a:rPr>
              <a:t>Nearly 2/3</a:t>
            </a:r>
            <a:endParaRPr lang="en-US" sz="3200" dirty="0">
              <a:solidFill>
                <a:srgbClr val="D8002A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837" y="2838680"/>
            <a:ext cx="25992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of Older Adults with LTC </a:t>
            </a:r>
            <a:r>
              <a:rPr lang="en-US" sz="2000" dirty="0" smtClean="0">
                <a:solidFill>
                  <a:srgbClr val="595959"/>
                </a:solidFill>
                <a:latin typeface="Arial"/>
                <a:cs typeface="Arial"/>
              </a:rPr>
              <a:t>Needs Living at Home Receive All Help from Unpaid Family and Friends</a:t>
            </a:r>
            <a:endParaRPr lang="en-U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4" name="Picture 3" descr="housedonut.png. Doughnut shape icon, 2 thirds shaded red. Outline of house with multiple people icons in center, representing older adult and caregiv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4" y="1380240"/>
            <a:ext cx="3824368" cy="3824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2720" y="5679076"/>
            <a:ext cx="391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Note: Excludes individuals living in nursing homes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Freedman &amp; </a:t>
            </a:r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Spillman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(2014), Table 2</a:t>
            </a:r>
          </a:p>
        </p:txBody>
      </p:sp>
    </p:spTree>
    <p:extLst>
      <p:ext uri="{BB962C8B-B14F-4D97-AF65-F5344CB8AC3E}">
        <p14:creationId xmlns:p14="http://schemas.microsoft.com/office/powerpoint/2010/main" val="3749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7"/>
            <a:ext cx="8591266" cy="703527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More Than </a:t>
            </a:r>
            <a:r>
              <a:rPr lang="en-US" sz="3000" dirty="0" smtClean="0"/>
              <a:t>Half of Spending </a:t>
            </a:r>
            <a:br>
              <a:rPr lang="en-US" sz="3000" dirty="0" smtClean="0"/>
            </a:br>
            <a:r>
              <a:rPr lang="en-US" sz="3000" dirty="0" smtClean="0"/>
              <a:t>on LTC Is Out </a:t>
            </a:r>
            <a:r>
              <a:rPr lang="en-US" sz="3000" dirty="0"/>
              <a:t>of Pocket</a:t>
            </a:r>
          </a:p>
        </p:txBody>
      </p:sp>
      <p:pic>
        <p:nvPicPr>
          <p:cNvPr id="3" name="Picture 2" descr="slide11.jpg. Pictogram of colored U.S. piles of money. Out of pocket, 26 green bills, 53%. Medicaid, 21 blue bills, 42%. Private LTC Insurance, 3 gray bills, 5%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4" y="1560696"/>
            <a:ext cx="8080032" cy="3902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7289" y="5809072"/>
            <a:ext cx="31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Johnson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15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0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900" dirty="0" smtClean="0"/>
              <a:t>High Need Older Adult Population Rising Fast</a:t>
            </a:r>
            <a:endParaRPr lang="en-US" sz="2900" dirty="0"/>
          </a:p>
        </p:txBody>
      </p:sp>
      <p:pic>
        <p:nvPicPr>
          <p:cNvPr id="5" name="Picture 4" descr="Line graph. Linear increase from 6.3 million to 15.7 million adults between the years of 2015 and 2065. Area under curve filled in with male and female ic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6" y="1501687"/>
            <a:ext cx="7858589" cy="649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3487" y="5832222"/>
            <a:ext cx="274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Figure 1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9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32" y="1068755"/>
            <a:ext cx="7798782" cy="4211782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/>
              <a:t>Today’s LTC </a:t>
            </a:r>
            <a:br>
              <a:rPr lang="en-US" sz="5400" cap="none" dirty="0" smtClean="0"/>
            </a:br>
            <a:r>
              <a:rPr lang="en-US" sz="5400" cap="none" dirty="0" smtClean="0"/>
              <a:t>Financing System Fails to Protect Against Major Financial Risk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2507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dirty="0" smtClean="0"/>
              <a:t>Women’s Lifetime LTC Costs Are 2x Men’s</a:t>
            </a:r>
            <a:endParaRPr lang="en-US" sz="3300" dirty="0"/>
          </a:p>
        </p:txBody>
      </p:sp>
      <p:pic>
        <p:nvPicPr>
          <p:cNvPr id="10" name="Picture 9" descr="slide14.jpg. Bar Graphs. Men, blue bar, 91,100$. Women, red bar, 182,000$. Everyone, green bar, 138,000$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7" y="1158549"/>
            <a:ext cx="8091586" cy="42824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14663" y="5832222"/>
            <a:ext cx="31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Tables 4A-4B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518"/>
            <a:ext cx="8229600" cy="70352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Many </a:t>
            </a:r>
            <a:r>
              <a:rPr lang="en-US" sz="3200" dirty="0" smtClean="0"/>
              <a:t>Older Adults Face </a:t>
            </a:r>
            <a:r>
              <a:rPr lang="en-US" sz="3200" dirty="0"/>
              <a:t>VERY High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LTC Costs Over </a:t>
            </a:r>
            <a:r>
              <a:rPr lang="en-US" sz="3200" dirty="0"/>
              <a:t>Lifetime</a:t>
            </a:r>
          </a:p>
        </p:txBody>
      </p:sp>
      <p:pic>
        <p:nvPicPr>
          <p:cNvPr id="6" name="Picture 5" descr="slide15b.jpg. Infographic with coins. 250,000$ or more, 3 stacks of coins, 15%. 150,000$ to 249,900$, 2 stacks of coins, 12%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7" y="1659844"/>
            <a:ext cx="3003184" cy="3787565"/>
          </a:xfrm>
          <a:prstGeom prst="rect">
            <a:avLst/>
          </a:prstGeom>
        </p:spPr>
      </p:pic>
      <p:pic>
        <p:nvPicPr>
          <p:cNvPr id="5" name="Picture 4" descr="slide15a.jpg. Infographic continued. 50,000 to 99,900$, 1 stack of coins, 10%. 10,000 to 49,900$, small stack of coins, 10%. 1,000 to 9,900$, smaller stack of coins, 6%. 0 cost, no coins, 48%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1" y="1659844"/>
            <a:ext cx="4071416" cy="37875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14663" y="5832222"/>
            <a:ext cx="31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5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2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2558" cy="132193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Medicaid &amp; Out of Pocket Cover Most Lifetime </a:t>
            </a:r>
            <a:r>
              <a:rPr lang="en-US" sz="3000" dirty="0" smtClean="0"/>
              <a:t>Average LTC Spending</a:t>
            </a:r>
            <a:endParaRPr lang="en-US" sz="3000" dirty="0"/>
          </a:p>
        </p:txBody>
      </p:sp>
      <p:pic>
        <p:nvPicPr>
          <p:cNvPr id="8" name="Picture 7" descr="slide16a.jpg. Stacked bar graph, All services. Out of pocket, green bar, 52%. Medicaid, blue bar, 34%. Other, gray bar, 13%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1" y="1849360"/>
            <a:ext cx="7197105" cy="945477"/>
          </a:xfrm>
          <a:prstGeom prst="rect">
            <a:avLst/>
          </a:prstGeom>
        </p:spPr>
      </p:pic>
      <p:pic>
        <p:nvPicPr>
          <p:cNvPr id="22" name="Picture 21" descr="slide16b.jpg. Stacked bar graph continued, Home &amp; Residential Care. Out of pocket, green bar, 68%. Medicaid, blue bar, 19%. Other, gray bar, 13%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" y="2773217"/>
            <a:ext cx="6969289" cy="946954"/>
          </a:xfrm>
          <a:prstGeom prst="rect">
            <a:avLst/>
          </a:prstGeom>
        </p:spPr>
      </p:pic>
      <p:pic>
        <p:nvPicPr>
          <p:cNvPr id="26" name="Picture 25" descr="slide16c.jpg. Stacked bar graph continued, Nursing Home Care. Out of pocket, green bar, 35%. Medicaid, blue bar, 51%. Other, gray bar, 14%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1" y="3714207"/>
            <a:ext cx="7197105" cy="17462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1332" y="5570922"/>
            <a:ext cx="835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Note: The estimated remainder of spending (Other) includes a combination of private LTC insurance and Medicare</a:t>
            </a:r>
          </a:p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3A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1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72" y="1932215"/>
            <a:ext cx="8454571" cy="3813024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 smtClean="0"/>
              <a:t>New Insurance-Based Options for Financing LTC</a:t>
            </a:r>
            <a:endParaRPr 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41991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 Single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072"/>
            <a:ext cx="8229600" cy="49740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Urban Institute examined the impact of insurance options to cover LTC risk in old age. Each covered different portions of lifetime </a:t>
            </a:r>
            <a:r>
              <a:rPr lang="en-US" dirty="0" smtClean="0"/>
              <a:t>need: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Front-End</a:t>
            </a:r>
            <a:r>
              <a:rPr lang="en-US" b="1" dirty="0"/>
              <a:t>: </a:t>
            </a:r>
            <a:r>
              <a:rPr lang="en-US" dirty="0"/>
              <a:t>Insurance that covers only the first two years of </a:t>
            </a:r>
            <a:r>
              <a:rPr lang="en-US" dirty="0" smtClean="0"/>
              <a:t>need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Catastrophic</a:t>
            </a:r>
            <a:r>
              <a:rPr lang="en-US" b="1" dirty="0"/>
              <a:t>: </a:t>
            </a:r>
            <a:r>
              <a:rPr lang="en-US" dirty="0"/>
              <a:t>Insurance coverage that begins after the first two years of need and continues through </a:t>
            </a:r>
            <a:r>
              <a:rPr lang="en-US" dirty="0" smtClean="0"/>
              <a:t>lifetime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Comprehensive</a:t>
            </a:r>
            <a:r>
              <a:rPr lang="en-US" b="1" dirty="0"/>
              <a:t>: </a:t>
            </a:r>
            <a:r>
              <a:rPr lang="en-US" dirty="0"/>
              <a:t>Insurance which begins at the point of need and continues through </a:t>
            </a:r>
            <a:r>
              <a:rPr lang="en-US" dirty="0" smtClean="0"/>
              <a:t>lifetime</a:t>
            </a:r>
            <a:br>
              <a:rPr lang="en-US" dirty="0" smtClean="0"/>
            </a:br>
            <a:endParaRPr lang="en-US" sz="5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Urban </a:t>
            </a:r>
            <a:r>
              <a:rPr lang="en-US" dirty="0"/>
              <a:t>evaluated each of these approaches to risk for both mandatory insurance – where everyone participates – and voluntary </a:t>
            </a:r>
            <a:r>
              <a:rPr lang="en-US" dirty="0" smtClean="0"/>
              <a:t>insurance.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506451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Mandatory &amp; Voluntary: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Three </a:t>
            </a:r>
            <a:r>
              <a:rPr lang="en-US" sz="3000" dirty="0"/>
              <a:t>Approaches </a:t>
            </a:r>
            <a:r>
              <a:rPr lang="en-US" sz="3000" dirty="0" smtClean="0"/>
              <a:t>to </a:t>
            </a:r>
            <a:r>
              <a:rPr lang="en-US" sz="3000" dirty="0"/>
              <a:t>Covering Risk</a:t>
            </a:r>
          </a:p>
        </p:txBody>
      </p:sp>
      <p:pic>
        <p:nvPicPr>
          <p:cNvPr id="8" name="Picture 7" descr="Line with arrow, representing intervals of years of need, 1-5. Comprehensive coverage, year 1 onward. Front-end coverage, years 1 and 2. Catastrophic coverage, year 3, onw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2710"/>
            <a:ext cx="8229600" cy="33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We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020"/>
            <a:ext cx="8229600" cy="4785131"/>
          </a:xfrm>
        </p:spPr>
        <p:txBody>
          <a:bodyPr>
            <a:normAutofit/>
          </a:bodyPr>
          <a:lstStyle/>
          <a:p>
            <a:pPr marL="0" indent="0">
              <a:lnSpc>
                <a:spcPts val="2560"/>
              </a:lnSpc>
              <a:spcBef>
                <a:spcPts val="72"/>
              </a:spcBef>
              <a:buNone/>
            </a:pPr>
            <a:r>
              <a:rPr lang="en-US" sz="3200" baseline="30000" dirty="0"/>
              <a:t>As we age, needing help </a:t>
            </a:r>
            <a:r>
              <a:rPr lang="en-US" sz="3200" baseline="30000" dirty="0" smtClean="0"/>
              <a:t>to take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care </a:t>
            </a:r>
            <a:r>
              <a:rPr lang="en-US" sz="3200" baseline="30000" dirty="0"/>
              <a:t>of ourselves is a risk we all face regardless of gender, ethnicity, income, wealth, and other characteristics. T</a:t>
            </a:r>
            <a:r>
              <a:rPr lang="en-US" sz="3200" baseline="30000" dirty="0" smtClean="0"/>
              <a:t>his </a:t>
            </a:r>
            <a:r>
              <a:rPr lang="en-US" sz="3200" baseline="30000" dirty="0"/>
              <a:t>risk increases </a:t>
            </a:r>
            <a:r>
              <a:rPr lang="en-US" sz="3200" baseline="30000" dirty="0" smtClean="0"/>
              <a:t>over time. </a:t>
            </a:r>
            <a:r>
              <a:rPr lang="en-US" sz="3200" baseline="30000" dirty="0"/>
              <a:t>Half of Americans who live to age 65 will — at some point — need help with multiple basic life tasks, and a smaller percentage of us will need help </a:t>
            </a:r>
            <a:r>
              <a:rPr lang="en-US" sz="3200" baseline="30000" dirty="0" smtClean="0"/>
              <a:t>spanning </a:t>
            </a:r>
            <a:r>
              <a:rPr lang="en-US" sz="3200" baseline="30000" dirty="0"/>
              <a:t>many years.</a:t>
            </a:r>
          </a:p>
          <a:p>
            <a:pPr marL="0" indent="0">
              <a:lnSpc>
                <a:spcPts val="2560"/>
              </a:lnSpc>
              <a:spcBef>
                <a:spcPts val="72"/>
              </a:spcBef>
              <a:buNone/>
            </a:pPr>
            <a:endParaRPr lang="en-US" sz="3200" baseline="30000" dirty="0"/>
          </a:p>
          <a:p>
            <a:pPr marL="0" indent="0">
              <a:lnSpc>
                <a:spcPts val="2560"/>
              </a:lnSpc>
              <a:spcBef>
                <a:spcPts val="72"/>
              </a:spcBef>
              <a:buNone/>
            </a:pPr>
            <a:r>
              <a:rPr lang="en-US" sz="3200" baseline="30000" dirty="0"/>
              <a:t>The majority of people with high levels of need live at home and receive care from unpaid family members. W</a:t>
            </a:r>
            <a:r>
              <a:rPr lang="en-US" sz="3200" baseline="30000" dirty="0" smtClean="0"/>
              <a:t>hen </a:t>
            </a:r>
            <a:r>
              <a:rPr lang="en-US" sz="3200" baseline="30000" dirty="0"/>
              <a:t>they need services, like personal care or home modifications, they generally pay out of pocket. For very low-income individuals, Medicaid plays an important financing </a:t>
            </a:r>
            <a:r>
              <a:rPr lang="en-US" sz="3200" baseline="30000" dirty="0" smtClean="0"/>
              <a:t>role,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particularly for those </a:t>
            </a:r>
            <a:r>
              <a:rPr lang="en-US" sz="3200" baseline="30000" dirty="0"/>
              <a:t>with long-term care (LTC) needs </a:t>
            </a:r>
            <a:r>
              <a:rPr lang="en-US" sz="3200" baseline="30000" dirty="0" smtClean="0"/>
              <a:t>who have </a:t>
            </a:r>
            <a:r>
              <a:rPr lang="en-US" sz="3200" baseline="30000" dirty="0"/>
              <a:t>exhausted </a:t>
            </a:r>
            <a:r>
              <a:rPr lang="en-US" sz="3200" baseline="30000" dirty="0" smtClean="0"/>
              <a:t>their </a:t>
            </a:r>
            <a:r>
              <a:rPr lang="en-US" sz="3200" baseline="30000" dirty="0"/>
              <a:t>savings.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13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Percent Older Adults Covered by Options</a:t>
            </a:r>
          </a:p>
        </p:txBody>
      </p:sp>
      <p:pic>
        <p:nvPicPr>
          <p:cNvPr id="4" name="Picture 3" descr="slide20.jpg. Bar graph. Mandatory, dark green bar, 98%. Voluntary subsidized, green bar, 20%. Voluntary unsubsidized, light green bar, 10%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2112"/>
            <a:ext cx="8174730" cy="32808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7115" y="5698287"/>
            <a:ext cx="40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82716"/>
                </a:solidFill>
                <a:latin typeface="Arial"/>
                <a:cs typeface="Arial"/>
              </a:rPr>
              <a:t>Note: Percentages </a:t>
            </a:r>
            <a:r>
              <a:rPr lang="en-US" sz="1200" dirty="0">
                <a:solidFill>
                  <a:srgbClr val="382716"/>
                </a:solidFill>
                <a:latin typeface="Arial"/>
                <a:cs typeface="Arial"/>
              </a:rPr>
              <a:t>are approximate for all </a:t>
            </a:r>
            <a:r>
              <a:rPr lang="en-US" sz="1200" dirty="0" smtClean="0">
                <a:solidFill>
                  <a:srgbClr val="382716"/>
                </a:solidFill>
                <a:latin typeface="Arial"/>
                <a:cs typeface="Arial"/>
              </a:rPr>
              <a:t>options</a:t>
            </a:r>
            <a:endParaRPr lang="en-US" sz="1200" b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Gleckman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&amp;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Johnson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Exhibit 2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6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7035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Mandatory Option Creates Largest </a:t>
            </a:r>
            <a:br>
              <a:rPr lang="en-US" sz="3200" dirty="0" smtClean="0"/>
            </a:br>
            <a:r>
              <a:rPr lang="en-US" sz="3200" dirty="0" smtClean="0"/>
              <a:t>Medicaid &amp; </a:t>
            </a:r>
            <a:r>
              <a:rPr lang="en-US" sz="3200" dirty="0"/>
              <a:t>Out-of-Pocket Savings</a:t>
            </a:r>
          </a:p>
        </p:txBody>
      </p:sp>
      <p:pic>
        <p:nvPicPr>
          <p:cNvPr id="3" name="Picture 2" descr="slide21.jpg. Pictogram. Mandatory, large stack of coins, 27%. Voluntary subsidized, small stack of gold coins, 4%. Voluntary unsubsidized, fewest coins, 1%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2" y="1478105"/>
            <a:ext cx="7478416" cy="3988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7289" y="5809072"/>
            <a:ext cx="31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Johnson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15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57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8" y="274638"/>
            <a:ext cx="8229600" cy="7035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Impacts of Mandatory </a:t>
            </a:r>
            <a:r>
              <a:rPr lang="en-US" dirty="0" smtClean="0"/>
              <a:t>Approaches</a:t>
            </a:r>
            <a:endParaRPr lang="en-US" dirty="0"/>
          </a:p>
        </p:txBody>
      </p:sp>
      <p:pic>
        <p:nvPicPr>
          <p:cNvPr id="3" name="Picture 2" descr="Chart with circles representing different proportions, Out of pocket reduction. Front end, small circle, 14%. Catastrophic, circle, 16%. Comprehensive, large circle, 24%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780"/>
            <a:ext cx="9144000" cy="2065811"/>
          </a:xfrm>
          <a:prstGeom prst="rect">
            <a:avLst/>
          </a:prstGeom>
        </p:spPr>
      </p:pic>
      <p:pic>
        <p:nvPicPr>
          <p:cNvPr id="25" name="Picture 24" descr="Chart with circles representing different proportions, Medicaid reduction. Front end, very small circle, 8%. Catastrophic, large circle, 28%. Comprehensive, very large circle, 32%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520"/>
            <a:ext cx="9144000" cy="20593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47289" y="5809072"/>
            <a:ext cx="317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Johnson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15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8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3" y="219435"/>
            <a:ext cx="8833131" cy="703527"/>
          </a:xfrm>
        </p:spPr>
        <p:txBody>
          <a:bodyPr>
            <a:noAutofit/>
          </a:bodyPr>
          <a:lstStyle/>
          <a:p>
            <a:pPr algn="ctr"/>
            <a:r>
              <a:rPr lang="en-US" sz="2900" dirty="0" smtClean="0"/>
              <a:t>New Mandatory Approaches Shift </a:t>
            </a:r>
            <a:br>
              <a:rPr lang="en-US" sz="2900" dirty="0" smtClean="0"/>
            </a:br>
            <a:r>
              <a:rPr lang="en-US" sz="2900" dirty="0" smtClean="0"/>
              <a:t>Spending in Different Ways</a:t>
            </a:r>
            <a:endParaRPr lang="en-US" sz="2900" dirty="0"/>
          </a:p>
        </p:txBody>
      </p:sp>
      <p:pic>
        <p:nvPicPr>
          <p:cNvPr id="3" name="Picture 2" descr="Current approach, Pie chart of spending breakdown shows Insurance 2%, Out of pocket 56%, and Medicaid 41%. Average lifetime spending 135,000$. No payroll tax r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105"/>
            <a:ext cx="9144000" cy="1380065"/>
          </a:xfrm>
          <a:prstGeom prst="rect">
            <a:avLst/>
          </a:prstGeom>
        </p:spPr>
      </p:pic>
      <p:pic>
        <p:nvPicPr>
          <p:cNvPr id="5" name="Picture 4" descr="Front-end mandatory approach, Pie chart of spending breakdown shows Insurance 19%, Out of pocket 46%, &amp; Medicaid 36%. Average lifetime spending 144,600$. Payroll tax rate of .6%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2581383"/>
            <a:ext cx="9123680" cy="962188"/>
          </a:xfrm>
          <a:prstGeom prst="rect">
            <a:avLst/>
          </a:prstGeom>
        </p:spPr>
      </p:pic>
      <p:pic>
        <p:nvPicPr>
          <p:cNvPr id="6" name="Picture 5" descr="Catastrophic mandatory approach, Pie chart of spending breakdown shows Insurance 30%, Out of pocket 43%, &amp; Medicaid 27%. Average lifetime spending 147,900$. Payroll tax rate .75%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" y="3543571"/>
            <a:ext cx="9103450" cy="962188"/>
          </a:xfrm>
          <a:prstGeom prst="rect">
            <a:avLst/>
          </a:prstGeom>
        </p:spPr>
      </p:pic>
      <p:pic>
        <p:nvPicPr>
          <p:cNvPr id="7" name="Picture 6" descr="Comprehensive mandatory approach, Pie chart spending breakdown shows Insurance 38%, Out of pocket 37%, &amp; Medicaid 25%. Average lifetime spending 154,300$. Payroll tax rate 1.35%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117"/>
            <a:ext cx="9144000" cy="141649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318702" y="5914002"/>
            <a:ext cx="370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Johnson (2015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Tables 1 and 16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668"/>
            <a:ext cx="8229600" cy="703527"/>
          </a:xfrm>
        </p:spPr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257"/>
            <a:ext cx="8367252" cy="4785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/>
              <a:t>Favreault</a:t>
            </a:r>
            <a:r>
              <a:rPr lang="en-US" sz="1400" dirty="0"/>
              <a:t>, M. M., &amp; </a:t>
            </a:r>
            <a:r>
              <a:rPr lang="en-US" sz="1400" dirty="0" err="1"/>
              <a:t>Dey</a:t>
            </a:r>
            <a:r>
              <a:rPr lang="en-US" sz="1400" dirty="0"/>
              <a:t>, J. (2015). Long-Term Services and Supports for Older Americans: Risks and Financing Research Brief. Retrieved from </a:t>
            </a:r>
            <a:r>
              <a:rPr lang="en-US" sz="1400" dirty="0" smtClean="0">
                <a:hlinkClick r:id="rId3" tooltip="Research brief"/>
              </a:rPr>
              <a:t>https://aspe.hhs.gov/basic-report/long-term-services-and-supports-older-americans-risks-and-financing-research-brief</a:t>
            </a:r>
            <a:r>
              <a:rPr lang="en-US" sz="1400" dirty="0">
                <a:hlinkClick r:id="rId3" tooltip="Research brief"/>
              </a:rPr>
              <a:t> </a:t>
            </a:r>
            <a:r>
              <a:rPr lang="en-US" sz="1400" dirty="0" smtClean="0">
                <a:hlinkClick r:id="rId3" tooltip="Research brief"/>
              </a:rPr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Favreault</a:t>
            </a:r>
            <a:r>
              <a:rPr lang="en-US" sz="1400" dirty="0" smtClean="0"/>
              <a:t> </a:t>
            </a:r>
            <a:r>
              <a:rPr lang="en-US" sz="1400" dirty="0"/>
              <a:t>&amp;</a:t>
            </a:r>
            <a:r>
              <a:rPr lang="en-US" sz="1400" dirty="0" smtClean="0"/>
              <a:t> </a:t>
            </a:r>
            <a:r>
              <a:rPr lang="en-US" sz="1400" dirty="0" err="1" smtClean="0"/>
              <a:t>Dey</a:t>
            </a:r>
            <a:r>
              <a:rPr lang="en-US" sz="1400" dirty="0" smtClean="0"/>
              <a:t>, 2015)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/>
              <a:t>Favreault</a:t>
            </a:r>
            <a:r>
              <a:rPr lang="en-US" sz="1400" dirty="0"/>
              <a:t>, M. M., </a:t>
            </a:r>
            <a:r>
              <a:rPr lang="en-US" sz="1400" dirty="0" err="1"/>
              <a:t>Gleckman</a:t>
            </a:r>
            <a:r>
              <a:rPr lang="en-US" sz="1400" dirty="0"/>
              <a:t>, H., &amp; Johnson, R. W. (2015). Financing Long-Term Services and Supports: Opinions Reflect Trade-Offs for Older Americans and Federal Spending. Health Affairs, 34(12). Retrieved from </a:t>
            </a:r>
            <a:r>
              <a:rPr lang="en-US" sz="1400" dirty="0" smtClean="0">
                <a:hlinkClick r:id="rId4" tooltip="Health Affairs article"/>
              </a:rPr>
              <a:t>http://content.healthaffairs.org/content/early/2015/11/13/hlthaff.2015.1226.full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en-US" sz="1400" dirty="0" err="1"/>
              <a:t>Favreault</a:t>
            </a:r>
            <a:r>
              <a:rPr lang="en-US" sz="1400" dirty="0"/>
              <a:t>, </a:t>
            </a:r>
            <a:r>
              <a:rPr lang="en-US" sz="1400" dirty="0" err="1" smtClean="0"/>
              <a:t>Gleckman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/>
              <a:t>Johnson, 2015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Favreault</a:t>
            </a:r>
            <a:r>
              <a:rPr lang="en-US" sz="1400" dirty="0"/>
              <a:t>, M. M., &amp; Johnson, R. W. (2015, November). </a:t>
            </a:r>
            <a:r>
              <a:rPr lang="en-US" sz="1400" dirty="0" err="1"/>
              <a:t>Microsimulation</a:t>
            </a:r>
            <a:r>
              <a:rPr lang="en-US" sz="1400" dirty="0"/>
              <a:t> Analysis of Financing Options for Long-Term Services and Supports. </a:t>
            </a:r>
            <a:r>
              <a:rPr lang="en-US" sz="1400" i="1" dirty="0"/>
              <a:t>Research Report for The SCAN Foundation</a:t>
            </a:r>
            <a:r>
              <a:rPr lang="en-US" sz="1400" dirty="0"/>
              <a:t>. Retrieved from </a:t>
            </a:r>
            <a:r>
              <a:rPr lang="en-US" sz="1400" dirty="0">
                <a:hlinkClick r:id="rId5" tooltip="Research report for The SCAN Foundation"/>
              </a:rPr>
              <a:t>http://</a:t>
            </a:r>
            <a:r>
              <a:rPr lang="en-US" sz="1400" dirty="0" smtClean="0">
                <a:hlinkClick r:id="rId5" tooltip="Research report for The SCAN Foundation"/>
              </a:rPr>
              <a:t>www.thescanfoundation.org/sites/default/files/nov_20_revised_final_microsimulation_analysis_of_ltss_report.pdf</a:t>
            </a:r>
            <a:r>
              <a:rPr lang="en-US" sz="1400" dirty="0">
                <a:hlinkClick r:id="rId5" tooltip="Research report for The SCAN Foundation"/>
              </a:rPr>
              <a:t> </a:t>
            </a:r>
            <a:r>
              <a:rPr lang="en-US" sz="1400" dirty="0" smtClean="0">
                <a:hlinkClick r:id="rId5" tooltip="Research report for The SCAN Foundation"/>
              </a:rPr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Favreault</a:t>
            </a:r>
            <a:r>
              <a:rPr lang="en-US" sz="1400" dirty="0" smtClean="0"/>
              <a:t> </a:t>
            </a:r>
            <a:r>
              <a:rPr lang="en-US" sz="1400" dirty="0"/>
              <a:t>&amp;</a:t>
            </a:r>
            <a:r>
              <a:rPr lang="en-US" sz="1400" dirty="0" smtClean="0"/>
              <a:t> </a:t>
            </a:r>
            <a:r>
              <a:rPr lang="en-US" sz="1400" dirty="0"/>
              <a:t>Johnson, 2015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Freedman, V. A., &amp; </a:t>
            </a:r>
            <a:r>
              <a:rPr lang="en-US" sz="1400" dirty="0" err="1" smtClean="0"/>
              <a:t>Spillman</a:t>
            </a:r>
            <a:r>
              <a:rPr lang="en-US" sz="1400" dirty="0" smtClean="0"/>
              <a:t>, B. C. (2014). Disability and Care Needs Among Older Americans. The Milbank Quarterly, 92(3), 509-541.</a:t>
            </a:r>
            <a:br>
              <a:rPr lang="en-US" sz="1400" dirty="0" smtClean="0"/>
            </a:br>
            <a:r>
              <a:rPr lang="en-US" sz="1400" dirty="0" smtClean="0"/>
              <a:t>(Freedman </a:t>
            </a:r>
            <a:r>
              <a:rPr lang="en-US" sz="1400" dirty="0"/>
              <a:t>&amp;</a:t>
            </a:r>
            <a:r>
              <a:rPr lang="en-US" sz="1400" dirty="0" smtClean="0"/>
              <a:t> </a:t>
            </a:r>
            <a:r>
              <a:rPr lang="en-US" sz="1400" dirty="0" err="1"/>
              <a:t>Spillman</a:t>
            </a:r>
            <a:r>
              <a:rPr lang="en-US" sz="1400" dirty="0"/>
              <a:t>, 2014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The SCAN Foundation. </a:t>
            </a:r>
            <a:r>
              <a:rPr lang="en-US" sz="1400" dirty="0">
                <a:hlinkClick r:id="rId6" tooltip="Link to The SCAN Foundation's LTC Financing webpage"/>
              </a:rPr>
              <a:t>http://</a:t>
            </a:r>
            <a:r>
              <a:rPr lang="en-US" sz="1400" dirty="0" smtClean="0">
                <a:hlinkClick r:id="rId6" tooltip="Link to The SCAN Foundation's LTC Financing webpage"/>
              </a:rPr>
              <a:t>www.TheSCANFoundation.org/ltc-financing-initiative </a:t>
            </a:r>
            <a:endParaRPr lang="en-US" sz="1400" dirty="0"/>
          </a:p>
        </p:txBody>
      </p:sp>
      <p:pic>
        <p:nvPicPr>
          <p:cNvPr id="4" name="Picture 3" descr="Icon of small stack of boo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796" y="336030"/>
            <a:ext cx="372687" cy="472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5835541"/>
            <a:ext cx="272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LTCFinancing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a Crisis: LTC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/>
              <a:t>Individuals are not getting the care they need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5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/>
              <a:t>Families are facing bankruptcy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5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/>
              <a:t>Unpaid caregivers are losing wages from missed work and experiencing physical and emotional strain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5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500" dirty="0" smtClean="0"/>
              <a:t>Federal and state budgets are impacted, as individuals and families turn to Medicaid when their resources are exhausted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5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45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448D"/>
                </a:solidFill>
              </a:rPr>
              <a:t>Section 1:	</a:t>
            </a:r>
            <a:r>
              <a:rPr lang="en-US" sz="2800" dirty="0" smtClean="0"/>
              <a:t>America’s Growing Need for Support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448D"/>
                </a:solidFill>
              </a:rPr>
              <a:t>Section 2: </a:t>
            </a:r>
            <a:r>
              <a:rPr lang="en-US" sz="2800" dirty="0" smtClean="0"/>
              <a:t>Today’s LTC Financing System Fails </a:t>
            </a:r>
            <a:br>
              <a:rPr lang="en-US" sz="2800" dirty="0" smtClean="0"/>
            </a:br>
            <a:r>
              <a:rPr lang="en-US" sz="2800" dirty="0" smtClean="0"/>
              <a:t>				to Protect Against Major Financial Risk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448D"/>
                </a:solidFill>
              </a:rPr>
              <a:t>Section 3: </a:t>
            </a:r>
            <a:r>
              <a:rPr lang="en-US" sz="2800" dirty="0" smtClean="0"/>
              <a:t>New Insurance-Based Options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	for Financing LTC</a:t>
            </a:r>
            <a:endParaRPr lang="en-US" sz="2800" dirty="0"/>
          </a:p>
        </p:txBody>
      </p:sp>
      <p:pic>
        <p:nvPicPr>
          <p:cNvPr id="7" name="Picture 6" descr="Icon of small stack of boo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37" y="401165"/>
            <a:ext cx="372687" cy="4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46" y="1337733"/>
            <a:ext cx="6144154" cy="2633134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/>
              <a:t>America’s </a:t>
            </a:r>
            <a:br>
              <a:rPr lang="en-US" sz="5400" cap="none" dirty="0" smtClean="0"/>
            </a:br>
            <a:r>
              <a:rPr lang="en-US" sz="5400" cap="none" dirty="0" smtClean="0"/>
              <a:t>Growing Need</a:t>
            </a:r>
            <a:br>
              <a:rPr lang="en-US" sz="5400" cap="none" dirty="0" smtClean="0"/>
            </a:br>
            <a:r>
              <a:rPr lang="en-US" sz="5400" cap="none" dirty="0" smtClean="0"/>
              <a:t>for Support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12655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A Risk We All Face</a:t>
            </a:r>
            <a:endParaRPr lang="en-US" sz="3500" dirty="0"/>
          </a:p>
        </p:txBody>
      </p:sp>
      <p:pic>
        <p:nvPicPr>
          <p:cNvPr id="3" name="Picture 2" descr="slide6.jpg. Pictogram. Alternating grid of male and female icons, half of which are colored 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52" y="1221200"/>
            <a:ext cx="4725811" cy="4616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1715" y="5837386"/>
            <a:ext cx="313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(2015), Table 1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 smtClean="0"/>
              <a:t>Women Face Higher Lifetime Risk</a:t>
            </a:r>
            <a:endParaRPr lang="en-US" sz="3800" dirty="0"/>
          </a:p>
        </p:txBody>
      </p:sp>
      <p:pic>
        <p:nvPicPr>
          <p:cNvPr id="3" name="Picture 2" descr="slide7.jpg. Pictogram. Grid of 10 male icons, 5 colored blue. Alongside grid of 10 female icons, 6 colored 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4" y="1543057"/>
            <a:ext cx="7656672" cy="3500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8742" y="5477626"/>
            <a:ext cx="708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82716"/>
                </a:solidFill>
                <a:latin typeface="Arial"/>
                <a:cs typeface="Arial"/>
              </a:rPr>
              <a:t>Note: Percentages </a:t>
            </a:r>
            <a:r>
              <a:rPr lang="en-US" sz="1200" dirty="0">
                <a:solidFill>
                  <a:srgbClr val="382716"/>
                </a:solidFill>
                <a:latin typeface="Arial"/>
                <a:cs typeface="Arial"/>
              </a:rPr>
              <a:t>in picture are approximate. Actual values are 46.7% of men, and 57.5% of </a:t>
            </a:r>
            <a:r>
              <a:rPr lang="en-US" sz="1200" dirty="0" smtClean="0">
                <a:solidFill>
                  <a:srgbClr val="382716"/>
                </a:solidFill>
                <a:latin typeface="Arial"/>
                <a:cs typeface="Arial"/>
              </a:rPr>
              <a:t>women</a:t>
            </a:r>
            <a:endParaRPr lang="en-US" sz="1200" b="1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algn="r"/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(2015), Table 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3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319"/>
            <a:ext cx="8229600" cy="614361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Older Adults Risk Many Years of High Need</a:t>
            </a:r>
            <a:endParaRPr lang="en-US" sz="3000" dirty="0"/>
          </a:p>
        </p:txBody>
      </p:sp>
      <p:pic>
        <p:nvPicPr>
          <p:cNvPr id="3" name="Picture 2" descr="slide8.jpg. Pie chart. Need lasting less than 2 years, 27%. Need lasting 2 to 5 years, 12%. Need lasting more than 5 years, 14%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7" y="1169635"/>
            <a:ext cx="7639543" cy="4672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61715" y="5837386"/>
            <a:ext cx="313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Favreault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&amp; </a:t>
            </a:r>
            <a:r>
              <a:rPr lang="en-US" sz="1200" b="1" dirty="0" err="1">
                <a:solidFill>
                  <a:srgbClr val="595959"/>
                </a:solidFill>
                <a:latin typeface="Arial"/>
                <a:cs typeface="Arial"/>
              </a:rPr>
              <a:t>Dey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 (2015), Table 1</a:t>
            </a:r>
          </a:p>
        </p:txBody>
      </p:sp>
    </p:spTree>
    <p:extLst>
      <p:ext uri="{BB962C8B-B14F-4D97-AF65-F5344CB8AC3E}">
        <p14:creationId xmlns:p14="http://schemas.microsoft.com/office/powerpoint/2010/main" val="5134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7" y="379568"/>
            <a:ext cx="8550729" cy="70352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3/4 Older Adults with LTC Needs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Live </a:t>
            </a:r>
            <a:r>
              <a:rPr lang="en-US" sz="3200" dirty="0"/>
              <a:t>at Home</a:t>
            </a:r>
          </a:p>
        </p:txBody>
      </p:sp>
      <p:pic>
        <p:nvPicPr>
          <p:cNvPr id="3" name="Picture 2" descr="slide9.jpg. Doughnut shape icon, 3 quarters shaded dark green. Outline of house with male and female icons in center, representing older adults living at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37" y="1443565"/>
            <a:ext cx="4240188" cy="4240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1923" y="5840916"/>
            <a:ext cx="3107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Freedman &amp; </a:t>
            </a:r>
            <a:r>
              <a:rPr lang="en-US" sz="1200" b="1" dirty="0" err="1" smtClean="0">
                <a:solidFill>
                  <a:srgbClr val="595959"/>
                </a:solidFill>
                <a:latin typeface="Arial"/>
                <a:cs typeface="Arial"/>
              </a:rPr>
              <a:t>Spillman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595959"/>
                </a:solidFill>
                <a:latin typeface="Arial"/>
                <a:cs typeface="Arial"/>
              </a:rPr>
              <a:t>(2014</a:t>
            </a:r>
            <a:r>
              <a:rPr lang="en-US" sz="1200" b="1" dirty="0" smtClean="0">
                <a:solidFill>
                  <a:srgbClr val="595959"/>
                </a:solidFill>
                <a:latin typeface="Arial"/>
                <a:cs typeface="Arial"/>
              </a:rPr>
              <a:t>), Table 2</a:t>
            </a:r>
            <a:endParaRPr lang="en-US" sz="12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9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6861</TotalTime>
  <Words>1313</Words>
  <Application>Microsoft Office PowerPoint</Application>
  <PresentationFormat>On-screen Show (4:3)</PresentationFormat>
  <Paragraphs>120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The Case for Financing Older America’s  Long-Term Care Need</vt:lpstr>
      <vt:lpstr>Where We Stand</vt:lpstr>
      <vt:lpstr>It’s a Crisis: LTC Financing</vt:lpstr>
      <vt:lpstr>Table of Contents</vt:lpstr>
      <vt:lpstr>America’s  Growing Need for Support</vt:lpstr>
      <vt:lpstr>A Risk We All Face</vt:lpstr>
      <vt:lpstr>Women Face Higher Lifetime Risk</vt:lpstr>
      <vt:lpstr>Older Adults Risk Many Years of High Need</vt:lpstr>
      <vt:lpstr>3/4 Older Adults with LTC Needs  Live at Home</vt:lpstr>
      <vt:lpstr>Americans Rely on Unpaid Caregivers</vt:lpstr>
      <vt:lpstr>More Than Half of Spending  on LTC Is Out of Pocket</vt:lpstr>
      <vt:lpstr>High Need Older Adult Population Rising Fast</vt:lpstr>
      <vt:lpstr>Today’s LTC  Financing System Fails to Protect Against Major Financial Risk</vt:lpstr>
      <vt:lpstr>Women’s Lifetime LTC Costs Are 2x Men’s</vt:lpstr>
      <vt:lpstr>Many Older Adults Face VERY High  LTC Costs Over Lifetime</vt:lpstr>
      <vt:lpstr>Medicaid &amp; Out of Pocket Cover Most Lifetime Average LTC Spending</vt:lpstr>
      <vt:lpstr>New Insurance-Based Options for Financing LTC</vt:lpstr>
      <vt:lpstr>No Single Approach</vt:lpstr>
      <vt:lpstr>Mandatory &amp; Voluntary:  Three Approaches to Covering Risk</vt:lpstr>
      <vt:lpstr>Percent Older Adults Covered by Options</vt:lpstr>
      <vt:lpstr>Mandatory Option Creates Largest  Medicaid &amp; Out-of-Pocket Savings</vt:lpstr>
      <vt:lpstr>Impacts of Mandatory Approaches</vt:lpstr>
      <vt:lpstr>New Mandatory Approaches Shift  Spending in Different Ways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Financing Older America’s Long-Term Care Need</dc:title>
  <dc:creator>CC</dc:creator>
  <cp:lastModifiedBy>Mari D. Nicholson</cp:lastModifiedBy>
  <cp:revision>142</cp:revision>
  <cp:lastPrinted>2016-08-29T18:42:45Z</cp:lastPrinted>
  <dcterms:created xsi:type="dcterms:W3CDTF">2016-08-02T22:55:56Z</dcterms:created>
  <dcterms:modified xsi:type="dcterms:W3CDTF">2016-09-20T23:38:55Z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