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8.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9.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0.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7.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6.xml" ContentType="application/vnd.openxmlformats-officedocument.drawingml.chart+xml"/>
  <Override PartName="/ppt/drawings/drawing6.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7.xml" ContentType="application/vnd.openxmlformats-officedocument.drawingml.chart+xml"/>
  <Override PartName="/ppt/drawings/drawing7.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8.xml" ContentType="application/vnd.openxmlformats-officedocument.drawingml.chart+xml"/>
  <Override PartName="/ppt/drawings/drawing8.xml" ContentType="application/vnd.openxmlformats-officedocument.drawingml.chartshape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9.xml" ContentType="application/vnd.openxmlformats-officedocument.drawingml.chart+xml"/>
  <Override PartName="/ppt/drawings/drawing9.xml" ContentType="application/vnd.openxmlformats-officedocument.drawingml.chartshape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0.xml" ContentType="application/vnd.openxmlformats-officedocument.drawingml.chart+xml"/>
  <Override PartName="/ppt/drawings/drawing10.xml" ContentType="application/vnd.openxmlformats-officedocument.drawingml.chartshapes+xml"/>
  <Override PartName="/ppt/notesSlides/notesSlide34.xml" ContentType="application/vnd.openxmlformats-officedocument.presentationml.notesSlide+xml"/>
  <Override PartName="/ppt/charts/chart11.xml" ContentType="application/vnd.openxmlformats-officedocument.drawingml.chart+xml"/>
  <Override PartName="/ppt/drawings/drawing11.xml" ContentType="application/vnd.openxmlformats-officedocument.drawingml.chartshapes+xml"/>
  <Override PartName="/ppt/charts/chart12.xml" ContentType="application/vnd.openxmlformats-officedocument.drawingml.chart+xml"/>
  <Override PartName="/ppt/drawings/drawing12.xml" ContentType="application/vnd.openxmlformats-officedocument.drawingml.chartshape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3.xml" ContentType="application/vnd.openxmlformats-officedocument.drawingml.chart+xml"/>
  <Override PartName="/ppt/drawings/drawing13.xml" ContentType="application/vnd.openxmlformats-officedocument.drawingml.chartshape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4.xml" ContentType="application/vnd.openxmlformats-officedocument.drawingml.chart+xml"/>
  <Override PartName="/ppt/drawings/drawing14.xml" ContentType="application/vnd.openxmlformats-officedocument.drawingml.chartshapes+xml"/>
  <Override PartName="/ppt/notesSlides/notesSlide39.xml" ContentType="application/vnd.openxmlformats-officedocument.presentationml.notesSlide+xml"/>
  <Override PartName="/ppt/charts/chart15.xml" ContentType="application/vnd.openxmlformats-officedocument.drawingml.chart+xml"/>
  <Override PartName="/ppt/drawings/drawing15.xml" ContentType="application/vnd.openxmlformats-officedocument.drawingml.chartshape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16.xml" ContentType="application/vnd.openxmlformats-officedocument.drawingml.chart+xml"/>
  <Override PartName="/ppt/drawings/drawing16.xml" ContentType="application/vnd.openxmlformats-officedocument.drawingml.chartshape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17.xml" ContentType="application/vnd.openxmlformats-officedocument.drawingml.chart+xml"/>
  <Override PartName="/ppt/drawings/drawing17.xml" ContentType="application/vnd.openxmlformats-officedocument.drawingml.chartshape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8.xml" ContentType="application/vnd.openxmlformats-officedocument.drawingml.chart+xml"/>
  <Override PartName="/ppt/drawings/drawing18.xml" ContentType="application/vnd.openxmlformats-officedocument.drawingml.chartshapes+xml"/>
  <Override PartName="/ppt/charts/chart19.xml" ContentType="application/vnd.openxmlformats-officedocument.drawingml.chart+xml"/>
  <Override PartName="/ppt/drawings/drawing19.xml" ContentType="application/vnd.openxmlformats-officedocument.drawingml.chartshapes+xml"/>
  <Override PartName="/ppt/notesSlides/notesSlide46.xml" ContentType="application/vnd.openxmlformats-officedocument.presentationml.notesSlide+xml"/>
  <Override PartName="/ppt/charts/chart20.xml" ContentType="application/vnd.openxmlformats-officedocument.drawingml.chart+xml"/>
  <Override PartName="/ppt/drawings/drawing20.xml" ContentType="application/vnd.openxmlformats-officedocument.drawingml.chartshape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21.xml" ContentType="application/vnd.openxmlformats-officedocument.drawingml.chart+xml"/>
  <Override PartName="/ppt/drawings/drawing21.xml" ContentType="application/vnd.openxmlformats-officedocument.drawingml.chartshapes+xml"/>
  <Override PartName="/ppt/notesSlides/notesSlide49.xml" ContentType="application/vnd.openxmlformats-officedocument.presentationml.notesSlide+xml"/>
  <Override PartName="/ppt/charts/chart22.xml" ContentType="application/vnd.openxmlformats-officedocument.drawingml.chart+xml"/>
  <Override PartName="/ppt/drawings/drawing22.xml" ContentType="application/vnd.openxmlformats-officedocument.drawingml.chartshapes+xml"/>
  <Override PartName="/ppt/notesSlides/notesSlide50.xml" ContentType="application/vnd.openxmlformats-officedocument.presentationml.notesSlide+xml"/>
  <Override PartName="/ppt/charts/chart23.xml" ContentType="application/vnd.openxmlformats-officedocument.drawingml.chart+xml"/>
  <Override PartName="/ppt/drawings/drawing23.xml" ContentType="application/vnd.openxmlformats-officedocument.drawingml.chartshapes+xml"/>
  <Override PartName="/ppt/notesSlides/notesSlide51.xml" ContentType="application/vnd.openxmlformats-officedocument.presentationml.notesSlide+xml"/>
  <Override PartName="/ppt/charts/chart24.xml" ContentType="application/vnd.openxmlformats-officedocument.drawingml.chart+xml"/>
  <Override PartName="/ppt/drawings/drawing24.xml" ContentType="application/vnd.openxmlformats-officedocument.drawingml.chartshapes+xml"/>
  <Override PartName="/ppt/notesSlides/notesSlide52.xml" ContentType="application/vnd.openxmlformats-officedocument.presentationml.notesSlide+xml"/>
  <Override PartName="/ppt/charts/chart25.xml" ContentType="application/vnd.openxmlformats-officedocument.drawingml.chart+xml"/>
  <Override PartName="/ppt/drawings/drawing25.xml" ContentType="application/vnd.openxmlformats-officedocument.drawingml.chartshapes+xml"/>
  <Override PartName="/ppt/notesSlides/notesSlide53.xml" ContentType="application/vnd.openxmlformats-officedocument.presentationml.notesSlide+xml"/>
  <Override PartName="/ppt/charts/chart26.xml" ContentType="application/vnd.openxmlformats-officedocument.drawingml.chart+xml"/>
  <Override PartName="/ppt/drawings/drawing26.xml" ContentType="application/vnd.openxmlformats-officedocument.drawingml.chartshape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27.xml" ContentType="application/vnd.openxmlformats-officedocument.drawingml.chart+xml"/>
  <Override PartName="/ppt/drawings/drawing27.xml" ContentType="application/vnd.openxmlformats-officedocument.drawingml.chartshape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28.xml" ContentType="application/vnd.openxmlformats-officedocument.drawingml.chart+xml"/>
  <Override PartName="/ppt/drawings/drawing28.xml" ContentType="application/vnd.openxmlformats-officedocument.drawingml.chartshapes+xml"/>
  <Override PartName="/ppt/notesSlides/notesSlide58.xml" ContentType="application/vnd.openxmlformats-officedocument.presentationml.notesSlide+xml"/>
  <Override PartName="/ppt/charts/chart29.xml" ContentType="application/vnd.openxmlformats-officedocument.drawingml.chart+xml"/>
  <Override PartName="/ppt/drawings/drawing29.xml" ContentType="application/vnd.openxmlformats-officedocument.drawingml.chartshapes+xml"/>
  <Override PartName="/ppt/notesSlides/notesSlide59.xml" ContentType="application/vnd.openxmlformats-officedocument.presentationml.notesSlide+xml"/>
  <Override PartName="/ppt/charts/chart30.xml" ContentType="application/vnd.openxmlformats-officedocument.drawingml.chart+xml"/>
  <Override PartName="/ppt/drawings/drawing30.xml" ContentType="application/vnd.openxmlformats-officedocument.drawingml.chartshape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31.xml" ContentType="application/vnd.openxmlformats-officedocument.drawingml.chart+xml"/>
  <Override PartName="/ppt/drawings/drawing31.xml" ContentType="application/vnd.openxmlformats-officedocument.drawingml.chartshapes+xml"/>
  <Override PartName="/ppt/notesSlides/notesSlide62.xml" ContentType="application/vnd.openxmlformats-officedocument.presentationml.notesSlide+xml"/>
  <Override PartName="/ppt/charts/chart32.xml" ContentType="application/vnd.openxmlformats-officedocument.drawingml.chart+xml"/>
  <Override PartName="/ppt/drawings/drawing32.xml" ContentType="application/vnd.openxmlformats-officedocument.drawingml.chartshapes+xml"/>
  <Override PartName="/ppt/charts/chart33.xml" ContentType="application/vnd.openxmlformats-officedocument.drawingml.chart+xml"/>
  <Override PartName="/ppt/drawings/drawing33.xml" ContentType="application/vnd.openxmlformats-officedocument.drawingml.chartshapes+xml"/>
  <Override PartName="/ppt/notesSlides/notesSlide63.xml" ContentType="application/vnd.openxmlformats-officedocument.presentationml.notesSlide+xml"/>
  <Override PartName="/ppt/charts/chart34.xml" ContentType="application/vnd.openxmlformats-officedocument.drawingml.chart+xml"/>
  <Override PartName="/ppt/drawings/drawing34.xml" ContentType="application/vnd.openxmlformats-officedocument.drawingml.chartshapes+xml"/>
  <Override PartName="/ppt/notesSlides/notesSlide64.xml" ContentType="application/vnd.openxmlformats-officedocument.presentationml.notesSlide+xml"/>
  <Override PartName="/ppt/charts/chart35.xml" ContentType="application/vnd.openxmlformats-officedocument.drawingml.chart+xml"/>
  <Override PartName="/ppt/drawings/drawing35.xml" ContentType="application/vnd.openxmlformats-officedocument.drawingml.chartshapes+xml"/>
  <Override PartName="/ppt/notesSlides/notesSlide65.xml" ContentType="application/vnd.openxmlformats-officedocument.presentationml.notesSlide+xml"/>
  <Override PartName="/ppt/charts/chart36.xml" ContentType="application/vnd.openxmlformats-officedocument.drawingml.chart+xml"/>
  <Override PartName="/ppt/drawings/drawing36.xml" ContentType="application/vnd.openxmlformats-officedocument.drawingml.chartshapes+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37.xml" ContentType="application/vnd.openxmlformats-officedocument.drawingml.chart+xml"/>
  <Override PartName="/ppt/drawings/drawing37.xml" ContentType="application/vnd.openxmlformats-officedocument.drawingml.chartshapes+xml"/>
  <Override PartName="/ppt/notesSlides/notesSlide68.xml" ContentType="application/vnd.openxmlformats-officedocument.presentationml.notesSlide+xml"/>
  <Override PartName="/ppt/charts/chart38.xml" ContentType="application/vnd.openxmlformats-officedocument.drawingml.chart+xml"/>
  <Override PartName="/ppt/drawings/drawing38.xml" ContentType="application/vnd.openxmlformats-officedocument.drawingml.chartshapes+xml"/>
  <Override PartName="/ppt/notesSlides/notesSlide69.xml" ContentType="application/vnd.openxmlformats-officedocument.presentationml.notesSlide+xml"/>
  <Override PartName="/ppt/charts/chart39.xml" ContentType="application/vnd.openxmlformats-officedocument.drawingml.chart+xml"/>
  <Override PartName="/ppt/drawings/drawing39.xml" ContentType="application/vnd.openxmlformats-officedocument.drawingml.chartshapes+xml"/>
  <Override PartName="/ppt/charts/chart40.xml" ContentType="application/vnd.openxmlformats-officedocument.drawingml.chart+xml"/>
  <Override PartName="/ppt/drawings/drawing40.xml" ContentType="application/vnd.openxmlformats-officedocument.drawingml.chartshapes+xml"/>
  <Override PartName="/ppt/notesSlides/notesSlide70.xml" ContentType="application/vnd.openxmlformats-officedocument.presentationml.notesSlide+xml"/>
  <Override PartName="/ppt/charts/chart41.xml" ContentType="application/vnd.openxmlformats-officedocument.drawingml.chart+xml"/>
  <Override PartName="/ppt/drawings/drawing41.xml" ContentType="application/vnd.openxmlformats-officedocument.drawingml.chartshapes+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rts/chart42.xml" ContentType="application/vnd.openxmlformats-officedocument.drawingml.chart+xml"/>
  <Override PartName="/ppt/drawings/drawing42.xml" ContentType="application/vnd.openxmlformats-officedocument.drawingml.chartshapes+xml"/>
  <Override PartName="/ppt/charts/chart43.xml" ContentType="application/vnd.openxmlformats-officedocument.drawingml.chart+xml"/>
  <Override PartName="/ppt/drawings/drawing43.xml" ContentType="application/vnd.openxmlformats-officedocument.drawingml.chartshapes+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44.xml" ContentType="application/vnd.openxmlformats-officedocument.drawingml.chart+xml"/>
  <Override PartName="/ppt/drawings/drawing44.xml" ContentType="application/vnd.openxmlformats-officedocument.drawingml.chartshapes+xml"/>
  <Override PartName="/ppt/notesSlides/notesSlide75.xml" ContentType="application/vnd.openxmlformats-officedocument.presentationml.notesSlide+xml"/>
  <Override PartName="/ppt/charts/chart45.xml" ContentType="application/vnd.openxmlformats-officedocument.drawingml.chart+xml"/>
  <Override PartName="/ppt/drawings/drawing45.xml" ContentType="application/vnd.openxmlformats-officedocument.drawingml.chartshapes+xml"/>
  <Override PartName="/ppt/notesSlides/notesSlide76.xml" ContentType="application/vnd.openxmlformats-officedocument.presentationml.notesSlide+xml"/>
  <Override PartName="/ppt/charts/chart46.xml" ContentType="application/vnd.openxmlformats-officedocument.drawingml.chart+xml"/>
  <Override PartName="/ppt/drawings/drawing46.xml" ContentType="application/vnd.openxmlformats-officedocument.drawingml.chartshapes+xml"/>
  <Override PartName="/ppt/charts/chart47.xml" ContentType="application/vnd.openxmlformats-officedocument.drawingml.chart+xml"/>
  <Override PartName="/ppt/drawings/drawing47.xml" ContentType="application/vnd.openxmlformats-officedocument.drawingml.chartshapes+xml"/>
  <Override PartName="/ppt/notesSlides/notesSlide77.xml" ContentType="application/vnd.openxmlformats-officedocument.presentationml.notesSlide+xml"/>
  <Override PartName="/ppt/charts/chart48.xml" ContentType="application/vnd.openxmlformats-officedocument.drawingml.chart+xml"/>
  <Override PartName="/ppt/drawings/drawing48.xml" ContentType="application/vnd.openxmlformats-officedocument.drawingml.chartshapes+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charts/chart49.xml" ContentType="application/vnd.openxmlformats-officedocument.drawingml.chart+xml"/>
  <Override PartName="/ppt/drawings/drawing49.xml" ContentType="application/vnd.openxmlformats-officedocument.drawingml.chartshapes+xml"/>
  <Override PartName="/ppt/charts/chart50.xml" ContentType="application/vnd.openxmlformats-officedocument.drawingml.chart+xml"/>
  <Override PartName="/ppt/drawings/drawing50.xml" ContentType="application/vnd.openxmlformats-officedocument.drawingml.chartshapes+xml"/>
  <Override PartName="/ppt/notesSlides/notesSlide80.xml" ContentType="application/vnd.openxmlformats-officedocument.presentationml.notesSlide+xml"/>
  <Override PartName="/ppt/charts/chart51.xml" ContentType="application/vnd.openxmlformats-officedocument.drawingml.chart+xml"/>
  <Override PartName="/ppt/drawings/drawing51.xml" ContentType="application/vnd.openxmlformats-officedocument.drawingml.chartshapes+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charts/chart52.xml" ContentType="application/vnd.openxmlformats-officedocument.drawingml.chart+xml"/>
  <Override PartName="/ppt/drawings/drawing52.xml" ContentType="application/vnd.openxmlformats-officedocument.drawingml.chartshapes+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53.xml" ContentType="application/vnd.openxmlformats-officedocument.drawingml.chart+xml"/>
  <Override PartName="/ppt/drawings/drawing53.xml" ContentType="application/vnd.openxmlformats-officedocument.drawingml.chartshapes+xml"/>
  <Override PartName="/ppt/notesSlides/notesSlide85.xml" ContentType="application/vnd.openxmlformats-officedocument.presentationml.notesSlide+xml"/>
  <Override PartName="/ppt/charts/chart54.xml" ContentType="application/vnd.openxmlformats-officedocument.drawingml.chart+xml"/>
  <Override PartName="/ppt/drawings/drawing54.xml" ContentType="application/vnd.openxmlformats-officedocument.drawingml.chartshapes+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charts/chart55.xml" ContentType="application/vnd.openxmlformats-officedocument.drawingml.chart+xml"/>
  <Override PartName="/ppt/drawings/drawing55.xml" ContentType="application/vnd.openxmlformats-officedocument.drawingml.chartshapes+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charts/chart56.xml" ContentType="application/vnd.openxmlformats-officedocument.drawingml.chart+xml"/>
  <Override PartName="/ppt/drawings/drawing56.xml" ContentType="application/vnd.openxmlformats-officedocument.drawingml.chartshapes+xml"/>
  <Override PartName="/ppt/notesSlides/notesSlide90.xml" ContentType="application/vnd.openxmlformats-officedocument.presentationml.notesSlide+xml"/>
  <Override PartName="/ppt/charts/chart57.xml" ContentType="application/vnd.openxmlformats-officedocument.drawingml.chart+xml"/>
  <Override PartName="/ppt/drawings/drawing57.xml" ContentType="application/vnd.openxmlformats-officedocument.drawingml.chartshapes+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charts/chart58.xml" ContentType="application/vnd.openxmlformats-officedocument.drawingml.chart+xml"/>
  <Override PartName="/ppt/drawings/drawing58.xml" ContentType="application/vnd.openxmlformats-officedocument.drawingml.chartshapes+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86" r:id="rId1"/>
    <p:sldMasterId id="2147483826" r:id="rId2"/>
    <p:sldMasterId id="2147483868" r:id="rId3"/>
    <p:sldMasterId id="2147483852" r:id="rId4"/>
    <p:sldMasterId id="2147483788" r:id="rId5"/>
    <p:sldMasterId id="2147483793" r:id="rId6"/>
    <p:sldMasterId id="2147483797" r:id="rId7"/>
    <p:sldMasterId id="2147483801" r:id="rId8"/>
    <p:sldMasterId id="2147483834" r:id="rId9"/>
    <p:sldMasterId id="2147483841" r:id="rId10"/>
    <p:sldMasterId id="2147483848" r:id="rId11"/>
  </p:sldMasterIdLst>
  <p:notesMasterIdLst>
    <p:notesMasterId r:id="rId143"/>
  </p:notesMasterIdLst>
  <p:handoutMasterIdLst>
    <p:handoutMasterId r:id="rId144"/>
  </p:handoutMasterIdLst>
  <p:sldIdLst>
    <p:sldId id="256" r:id="rId12"/>
    <p:sldId id="373" r:id="rId13"/>
    <p:sldId id="745" r:id="rId14"/>
    <p:sldId id="408" r:id="rId15"/>
    <p:sldId id="409" r:id="rId16"/>
    <p:sldId id="638" r:id="rId17"/>
    <p:sldId id="639" r:id="rId18"/>
    <p:sldId id="640" r:id="rId19"/>
    <p:sldId id="641" r:id="rId20"/>
    <p:sldId id="649" r:id="rId21"/>
    <p:sldId id="643" r:id="rId22"/>
    <p:sldId id="650" r:id="rId23"/>
    <p:sldId id="653" r:id="rId24"/>
    <p:sldId id="645" r:id="rId25"/>
    <p:sldId id="479" r:id="rId26"/>
    <p:sldId id="480" r:id="rId27"/>
    <p:sldId id="258" r:id="rId28"/>
    <p:sldId id="481" r:id="rId29"/>
    <p:sldId id="400" r:id="rId30"/>
    <p:sldId id="401" r:id="rId31"/>
    <p:sldId id="482" r:id="rId32"/>
    <p:sldId id="403" r:id="rId33"/>
    <p:sldId id="404" r:id="rId34"/>
    <p:sldId id="511" r:id="rId35"/>
    <p:sldId id="402" r:id="rId36"/>
    <p:sldId id="543" r:id="rId37"/>
    <p:sldId id="475" r:id="rId38"/>
    <p:sldId id="485" r:id="rId39"/>
    <p:sldId id="490" r:id="rId40"/>
    <p:sldId id="486" r:id="rId41"/>
    <p:sldId id="406" r:id="rId42"/>
    <p:sldId id="541" r:id="rId43"/>
    <p:sldId id="515" r:id="rId44"/>
    <p:sldId id="542" r:id="rId45"/>
    <p:sldId id="407" r:id="rId46"/>
    <p:sldId id="651" r:id="rId47"/>
    <p:sldId id="652" r:id="rId48"/>
    <p:sldId id="654" r:id="rId49"/>
    <p:sldId id="655" r:id="rId50"/>
    <p:sldId id="656" r:id="rId51"/>
    <p:sldId id="657" r:id="rId52"/>
    <p:sldId id="658" r:id="rId53"/>
    <p:sldId id="659" r:id="rId54"/>
    <p:sldId id="660" r:id="rId55"/>
    <p:sldId id="661" r:id="rId56"/>
    <p:sldId id="662" r:id="rId57"/>
    <p:sldId id="663" r:id="rId58"/>
    <p:sldId id="664" r:id="rId59"/>
    <p:sldId id="665" r:id="rId60"/>
    <p:sldId id="666" r:id="rId61"/>
    <p:sldId id="667" r:id="rId62"/>
    <p:sldId id="668" r:id="rId63"/>
    <p:sldId id="669" r:id="rId64"/>
    <p:sldId id="670" r:id="rId65"/>
    <p:sldId id="671" r:id="rId66"/>
    <p:sldId id="672" r:id="rId67"/>
    <p:sldId id="673" r:id="rId68"/>
    <p:sldId id="674" r:id="rId69"/>
    <p:sldId id="675" r:id="rId70"/>
    <p:sldId id="676" r:id="rId71"/>
    <p:sldId id="677" r:id="rId72"/>
    <p:sldId id="678" r:id="rId73"/>
    <p:sldId id="679" r:id="rId74"/>
    <p:sldId id="680" r:id="rId75"/>
    <p:sldId id="681" r:id="rId76"/>
    <p:sldId id="682" r:id="rId77"/>
    <p:sldId id="683" r:id="rId78"/>
    <p:sldId id="684" r:id="rId79"/>
    <p:sldId id="685" r:id="rId80"/>
    <p:sldId id="686" r:id="rId81"/>
    <p:sldId id="687" r:id="rId82"/>
    <p:sldId id="688" r:id="rId83"/>
    <p:sldId id="689" r:id="rId84"/>
    <p:sldId id="690" r:id="rId85"/>
    <p:sldId id="691" r:id="rId86"/>
    <p:sldId id="692" r:id="rId87"/>
    <p:sldId id="693" r:id="rId88"/>
    <p:sldId id="694" r:id="rId89"/>
    <p:sldId id="695" r:id="rId90"/>
    <p:sldId id="696" r:id="rId91"/>
    <p:sldId id="697" r:id="rId92"/>
    <p:sldId id="698" r:id="rId93"/>
    <p:sldId id="699" r:id="rId94"/>
    <p:sldId id="700" r:id="rId95"/>
    <p:sldId id="701" r:id="rId96"/>
    <p:sldId id="702" r:id="rId97"/>
    <p:sldId id="703" r:id="rId98"/>
    <p:sldId id="704" r:id="rId99"/>
    <p:sldId id="705" r:id="rId100"/>
    <p:sldId id="706" r:id="rId101"/>
    <p:sldId id="707" r:id="rId102"/>
    <p:sldId id="708" r:id="rId103"/>
    <p:sldId id="709" r:id="rId104"/>
    <p:sldId id="710" r:id="rId105"/>
    <p:sldId id="711" r:id="rId106"/>
    <p:sldId id="712" r:id="rId107"/>
    <p:sldId id="713" r:id="rId108"/>
    <p:sldId id="714" r:id="rId109"/>
    <p:sldId id="715" r:id="rId110"/>
    <p:sldId id="716" r:id="rId111"/>
    <p:sldId id="717" r:id="rId112"/>
    <p:sldId id="718" r:id="rId113"/>
    <p:sldId id="719" r:id="rId114"/>
    <p:sldId id="720" r:id="rId115"/>
    <p:sldId id="721" r:id="rId116"/>
    <p:sldId id="722" r:id="rId117"/>
    <p:sldId id="723" r:id="rId118"/>
    <p:sldId id="724" r:id="rId119"/>
    <p:sldId id="725" r:id="rId120"/>
    <p:sldId id="726" r:id="rId121"/>
    <p:sldId id="727" r:id="rId122"/>
    <p:sldId id="728" r:id="rId123"/>
    <p:sldId id="729" r:id="rId124"/>
    <p:sldId id="730" r:id="rId125"/>
    <p:sldId id="731" r:id="rId126"/>
    <p:sldId id="732" r:id="rId127"/>
    <p:sldId id="733" r:id="rId128"/>
    <p:sldId id="734" r:id="rId129"/>
    <p:sldId id="735" r:id="rId130"/>
    <p:sldId id="736" r:id="rId131"/>
    <p:sldId id="737" r:id="rId132"/>
    <p:sldId id="738" r:id="rId133"/>
    <p:sldId id="739" r:id="rId134"/>
    <p:sldId id="740" r:id="rId135"/>
    <p:sldId id="741" r:id="rId136"/>
    <p:sldId id="742" r:id="rId137"/>
    <p:sldId id="743" r:id="rId138"/>
    <p:sldId id="744" r:id="rId139"/>
    <p:sldId id="748" r:id="rId140"/>
    <p:sldId id="749" r:id="rId141"/>
    <p:sldId id="747" r:id="rId14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C1BCE26-FD10-4192-BF64-00DDC9F5C130}">
          <p14:sldIdLst>
            <p14:sldId id="256"/>
            <p14:sldId id="373"/>
            <p14:sldId id="745"/>
            <p14:sldId id="408"/>
            <p14:sldId id="409"/>
          </p14:sldIdLst>
        </p14:section>
        <p14:section name="Summary of the Findings" id="{A974FAE4-2F3F-4046-9D9A-A6A006694DD7}">
          <p14:sldIdLst>
            <p14:sldId id="638"/>
            <p14:sldId id="639"/>
            <p14:sldId id="640"/>
            <p14:sldId id="641"/>
            <p14:sldId id="649"/>
            <p14:sldId id="643"/>
            <p14:sldId id="650"/>
            <p14:sldId id="653"/>
            <p14:sldId id="645"/>
          </p14:sldIdLst>
        </p14:section>
        <p14:section name="Overall Findings" id="{3B2BB191-8D0A-4392-987A-5FA91CD4D20A}">
          <p14:sldIdLst>
            <p14:sldId id="479"/>
            <p14:sldId id="480"/>
            <p14:sldId id="258"/>
            <p14:sldId id="481"/>
            <p14:sldId id="400"/>
            <p14:sldId id="401"/>
            <p14:sldId id="482"/>
            <p14:sldId id="403"/>
            <p14:sldId id="404"/>
            <p14:sldId id="511"/>
            <p14:sldId id="402"/>
            <p14:sldId id="543"/>
            <p14:sldId id="475"/>
            <p14:sldId id="485"/>
            <p14:sldId id="490"/>
            <p14:sldId id="486"/>
            <p14:sldId id="406"/>
            <p14:sldId id="541"/>
            <p14:sldId id="515"/>
            <p14:sldId id="542"/>
            <p14:sldId id="407"/>
            <p14:sldId id="651"/>
            <p14:sldId id="652"/>
          </p14:sldIdLst>
        </p14:section>
        <p14:section name="Los Angeles Results" id="{126CDCEA-734F-46F4-A9EA-F96941BF6F61}">
          <p14:sldIdLst>
            <p14:sldId id="654"/>
            <p14:sldId id="655"/>
            <p14:sldId id="656"/>
            <p14:sldId id="657"/>
            <p14:sldId id="658"/>
            <p14:sldId id="659"/>
            <p14:sldId id="660"/>
            <p14:sldId id="661"/>
            <p14:sldId id="662"/>
            <p14:sldId id="663"/>
            <p14:sldId id="664"/>
            <p14:sldId id="665"/>
            <p14:sldId id="666"/>
          </p14:sldIdLst>
        </p14:section>
        <p14:section name="Riverside Results" id="{FD52A174-41B1-44E7-A8F3-9AD3E9304346}">
          <p14:sldIdLst>
            <p14:sldId id="667"/>
            <p14:sldId id="668"/>
            <p14:sldId id="669"/>
            <p14:sldId id="670"/>
            <p14:sldId id="671"/>
            <p14:sldId id="672"/>
            <p14:sldId id="673"/>
            <p14:sldId id="674"/>
            <p14:sldId id="675"/>
            <p14:sldId id="676"/>
            <p14:sldId id="677"/>
            <p14:sldId id="678"/>
            <p14:sldId id="679"/>
          </p14:sldIdLst>
        </p14:section>
        <p14:section name="San Bernardino Results" id="{994E1C65-BF13-4C7D-8500-F276F586E6F9}">
          <p14:sldIdLst>
            <p14:sldId id="680"/>
            <p14:sldId id="681"/>
            <p14:sldId id="682"/>
            <p14:sldId id="683"/>
            <p14:sldId id="684"/>
            <p14:sldId id="685"/>
            <p14:sldId id="686"/>
            <p14:sldId id="687"/>
            <p14:sldId id="688"/>
            <p14:sldId id="689"/>
            <p14:sldId id="690"/>
            <p14:sldId id="691"/>
            <p14:sldId id="692"/>
          </p14:sldIdLst>
        </p14:section>
        <p14:section name="San Diego Results" id="{3BFC568C-B10D-4B96-B3DD-A8C549D41A15}">
          <p14:sldIdLst>
            <p14:sldId id="693"/>
            <p14:sldId id="694"/>
            <p14:sldId id="695"/>
            <p14:sldId id="696"/>
            <p14:sldId id="697"/>
            <p14:sldId id="698"/>
            <p14:sldId id="699"/>
            <p14:sldId id="700"/>
            <p14:sldId id="701"/>
            <p14:sldId id="702"/>
            <p14:sldId id="703"/>
            <p14:sldId id="704"/>
            <p14:sldId id="705"/>
          </p14:sldIdLst>
        </p14:section>
        <p14:section name="Santa Clara Results" id="{938FF7D1-D43E-4680-A99A-C6C004CB34A9}">
          <p14:sldIdLst>
            <p14:sldId id="706"/>
            <p14:sldId id="707"/>
            <p14:sldId id="708"/>
            <p14:sldId id="709"/>
            <p14:sldId id="710"/>
            <p14:sldId id="711"/>
            <p14:sldId id="712"/>
            <p14:sldId id="713"/>
            <p14:sldId id="714"/>
            <p14:sldId id="715"/>
            <p14:sldId id="716"/>
            <p14:sldId id="717"/>
            <p14:sldId id="718"/>
          </p14:sldIdLst>
        </p14:section>
        <p14:section name="San Mateo Results" id="{74870816-1B06-4DB7-AA68-8609074F75CF}">
          <p14:sldIdLst>
            <p14:sldId id="719"/>
            <p14:sldId id="720"/>
            <p14:sldId id="721"/>
            <p14:sldId id="722"/>
            <p14:sldId id="723"/>
            <p14:sldId id="724"/>
            <p14:sldId id="725"/>
            <p14:sldId id="726"/>
            <p14:sldId id="727"/>
            <p14:sldId id="728"/>
            <p14:sldId id="729"/>
            <p14:sldId id="730"/>
            <p14:sldId id="731"/>
          </p14:sldIdLst>
        </p14:section>
        <p14:section name="Orange Results" id="{E6C2BB0A-08F6-4595-B4BB-D9AFD7E9371B}">
          <p14:sldIdLst>
            <p14:sldId id="732"/>
            <p14:sldId id="733"/>
            <p14:sldId id="734"/>
            <p14:sldId id="735"/>
            <p14:sldId id="736"/>
            <p14:sldId id="737"/>
            <p14:sldId id="738"/>
            <p14:sldId id="739"/>
            <p14:sldId id="740"/>
            <p14:sldId id="741"/>
            <p14:sldId id="742"/>
            <p14:sldId id="743"/>
            <p14:sldId id="744"/>
          </p14:sldIdLst>
        </p14:section>
        <p14:section name="Appendix Methodology" id="{A11972DC-DD34-8943-9E7B-766D026111FB}">
          <p14:sldIdLst>
            <p14:sldId id="748"/>
            <p14:sldId id="749"/>
            <p14:sldId id="74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58C"/>
    <a:srgbClr val="FFCC66"/>
    <a:srgbClr val="7BC342"/>
    <a:srgbClr val="AE0823"/>
    <a:srgbClr val="91C4FD"/>
    <a:srgbClr val="469DFC"/>
    <a:srgbClr val="D4720F"/>
    <a:srgbClr val="FFCC99"/>
    <a:srgbClr val="C0A89C"/>
    <a:srgbClr val="E518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04" autoAdjust="0"/>
    <p:restoredTop sz="70545" autoAdjust="0"/>
  </p:normalViewPr>
  <p:slideViewPr>
    <p:cSldViewPr>
      <p:cViewPr varScale="1">
        <p:scale>
          <a:sx n="63" d="100"/>
          <a:sy n="63" d="100"/>
        </p:scale>
        <p:origin x="998" y="62"/>
      </p:cViewPr>
      <p:guideLst>
        <p:guide orient="horz" pos="2160"/>
        <p:guide pos="2880"/>
      </p:guideLst>
    </p:cSldViewPr>
  </p:slideViewPr>
  <p:outlineViewPr>
    <p:cViewPr>
      <p:scale>
        <a:sx n="33" d="100"/>
        <a:sy n="33" d="100"/>
      </p:scale>
      <p:origin x="0" y="17004"/>
    </p:cViewPr>
  </p:outlineViewPr>
  <p:notesTextViewPr>
    <p:cViewPr>
      <p:scale>
        <a:sx n="1" d="1"/>
        <a:sy n="1" d="1"/>
      </p:scale>
      <p:origin x="0" y="0"/>
    </p:cViewPr>
  </p:notesTextViewPr>
  <p:notesViewPr>
    <p:cSldViewPr>
      <p:cViewPr varScale="1">
        <p:scale>
          <a:sx n="81" d="100"/>
          <a:sy n="81" d="100"/>
        </p:scale>
        <p:origin x="-3144" y="-7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117" Type="http://schemas.openxmlformats.org/officeDocument/2006/relationships/slide" Target="slides/slide106.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12" Type="http://schemas.openxmlformats.org/officeDocument/2006/relationships/slide" Target="slides/slide101.xml"/><Relationship Id="rId133" Type="http://schemas.openxmlformats.org/officeDocument/2006/relationships/slide" Target="slides/slide122.xml"/><Relationship Id="rId138" Type="http://schemas.openxmlformats.org/officeDocument/2006/relationships/slide" Target="slides/slide127.xml"/><Relationship Id="rId16" Type="http://schemas.openxmlformats.org/officeDocument/2006/relationships/slide" Target="slides/slide5.xml"/><Relationship Id="rId107" Type="http://schemas.openxmlformats.org/officeDocument/2006/relationships/slide" Target="slides/slide96.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slide" Target="slides/slide91.xml"/><Relationship Id="rId123" Type="http://schemas.openxmlformats.org/officeDocument/2006/relationships/slide" Target="slides/slide112.xml"/><Relationship Id="rId128" Type="http://schemas.openxmlformats.org/officeDocument/2006/relationships/slide" Target="slides/slide117.xml"/><Relationship Id="rId144" Type="http://schemas.openxmlformats.org/officeDocument/2006/relationships/handoutMaster" Target="handoutMasters/handoutMaster1.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slide" Target="slides/slide84.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113" Type="http://schemas.openxmlformats.org/officeDocument/2006/relationships/slide" Target="slides/slide102.xml"/><Relationship Id="rId118" Type="http://schemas.openxmlformats.org/officeDocument/2006/relationships/slide" Target="slides/slide107.xml"/><Relationship Id="rId134" Type="http://schemas.openxmlformats.org/officeDocument/2006/relationships/slide" Target="slides/slide123.xml"/><Relationship Id="rId139" Type="http://schemas.openxmlformats.org/officeDocument/2006/relationships/slide" Target="slides/slide128.xml"/><Relationship Id="rId80" Type="http://schemas.openxmlformats.org/officeDocument/2006/relationships/slide" Target="slides/slide69.xml"/><Relationship Id="rId85" Type="http://schemas.openxmlformats.org/officeDocument/2006/relationships/slide" Target="slides/slide74.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103" Type="http://schemas.openxmlformats.org/officeDocument/2006/relationships/slide" Target="slides/slide92.xml"/><Relationship Id="rId108" Type="http://schemas.openxmlformats.org/officeDocument/2006/relationships/slide" Target="slides/slide97.xml"/><Relationship Id="rId116" Type="http://schemas.openxmlformats.org/officeDocument/2006/relationships/slide" Target="slides/slide105.xml"/><Relationship Id="rId124" Type="http://schemas.openxmlformats.org/officeDocument/2006/relationships/slide" Target="slides/slide113.xml"/><Relationship Id="rId129" Type="http://schemas.openxmlformats.org/officeDocument/2006/relationships/slide" Target="slides/slide118.xml"/><Relationship Id="rId137" Type="http://schemas.openxmlformats.org/officeDocument/2006/relationships/slide" Target="slides/slide12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slide" Target="slides/slide85.xml"/><Relationship Id="rId111" Type="http://schemas.openxmlformats.org/officeDocument/2006/relationships/slide" Target="slides/slide100.xml"/><Relationship Id="rId132" Type="http://schemas.openxmlformats.org/officeDocument/2006/relationships/slide" Target="slides/slide121.xml"/><Relationship Id="rId140" Type="http://schemas.openxmlformats.org/officeDocument/2006/relationships/slide" Target="slides/slide12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6" Type="http://schemas.openxmlformats.org/officeDocument/2006/relationships/slide" Target="slides/slide95.xml"/><Relationship Id="rId114" Type="http://schemas.openxmlformats.org/officeDocument/2006/relationships/slide" Target="slides/slide103.xml"/><Relationship Id="rId119" Type="http://schemas.openxmlformats.org/officeDocument/2006/relationships/slide" Target="slides/slide108.xml"/><Relationship Id="rId127" Type="http://schemas.openxmlformats.org/officeDocument/2006/relationships/slide" Target="slides/slide11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122" Type="http://schemas.openxmlformats.org/officeDocument/2006/relationships/slide" Target="slides/slide111.xml"/><Relationship Id="rId130" Type="http://schemas.openxmlformats.org/officeDocument/2006/relationships/slide" Target="slides/slide119.xml"/><Relationship Id="rId135" Type="http://schemas.openxmlformats.org/officeDocument/2006/relationships/slide" Target="slides/slide124.xml"/><Relationship Id="rId143" Type="http://schemas.openxmlformats.org/officeDocument/2006/relationships/notesMaster" Target="notesMasters/notesMaster1.xml"/><Relationship Id="rId14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slide" Target="slides/slide9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120" Type="http://schemas.openxmlformats.org/officeDocument/2006/relationships/slide" Target="slides/slide109.xml"/><Relationship Id="rId125" Type="http://schemas.openxmlformats.org/officeDocument/2006/relationships/slide" Target="slides/slide114.xml"/><Relationship Id="rId141" Type="http://schemas.openxmlformats.org/officeDocument/2006/relationships/slide" Target="slides/slide130.xml"/><Relationship Id="rId14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110" Type="http://schemas.openxmlformats.org/officeDocument/2006/relationships/slide" Target="slides/slide99.xml"/><Relationship Id="rId115" Type="http://schemas.openxmlformats.org/officeDocument/2006/relationships/slide" Target="slides/slide104.xml"/><Relationship Id="rId131" Type="http://schemas.openxmlformats.org/officeDocument/2006/relationships/slide" Target="slides/slide120.xml"/><Relationship Id="rId136" Type="http://schemas.openxmlformats.org/officeDocument/2006/relationships/slide" Target="slides/slide125.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126" Type="http://schemas.openxmlformats.org/officeDocument/2006/relationships/slide" Target="slides/slide115.xml"/><Relationship Id="rId14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slide" Target="slides/slide87.xml"/><Relationship Id="rId121" Type="http://schemas.openxmlformats.org/officeDocument/2006/relationships/slide" Target="slides/slide110.xml"/><Relationship Id="rId142" Type="http://schemas.openxmlformats.org/officeDocument/2006/relationships/slide" Target="slides/slide13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21.xml"/><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22.xml"/><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23.xml"/><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24.xml"/><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25.xml"/><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26.xml"/><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27.xml"/><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28.xml"/><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29.xml"/><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30.xml"/><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2" Type="http://schemas.openxmlformats.org/officeDocument/2006/relationships/chartUserShapes" Target="../drawings/drawing31.xml"/><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32.xml"/><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2" Type="http://schemas.openxmlformats.org/officeDocument/2006/relationships/chartUserShapes" Target="../drawings/drawing33.xml"/><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2" Type="http://schemas.openxmlformats.org/officeDocument/2006/relationships/chartUserShapes" Target="../drawings/drawing34.xml"/><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2" Type="http://schemas.openxmlformats.org/officeDocument/2006/relationships/chartUserShapes" Target="../drawings/drawing35.xml"/><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36.xml"/><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2" Type="http://schemas.openxmlformats.org/officeDocument/2006/relationships/chartUserShapes" Target="../drawings/drawing37.xml"/><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2" Type="http://schemas.openxmlformats.org/officeDocument/2006/relationships/chartUserShapes" Target="../drawings/drawing38.xml"/><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2" Type="http://schemas.openxmlformats.org/officeDocument/2006/relationships/chartUserShapes" Target="../drawings/drawing39.xml"/><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2" Type="http://schemas.openxmlformats.org/officeDocument/2006/relationships/chartUserShapes" Target="../drawings/drawing40.xml"/><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2" Type="http://schemas.openxmlformats.org/officeDocument/2006/relationships/chartUserShapes" Target="../drawings/drawing41.xml"/><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2" Type="http://schemas.openxmlformats.org/officeDocument/2006/relationships/chartUserShapes" Target="../drawings/drawing42.xml"/><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2" Type="http://schemas.openxmlformats.org/officeDocument/2006/relationships/chartUserShapes" Target="../drawings/drawing43.xml"/><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2" Type="http://schemas.openxmlformats.org/officeDocument/2006/relationships/chartUserShapes" Target="../drawings/drawing44.xml"/><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2" Type="http://schemas.openxmlformats.org/officeDocument/2006/relationships/chartUserShapes" Target="../drawings/drawing45.xml"/><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2" Type="http://schemas.openxmlformats.org/officeDocument/2006/relationships/chartUserShapes" Target="../drawings/drawing46.xml"/><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2" Type="http://schemas.openxmlformats.org/officeDocument/2006/relationships/chartUserShapes" Target="../drawings/drawing47.xml"/><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2" Type="http://schemas.openxmlformats.org/officeDocument/2006/relationships/chartUserShapes" Target="../drawings/drawing48.xml"/><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2" Type="http://schemas.openxmlformats.org/officeDocument/2006/relationships/chartUserShapes" Target="../drawings/drawing49.xml"/><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2" Type="http://schemas.openxmlformats.org/officeDocument/2006/relationships/chartUserShapes" Target="../drawings/drawing50.xml"/><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2" Type="http://schemas.openxmlformats.org/officeDocument/2006/relationships/chartUserShapes" Target="../drawings/drawing51.xml"/><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2" Type="http://schemas.openxmlformats.org/officeDocument/2006/relationships/chartUserShapes" Target="../drawings/drawing52.xml"/><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2" Type="http://schemas.openxmlformats.org/officeDocument/2006/relationships/chartUserShapes" Target="../drawings/drawing53.xml"/><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2" Type="http://schemas.openxmlformats.org/officeDocument/2006/relationships/chartUserShapes" Target="../drawings/drawing54.xml"/><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2" Type="http://schemas.openxmlformats.org/officeDocument/2006/relationships/chartUserShapes" Target="../drawings/drawing55.xml"/><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2" Type="http://schemas.openxmlformats.org/officeDocument/2006/relationships/chartUserShapes" Target="../drawings/drawing56.xml"/><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2" Type="http://schemas.openxmlformats.org/officeDocument/2006/relationships/chartUserShapes" Target="../drawings/drawing57.xml"/><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2" Type="http://schemas.openxmlformats.org/officeDocument/2006/relationships/chartUserShapes" Target="../drawings/drawing58.xml"/><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601"/>
          <c:y val="0.117150334197954"/>
          <c:w val="0.39138065462405403"/>
          <c:h val="0.8124167971299990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spPr>
              <a:solidFill>
                <a:srgbClr val="FFCC66"/>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1-0301-4703-9C86-43582B64B76E}"/>
              </c:ext>
            </c:extLst>
          </c:dPt>
          <c:dPt>
            <c:idx val="1"/>
            <c:invertIfNegative val="0"/>
            <c:bubble3D val="0"/>
            <c:spPr>
              <a:solidFill>
                <a:srgbClr val="7BC342"/>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0301-4703-9C86-43582B64B76E}"/>
              </c:ext>
            </c:extLst>
          </c:dPt>
          <c:dPt>
            <c:idx val="2"/>
            <c:invertIfNegative val="0"/>
            <c:bubble3D val="0"/>
            <c:spPr>
              <a:solidFill>
                <a:srgbClr val="AE0823"/>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0301-4703-9C86-43582B64B76E}"/>
              </c:ext>
            </c:extLst>
          </c:dPt>
          <c:dPt>
            <c:idx val="3"/>
            <c:invertIfNegative val="0"/>
            <c:bubble3D val="0"/>
            <c:extLst xmlns:c16r2="http://schemas.microsoft.com/office/drawing/2015/06/chart">
              <c:ext xmlns:c16="http://schemas.microsoft.com/office/drawing/2014/chart" uri="{C3380CC4-5D6E-409C-BE32-E72D297353CC}">
                <c16:uniqueId val="{00000006-0301-4703-9C86-43582B64B76E}"/>
              </c:ext>
            </c:extLst>
          </c:dPt>
          <c:dPt>
            <c:idx val="4"/>
            <c:invertIfNegative val="0"/>
            <c:bubble3D val="0"/>
            <c:spPr>
              <a:solidFill>
                <a:srgbClr val="FFCC66"/>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8-0301-4703-9C86-43582B64B76E}"/>
              </c:ext>
            </c:extLst>
          </c:dPt>
          <c:dPt>
            <c:idx val="5"/>
            <c:invertIfNegative val="0"/>
            <c:bubble3D val="0"/>
            <c:spPr>
              <a:solidFill>
                <a:srgbClr val="FFCC66"/>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A-0301-4703-9C86-43582B64B76E}"/>
              </c:ext>
            </c:extLst>
          </c:dPt>
          <c:dPt>
            <c:idx val="6"/>
            <c:invertIfNegative val="0"/>
            <c:bubble3D val="0"/>
            <c:spPr>
              <a:solidFill>
                <a:srgbClr val="7BC342"/>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C-0301-4703-9C86-43582B64B76E}"/>
              </c:ext>
            </c:extLst>
          </c:dPt>
          <c:dPt>
            <c:idx val="7"/>
            <c:invertIfNegative val="0"/>
            <c:bubble3D val="0"/>
            <c:spPr>
              <a:solidFill>
                <a:srgbClr val="AE0823"/>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E-0301-4703-9C86-43582B64B76E}"/>
              </c:ext>
            </c:extLst>
          </c:dPt>
          <c:dPt>
            <c:idx val="8"/>
            <c:invertIfNegative val="0"/>
            <c:bubble3D val="0"/>
            <c:extLst xmlns:c16r2="http://schemas.microsoft.com/office/drawing/2015/06/chart">
              <c:ext xmlns:c16="http://schemas.microsoft.com/office/drawing/2014/chart" uri="{C3380CC4-5D6E-409C-BE32-E72D297353CC}">
                <c16:uniqueId val="{0000000F-0301-4703-9C86-43582B64B76E}"/>
              </c:ext>
            </c:extLst>
          </c:dPt>
          <c:dPt>
            <c:idx val="9"/>
            <c:invertIfNegative val="0"/>
            <c:bubble3D val="0"/>
            <c:spPr>
              <a:solidFill>
                <a:srgbClr val="7BC342"/>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11-0301-4703-9C86-43582B64B76E}"/>
              </c:ext>
            </c:extLst>
          </c:dPt>
          <c:dPt>
            <c:idx val="10"/>
            <c:invertIfNegative val="0"/>
            <c:bubble3D val="0"/>
            <c:spPr>
              <a:solidFill>
                <a:srgbClr val="FFCC66"/>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13-0301-4703-9C86-43582B64B76E}"/>
              </c:ext>
            </c:extLst>
          </c:dPt>
          <c:dPt>
            <c:idx val="11"/>
            <c:invertIfNegative val="0"/>
            <c:bubble3D val="0"/>
            <c:spPr>
              <a:solidFill>
                <a:srgbClr val="7BC342"/>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15-0301-4703-9C86-43582B64B76E}"/>
              </c:ext>
            </c:extLst>
          </c:dPt>
          <c:dPt>
            <c:idx val="12"/>
            <c:invertIfNegative val="0"/>
            <c:bubble3D val="0"/>
            <c:spPr>
              <a:solidFill>
                <a:srgbClr val="AE0823"/>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17-0301-4703-9C86-43582B64B76E}"/>
              </c:ext>
            </c:extLst>
          </c:dPt>
          <c:dPt>
            <c:idx val="13"/>
            <c:invertIfNegative val="0"/>
            <c:bubble3D val="0"/>
            <c:extLst xmlns:c16r2="http://schemas.microsoft.com/office/drawing/2015/06/chart">
              <c:ext xmlns:c16="http://schemas.microsoft.com/office/drawing/2014/chart" uri="{C3380CC4-5D6E-409C-BE32-E72D297353CC}">
                <c16:uniqueId val="{00000018-0301-4703-9C86-43582B64B76E}"/>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Sheet1!$A$2:$A$15</c:f>
              <c:strCache>
                <c:ptCount val="14"/>
                <c:pt idx="0">
                  <c:v>2015</c:v>
                </c:pt>
                <c:pt idx="1">
                  <c:v>2016</c:v>
                </c:pt>
                <c:pt idx="2">
                  <c:v>2017</c:v>
                </c:pt>
                <c:pt idx="3">
                  <c:v>2018</c:v>
                </c:pt>
                <c:pt idx="5">
                  <c:v>2015</c:v>
                </c:pt>
                <c:pt idx="6">
                  <c:v>2016</c:v>
                </c:pt>
                <c:pt idx="7">
                  <c:v>2017</c:v>
                </c:pt>
                <c:pt idx="8">
                  <c:v>2018</c:v>
                </c:pt>
                <c:pt idx="10">
                  <c:v>2015</c:v>
                </c:pt>
                <c:pt idx="11">
                  <c:v>2016</c:v>
                </c:pt>
                <c:pt idx="12">
                  <c:v>2017</c:v>
                </c:pt>
                <c:pt idx="13">
                  <c:v>2018</c:v>
                </c:pt>
              </c:strCache>
            </c:strRef>
          </c:cat>
          <c:val>
            <c:numRef>
              <c:f>Sheet1!$B$2:$B$15</c:f>
              <c:numCache>
                <c:formatCode>0%</c:formatCode>
                <c:ptCount val="14"/>
                <c:pt idx="0">
                  <c:v>0.81</c:v>
                </c:pt>
                <c:pt idx="1">
                  <c:v>0.85</c:v>
                </c:pt>
                <c:pt idx="2">
                  <c:v>0.88</c:v>
                </c:pt>
                <c:pt idx="3">
                  <c:v>0.89</c:v>
                </c:pt>
                <c:pt idx="5">
                  <c:v>0.79</c:v>
                </c:pt>
                <c:pt idx="6">
                  <c:v>0.81</c:v>
                </c:pt>
                <c:pt idx="7">
                  <c:v>0.83</c:v>
                </c:pt>
                <c:pt idx="8">
                  <c:v>0.84</c:v>
                </c:pt>
                <c:pt idx="10">
                  <c:v>0.79</c:v>
                </c:pt>
                <c:pt idx="11">
                  <c:v>0.8</c:v>
                </c:pt>
                <c:pt idx="12">
                  <c:v>0.84</c:v>
                </c:pt>
                <c:pt idx="13">
                  <c:v>0.82</c:v>
                </c:pt>
              </c:numCache>
            </c:numRef>
          </c:val>
          <c:extLst xmlns:c16r2="http://schemas.microsoft.com/office/drawing/2015/06/chart">
            <c:ext xmlns:c16="http://schemas.microsoft.com/office/drawing/2014/chart" uri="{C3380CC4-5D6E-409C-BE32-E72D297353CC}">
              <c16:uniqueId val="{00000019-0301-4703-9C86-43582B64B76E}"/>
            </c:ext>
          </c:extLst>
        </c:ser>
        <c:dLbls>
          <c:showLegendKey val="0"/>
          <c:showVal val="0"/>
          <c:showCatName val="0"/>
          <c:showSerName val="0"/>
          <c:showPercent val="0"/>
          <c:showBubbleSize val="0"/>
        </c:dLbls>
        <c:gapWidth val="0"/>
        <c:overlap val="100"/>
        <c:axId val="303222344"/>
        <c:axId val="301203008"/>
      </c:barChart>
      <c:catAx>
        <c:axId val="303222344"/>
        <c:scaling>
          <c:orientation val="minMax"/>
        </c:scaling>
        <c:delete val="0"/>
        <c:axPos val="l"/>
        <c:numFmt formatCode="General" sourceLinked="0"/>
        <c:majorTickMark val="none"/>
        <c:minorTickMark val="none"/>
        <c:tickLblPos val="nextTo"/>
        <c:spPr>
          <a:ln>
            <a:solidFill>
              <a:schemeClr val="accent2">
                <a:lumMod val="50000"/>
              </a:schemeClr>
            </a:solidFill>
          </a:ln>
        </c:spPr>
        <c:txPr>
          <a:bodyPr/>
          <a:lstStyle/>
          <a:p>
            <a:pPr>
              <a:defRPr sz="1200"/>
            </a:pPr>
            <a:endParaRPr lang="en-US"/>
          </a:p>
        </c:txPr>
        <c:crossAx val="301203008"/>
        <c:crosses val="autoZero"/>
        <c:auto val="1"/>
        <c:lblAlgn val="ctr"/>
        <c:lblOffset val="100"/>
        <c:noMultiLvlLbl val="0"/>
      </c:catAx>
      <c:valAx>
        <c:axId val="301203008"/>
        <c:scaling>
          <c:orientation val="minMax"/>
          <c:max val="1.1000000000000001"/>
          <c:min val="0"/>
        </c:scaling>
        <c:delete val="0"/>
        <c:axPos val="b"/>
        <c:numFmt formatCode="0%" sourceLinked="1"/>
        <c:majorTickMark val="none"/>
        <c:minorTickMark val="none"/>
        <c:tickLblPos val="none"/>
        <c:spPr>
          <a:ln>
            <a:noFill/>
          </a:ln>
        </c:spPr>
        <c:crossAx val="303222344"/>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68782744068756"/>
          <c:y val="0.117150334197954"/>
          <c:w val="0.39138065462405403"/>
          <c:h val="0.81241679712999904"/>
        </c:manualLayout>
      </c:layout>
      <c:barChart>
        <c:barDir val="bar"/>
        <c:grouping val="clustered"/>
        <c:varyColors val="0"/>
        <c:ser>
          <c:idx val="0"/>
          <c:order val="0"/>
          <c:tx>
            <c:strRef>
              <c:f>Sheet1!$B$1</c:f>
              <c:strCache>
                <c:ptCount val="1"/>
                <c:pt idx="0">
                  <c:v>All</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BE61-4F9A-80EA-2D6A1F97D5B7}"/>
              </c:ext>
            </c:extLst>
          </c:dPt>
          <c:dPt>
            <c:idx val="1"/>
            <c:invertIfNegative val="0"/>
            <c:bubble3D val="0"/>
            <c:extLst xmlns:c16r2="http://schemas.microsoft.com/office/drawing/2015/06/chart">
              <c:ext xmlns:c16="http://schemas.microsoft.com/office/drawing/2014/chart" uri="{C3380CC4-5D6E-409C-BE32-E72D297353CC}">
                <c16:uniqueId val="{00000001-BE61-4F9A-80EA-2D6A1F97D5B7}"/>
              </c:ext>
            </c:extLst>
          </c:dPt>
          <c:dPt>
            <c:idx val="4"/>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BE61-4F9A-80EA-2D6A1F97D5B7}"/>
              </c:ext>
            </c:extLst>
          </c:dPt>
          <c:dPt>
            <c:idx val="5"/>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BE61-4F9A-80EA-2D6A1F97D5B7}"/>
              </c:ext>
            </c:extLst>
          </c:dPt>
          <c:dPt>
            <c:idx val="8"/>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7-BE61-4F9A-80EA-2D6A1F97D5B7}"/>
              </c:ext>
            </c:extLst>
          </c:dPt>
          <c:dPt>
            <c:idx val="9"/>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9-BE61-4F9A-80EA-2D6A1F97D5B7}"/>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numCache>
            </c:numRef>
          </c:cat>
          <c:val>
            <c:numRef>
              <c:f>Sheet1!$B$2:$B$5</c:f>
              <c:numCache>
                <c:formatCode>0%</c:formatCode>
                <c:ptCount val="4"/>
                <c:pt idx="1">
                  <c:v>0.85</c:v>
                </c:pt>
                <c:pt idx="2">
                  <c:v>0.8</c:v>
                </c:pt>
                <c:pt idx="3">
                  <c:v>0.79</c:v>
                </c:pt>
              </c:numCache>
            </c:numRef>
          </c:val>
          <c:extLst xmlns:c16r2="http://schemas.microsoft.com/office/drawing/2015/06/chart">
            <c:ext xmlns:c16="http://schemas.microsoft.com/office/drawing/2014/chart" uri="{C3380CC4-5D6E-409C-BE32-E72D297353CC}">
              <c16:uniqueId val="{0000000A-BE61-4F9A-80EA-2D6A1F97D5B7}"/>
            </c:ext>
          </c:extLst>
        </c:ser>
        <c:dLbls>
          <c:showLegendKey val="0"/>
          <c:showVal val="0"/>
          <c:showCatName val="0"/>
          <c:showSerName val="0"/>
          <c:showPercent val="0"/>
          <c:showBubbleSize val="0"/>
        </c:dLbls>
        <c:gapWidth val="50"/>
        <c:axId val="305350328"/>
        <c:axId val="305350720"/>
      </c:barChart>
      <c:catAx>
        <c:axId val="305350328"/>
        <c:scaling>
          <c:orientation val="minMax"/>
        </c:scaling>
        <c:delete val="0"/>
        <c:axPos val="l"/>
        <c:numFmt formatCode="General" sourceLinked="1"/>
        <c:majorTickMark val="none"/>
        <c:minorTickMark val="none"/>
        <c:tickLblPos val="nextTo"/>
        <c:spPr>
          <a:ln>
            <a:solidFill>
              <a:schemeClr val="accent2">
                <a:lumMod val="50000"/>
              </a:schemeClr>
            </a:solidFill>
          </a:ln>
        </c:spPr>
        <c:crossAx val="305350720"/>
        <c:crosses val="autoZero"/>
        <c:auto val="1"/>
        <c:lblAlgn val="ctr"/>
        <c:lblOffset val="100"/>
        <c:noMultiLvlLbl val="0"/>
      </c:catAx>
      <c:valAx>
        <c:axId val="305350720"/>
        <c:scaling>
          <c:orientation val="minMax"/>
          <c:max val="1.1000000000000001"/>
          <c:min val="0"/>
        </c:scaling>
        <c:delete val="0"/>
        <c:axPos val="b"/>
        <c:numFmt formatCode="0%" sourceLinked="1"/>
        <c:majorTickMark val="none"/>
        <c:minorTickMark val="none"/>
        <c:tickLblPos val="none"/>
        <c:spPr>
          <a:ln>
            <a:noFill/>
          </a:ln>
        </c:spPr>
        <c:crossAx val="305350328"/>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68782744068756"/>
          <c:y val="0.117150334197954"/>
          <c:w val="0.39138065462405403"/>
          <c:h val="0.81241679712999904"/>
        </c:manualLayout>
      </c:layout>
      <c:barChart>
        <c:barDir val="bar"/>
        <c:grouping val="clustered"/>
        <c:varyColors val="0"/>
        <c:ser>
          <c:idx val="0"/>
          <c:order val="0"/>
          <c:tx>
            <c:strRef>
              <c:f>Sheet1!$B$1</c:f>
              <c:strCache>
                <c:ptCount val="1"/>
                <c:pt idx="0">
                  <c:v>All</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DA1E-4A6D-9E5D-DA6E0EBFC32F}"/>
              </c:ext>
            </c:extLst>
          </c:dPt>
          <c:dPt>
            <c:idx val="1"/>
            <c:invertIfNegative val="0"/>
            <c:bubble3D val="0"/>
            <c:extLst xmlns:c16r2="http://schemas.microsoft.com/office/drawing/2015/06/chart">
              <c:ext xmlns:c16="http://schemas.microsoft.com/office/drawing/2014/chart" uri="{C3380CC4-5D6E-409C-BE32-E72D297353CC}">
                <c16:uniqueId val="{00000001-DA1E-4A6D-9E5D-DA6E0EBFC32F}"/>
              </c:ext>
            </c:extLst>
          </c:dPt>
          <c:dPt>
            <c:idx val="4"/>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DA1E-4A6D-9E5D-DA6E0EBFC32F}"/>
              </c:ext>
            </c:extLst>
          </c:dPt>
          <c:dPt>
            <c:idx val="5"/>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DA1E-4A6D-9E5D-DA6E0EBFC32F}"/>
              </c:ext>
            </c:extLst>
          </c:dPt>
          <c:dPt>
            <c:idx val="8"/>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7-DA1E-4A6D-9E5D-DA6E0EBFC32F}"/>
              </c:ext>
            </c:extLst>
          </c:dPt>
          <c:dPt>
            <c:idx val="9"/>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9-DA1E-4A6D-9E5D-DA6E0EBFC32F}"/>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numCache>
            </c:numRef>
          </c:cat>
          <c:val>
            <c:numRef>
              <c:f>Sheet1!$B$2:$B$5</c:f>
              <c:numCache>
                <c:formatCode>0%</c:formatCode>
                <c:ptCount val="4"/>
                <c:pt idx="0">
                  <c:v>0.77</c:v>
                </c:pt>
                <c:pt idx="1">
                  <c:v>0.83</c:v>
                </c:pt>
                <c:pt idx="2">
                  <c:v>0.81</c:v>
                </c:pt>
                <c:pt idx="3">
                  <c:v>0.87</c:v>
                </c:pt>
              </c:numCache>
            </c:numRef>
          </c:val>
          <c:extLst xmlns:c16r2="http://schemas.microsoft.com/office/drawing/2015/06/chart">
            <c:ext xmlns:c16="http://schemas.microsoft.com/office/drawing/2014/chart" uri="{C3380CC4-5D6E-409C-BE32-E72D297353CC}">
              <c16:uniqueId val="{0000000A-DA1E-4A6D-9E5D-DA6E0EBFC32F}"/>
            </c:ext>
          </c:extLst>
        </c:ser>
        <c:dLbls>
          <c:showLegendKey val="0"/>
          <c:showVal val="0"/>
          <c:showCatName val="0"/>
          <c:showSerName val="0"/>
          <c:showPercent val="0"/>
          <c:showBubbleSize val="0"/>
        </c:dLbls>
        <c:gapWidth val="50"/>
        <c:axId val="306146168"/>
        <c:axId val="306146560"/>
      </c:barChart>
      <c:catAx>
        <c:axId val="306146168"/>
        <c:scaling>
          <c:orientation val="minMax"/>
        </c:scaling>
        <c:delete val="0"/>
        <c:axPos val="l"/>
        <c:numFmt formatCode="General" sourceLinked="1"/>
        <c:majorTickMark val="none"/>
        <c:minorTickMark val="none"/>
        <c:tickLblPos val="nextTo"/>
        <c:spPr>
          <a:ln>
            <a:solidFill>
              <a:schemeClr val="accent2">
                <a:lumMod val="50000"/>
              </a:schemeClr>
            </a:solidFill>
          </a:ln>
        </c:spPr>
        <c:crossAx val="306146560"/>
        <c:crosses val="autoZero"/>
        <c:auto val="1"/>
        <c:lblAlgn val="ctr"/>
        <c:lblOffset val="100"/>
        <c:noMultiLvlLbl val="0"/>
      </c:catAx>
      <c:valAx>
        <c:axId val="306146560"/>
        <c:scaling>
          <c:orientation val="minMax"/>
          <c:max val="1.1000000000000001"/>
          <c:min val="0"/>
        </c:scaling>
        <c:delete val="0"/>
        <c:axPos val="b"/>
        <c:numFmt formatCode="0%" sourceLinked="1"/>
        <c:majorTickMark val="none"/>
        <c:minorTickMark val="none"/>
        <c:tickLblPos val="none"/>
        <c:spPr>
          <a:ln>
            <a:noFill/>
          </a:ln>
        </c:spPr>
        <c:crossAx val="306146168"/>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68782744068756"/>
          <c:y val="0.117150334197954"/>
          <c:w val="0.39138065462405403"/>
          <c:h val="0.8124167971299990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50FF-4A17-A630-F8AEFE065B97}"/>
              </c:ext>
            </c:extLst>
          </c:dPt>
          <c:dPt>
            <c:idx val="1"/>
            <c:invertIfNegative val="0"/>
            <c:bubble3D val="0"/>
            <c:extLst xmlns:c16r2="http://schemas.microsoft.com/office/drawing/2015/06/chart">
              <c:ext xmlns:c16="http://schemas.microsoft.com/office/drawing/2014/chart" uri="{C3380CC4-5D6E-409C-BE32-E72D297353CC}">
                <c16:uniqueId val="{00000001-50FF-4A17-A630-F8AEFE065B97}"/>
              </c:ext>
            </c:extLst>
          </c:dPt>
          <c:dPt>
            <c:idx val="4"/>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50FF-4A17-A630-F8AEFE065B97}"/>
              </c:ext>
            </c:extLst>
          </c:dPt>
          <c:dPt>
            <c:idx val="5"/>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50FF-4A17-A630-F8AEFE065B97}"/>
              </c:ext>
            </c:extLst>
          </c:dPt>
          <c:dPt>
            <c:idx val="8"/>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7-50FF-4A17-A630-F8AEFE065B97}"/>
              </c:ext>
            </c:extLst>
          </c:dPt>
          <c:dPt>
            <c:idx val="9"/>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9-50FF-4A17-A630-F8AEFE065B97}"/>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numCache>
            </c:numRef>
          </c:cat>
          <c:val>
            <c:numRef>
              <c:f>Sheet1!$B$2:$B$5</c:f>
              <c:numCache>
                <c:formatCode>0%</c:formatCode>
                <c:ptCount val="4"/>
                <c:pt idx="1">
                  <c:v>0.77</c:v>
                </c:pt>
                <c:pt idx="2">
                  <c:v>0.78</c:v>
                </c:pt>
                <c:pt idx="3">
                  <c:v>0.81</c:v>
                </c:pt>
              </c:numCache>
            </c:numRef>
          </c:val>
          <c:extLst xmlns:c16r2="http://schemas.microsoft.com/office/drawing/2015/06/chart">
            <c:ext xmlns:c16="http://schemas.microsoft.com/office/drawing/2014/chart" uri="{C3380CC4-5D6E-409C-BE32-E72D297353CC}">
              <c16:uniqueId val="{0000000A-50FF-4A17-A630-F8AEFE065B97}"/>
            </c:ext>
          </c:extLst>
        </c:ser>
        <c:dLbls>
          <c:showLegendKey val="0"/>
          <c:showVal val="0"/>
          <c:showCatName val="0"/>
          <c:showSerName val="0"/>
          <c:showPercent val="0"/>
          <c:showBubbleSize val="0"/>
        </c:dLbls>
        <c:gapWidth val="50"/>
        <c:axId val="306147344"/>
        <c:axId val="306147736"/>
      </c:barChart>
      <c:catAx>
        <c:axId val="306147344"/>
        <c:scaling>
          <c:orientation val="minMax"/>
        </c:scaling>
        <c:delete val="0"/>
        <c:axPos val="l"/>
        <c:numFmt formatCode="General" sourceLinked="1"/>
        <c:majorTickMark val="none"/>
        <c:minorTickMark val="none"/>
        <c:tickLblPos val="nextTo"/>
        <c:spPr>
          <a:ln>
            <a:solidFill>
              <a:schemeClr val="accent2">
                <a:lumMod val="50000"/>
              </a:schemeClr>
            </a:solidFill>
          </a:ln>
        </c:spPr>
        <c:crossAx val="306147736"/>
        <c:crosses val="autoZero"/>
        <c:auto val="1"/>
        <c:lblAlgn val="ctr"/>
        <c:lblOffset val="100"/>
        <c:noMultiLvlLbl val="0"/>
      </c:catAx>
      <c:valAx>
        <c:axId val="306147736"/>
        <c:scaling>
          <c:orientation val="minMax"/>
          <c:max val="1.1000000000000001"/>
          <c:min val="0"/>
        </c:scaling>
        <c:delete val="0"/>
        <c:axPos val="b"/>
        <c:numFmt formatCode="0%" sourceLinked="1"/>
        <c:majorTickMark val="none"/>
        <c:minorTickMark val="none"/>
        <c:tickLblPos val="none"/>
        <c:spPr>
          <a:ln>
            <a:noFill/>
          </a:ln>
        </c:spPr>
        <c:crossAx val="306147344"/>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53708339766352697"/>
          <c:y val="6.7260441129069398E-2"/>
          <c:w val="0.45020418403581902"/>
          <c:h val="0.91513139727673498"/>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FFD7-4864-A9C5-7C21BB2DB74A}"/>
              </c:ext>
            </c:extLst>
          </c:dPt>
          <c:dPt>
            <c:idx val="1"/>
            <c:invertIfNegative val="0"/>
            <c:bubble3D val="0"/>
            <c:extLst xmlns:c16r2="http://schemas.microsoft.com/office/drawing/2015/06/chart">
              <c:ext xmlns:c16="http://schemas.microsoft.com/office/drawing/2014/chart" uri="{C3380CC4-5D6E-409C-BE32-E72D297353CC}">
                <c16:uniqueId val="{00000001-FFD7-4864-A9C5-7C21BB2DB74A}"/>
              </c:ext>
            </c:extLst>
          </c:dPt>
          <c:dPt>
            <c:idx val="4"/>
            <c:invertIfNegative val="0"/>
            <c:bubble3D val="0"/>
            <c:extLst xmlns:c16r2="http://schemas.microsoft.com/office/drawing/2015/06/chart">
              <c:ext xmlns:c16="http://schemas.microsoft.com/office/drawing/2014/chart" uri="{C3380CC4-5D6E-409C-BE32-E72D297353CC}">
                <c16:uniqueId val="{00000002-FFD7-4864-A9C5-7C21BB2DB74A}"/>
              </c:ext>
            </c:extLst>
          </c:dPt>
          <c:dPt>
            <c:idx val="5"/>
            <c:invertIfNegative val="0"/>
            <c:bubble3D val="0"/>
            <c:extLst xmlns:c16r2="http://schemas.microsoft.com/office/drawing/2015/06/chart">
              <c:ext xmlns:c16="http://schemas.microsoft.com/office/drawing/2014/chart" uri="{C3380CC4-5D6E-409C-BE32-E72D297353CC}">
                <c16:uniqueId val="{00000003-FFD7-4864-A9C5-7C21BB2DB74A}"/>
              </c:ext>
            </c:extLst>
          </c:dPt>
          <c:dPt>
            <c:idx val="8"/>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FFD7-4864-A9C5-7C21BB2DB74A}"/>
              </c:ext>
            </c:extLst>
          </c:dPt>
          <c:dPt>
            <c:idx val="9"/>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7-FFD7-4864-A9C5-7C21BB2DB74A}"/>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Sheet1!$A$2:$A$7</c:f>
              <c:numCache>
                <c:formatCode>General</c:formatCode>
                <c:ptCount val="6"/>
              </c:numCache>
            </c:numRef>
          </c:cat>
          <c:val>
            <c:numRef>
              <c:f>Sheet1!$B$2:$B$7</c:f>
              <c:numCache>
                <c:formatCode>0%</c:formatCode>
                <c:ptCount val="6"/>
                <c:pt idx="0">
                  <c:v>0.11</c:v>
                </c:pt>
                <c:pt idx="1">
                  <c:v>0.1</c:v>
                </c:pt>
                <c:pt idx="2">
                  <c:v>0.12</c:v>
                </c:pt>
                <c:pt idx="3">
                  <c:v>0.13</c:v>
                </c:pt>
                <c:pt idx="4">
                  <c:v>0.17</c:v>
                </c:pt>
                <c:pt idx="5">
                  <c:v>0.19</c:v>
                </c:pt>
              </c:numCache>
            </c:numRef>
          </c:val>
          <c:extLst xmlns:c16r2="http://schemas.microsoft.com/office/drawing/2015/06/chart">
            <c:ext xmlns:c16="http://schemas.microsoft.com/office/drawing/2014/chart" uri="{C3380CC4-5D6E-409C-BE32-E72D297353CC}">
              <c16:uniqueId val="{00000008-FFD7-4864-A9C5-7C21BB2DB74A}"/>
            </c:ext>
          </c:extLst>
        </c:ser>
        <c:dLbls>
          <c:showLegendKey val="0"/>
          <c:showVal val="0"/>
          <c:showCatName val="0"/>
          <c:showSerName val="0"/>
          <c:showPercent val="0"/>
          <c:showBubbleSize val="0"/>
        </c:dLbls>
        <c:gapWidth val="50"/>
        <c:axId val="306148912"/>
        <c:axId val="306149304"/>
      </c:barChart>
      <c:catAx>
        <c:axId val="306148912"/>
        <c:scaling>
          <c:orientation val="minMax"/>
        </c:scaling>
        <c:delete val="0"/>
        <c:axPos val="l"/>
        <c:numFmt formatCode="General" sourceLinked="1"/>
        <c:majorTickMark val="none"/>
        <c:minorTickMark val="none"/>
        <c:tickLblPos val="nextTo"/>
        <c:spPr>
          <a:ln>
            <a:solidFill>
              <a:schemeClr val="accent2">
                <a:lumMod val="50000"/>
              </a:schemeClr>
            </a:solidFill>
          </a:ln>
        </c:spPr>
        <c:crossAx val="306149304"/>
        <c:crosses val="autoZero"/>
        <c:auto val="1"/>
        <c:lblAlgn val="ctr"/>
        <c:lblOffset val="100"/>
        <c:noMultiLvlLbl val="0"/>
      </c:catAx>
      <c:valAx>
        <c:axId val="306149304"/>
        <c:scaling>
          <c:orientation val="minMax"/>
          <c:max val="1.1000000000000001"/>
          <c:min val="0"/>
        </c:scaling>
        <c:delete val="0"/>
        <c:axPos val="b"/>
        <c:numFmt formatCode="0%" sourceLinked="1"/>
        <c:majorTickMark val="none"/>
        <c:minorTickMark val="none"/>
        <c:tickLblPos val="none"/>
        <c:spPr>
          <a:ln>
            <a:noFill/>
          </a:ln>
        </c:spPr>
        <c:crossAx val="306148912"/>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601"/>
          <c:y val="0.15823617425664799"/>
          <c:w val="0.39138065462405403"/>
          <c:h val="0.8124167971299990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A7A7-4428-A15E-DB455C44DEB0}"/>
              </c:ext>
            </c:extLst>
          </c:dPt>
          <c:dPt>
            <c:idx val="1"/>
            <c:invertIfNegative val="0"/>
            <c:bubble3D val="0"/>
            <c:extLst xmlns:c16r2="http://schemas.microsoft.com/office/drawing/2015/06/chart">
              <c:ext xmlns:c16="http://schemas.microsoft.com/office/drawing/2014/chart" uri="{C3380CC4-5D6E-409C-BE32-E72D297353CC}">
                <c16:uniqueId val="{00000001-A7A7-4428-A15E-DB455C44DEB0}"/>
              </c:ext>
            </c:extLst>
          </c:dPt>
          <c:dPt>
            <c:idx val="4"/>
            <c:invertIfNegative val="0"/>
            <c:bubble3D val="0"/>
            <c:extLst xmlns:c16r2="http://schemas.microsoft.com/office/drawing/2015/06/chart">
              <c:ext xmlns:c16="http://schemas.microsoft.com/office/drawing/2014/chart" uri="{C3380CC4-5D6E-409C-BE32-E72D297353CC}">
                <c16:uniqueId val="{00000002-A7A7-4428-A15E-DB455C44DEB0}"/>
              </c:ext>
            </c:extLst>
          </c:dPt>
          <c:dPt>
            <c:idx val="5"/>
            <c:invertIfNegative val="0"/>
            <c:bubble3D val="0"/>
            <c:extLst xmlns:c16r2="http://schemas.microsoft.com/office/drawing/2015/06/chart">
              <c:ext xmlns:c16="http://schemas.microsoft.com/office/drawing/2014/chart" uri="{C3380CC4-5D6E-409C-BE32-E72D297353CC}">
                <c16:uniqueId val="{00000003-A7A7-4428-A15E-DB455C44DEB0}"/>
              </c:ext>
            </c:extLst>
          </c:dPt>
          <c:dPt>
            <c:idx val="8"/>
            <c:invertIfNegative val="0"/>
            <c:bubble3D val="0"/>
            <c:extLst xmlns:c16r2="http://schemas.microsoft.com/office/drawing/2015/06/chart">
              <c:ext xmlns:c16="http://schemas.microsoft.com/office/drawing/2014/chart" uri="{C3380CC4-5D6E-409C-BE32-E72D297353CC}">
                <c16:uniqueId val="{00000004-A7A7-4428-A15E-DB455C44DEB0}"/>
              </c:ext>
            </c:extLst>
          </c:dPt>
          <c:dPt>
            <c:idx val="9"/>
            <c:invertIfNegative val="0"/>
            <c:bubble3D val="0"/>
            <c:extLst xmlns:c16r2="http://schemas.microsoft.com/office/drawing/2015/06/chart">
              <c:ext xmlns:c16="http://schemas.microsoft.com/office/drawing/2014/chart" uri="{C3380CC4-5D6E-409C-BE32-E72D297353CC}">
                <c16:uniqueId val="{00000005-A7A7-4428-A15E-DB455C44DEB0}"/>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Other/not reported</c:v>
                </c:pt>
                <c:pt idx="1">
                  <c:v>Asian American</c:v>
                </c:pt>
                <c:pt idx="2">
                  <c:v>African American</c:v>
                </c:pt>
                <c:pt idx="3">
                  <c:v>Latino</c:v>
                </c:pt>
                <c:pt idx="4">
                  <c:v>White non-Hispanic</c:v>
                </c:pt>
                <c:pt idx="6">
                  <c:v>75 or older</c:v>
                </c:pt>
                <c:pt idx="7">
                  <c:v>65-74</c:v>
                </c:pt>
                <c:pt idx="8">
                  <c:v>Under 65</c:v>
                </c:pt>
                <c:pt idx="10">
                  <c:v>Female</c:v>
                </c:pt>
                <c:pt idx="11">
                  <c:v>Male</c:v>
                </c:pt>
              </c:strCache>
            </c:strRef>
          </c:cat>
          <c:val>
            <c:numRef>
              <c:f>Sheet1!$B$2:$B$13</c:f>
              <c:numCache>
                <c:formatCode>0%</c:formatCode>
                <c:ptCount val="12"/>
                <c:pt idx="0">
                  <c:v>7.0000000000000007E-2</c:v>
                </c:pt>
                <c:pt idx="1">
                  <c:v>0.08</c:v>
                </c:pt>
                <c:pt idx="2">
                  <c:v>0.15</c:v>
                </c:pt>
                <c:pt idx="3">
                  <c:v>0.55000000000000004</c:v>
                </c:pt>
                <c:pt idx="4">
                  <c:v>0.14000000000000001</c:v>
                </c:pt>
                <c:pt idx="6">
                  <c:v>0.33</c:v>
                </c:pt>
                <c:pt idx="7">
                  <c:v>0.42</c:v>
                </c:pt>
                <c:pt idx="8">
                  <c:v>0.25</c:v>
                </c:pt>
                <c:pt idx="10">
                  <c:v>0.55000000000000004</c:v>
                </c:pt>
                <c:pt idx="11">
                  <c:v>0.45</c:v>
                </c:pt>
              </c:numCache>
            </c:numRef>
          </c:val>
          <c:extLst xmlns:c16r2="http://schemas.microsoft.com/office/drawing/2015/06/chart">
            <c:ext xmlns:c16="http://schemas.microsoft.com/office/drawing/2014/chart" uri="{C3380CC4-5D6E-409C-BE32-E72D297353CC}">
              <c16:uniqueId val="{00000006-A7A7-4428-A15E-DB455C44DEB0}"/>
            </c:ext>
          </c:extLst>
        </c:ser>
        <c:dLbls>
          <c:showLegendKey val="0"/>
          <c:showVal val="0"/>
          <c:showCatName val="0"/>
          <c:showSerName val="0"/>
          <c:showPercent val="0"/>
          <c:showBubbleSize val="0"/>
        </c:dLbls>
        <c:gapWidth val="25"/>
        <c:overlap val="100"/>
        <c:axId val="306675680"/>
        <c:axId val="306676072"/>
      </c:barChart>
      <c:catAx>
        <c:axId val="306675680"/>
        <c:scaling>
          <c:orientation val="minMax"/>
        </c:scaling>
        <c:delete val="0"/>
        <c:axPos val="l"/>
        <c:numFmt formatCode="General" sourceLinked="0"/>
        <c:majorTickMark val="none"/>
        <c:minorTickMark val="none"/>
        <c:tickLblPos val="nextTo"/>
        <c:spPr>
          <a:ln>
            <a:solidFill>
              <a:schemeClr val="accent2">
                <a:lumMod val="50000"/>
              </a:schemeClr>
            </a:solidFill>
          </a:ln>
        </c:spPr>
        <c:txPr>
          <a:bodyPr/>
          <a:lstStyle/>
          <a:p>
            <a:pPr algn="r">
              <a:defRPr sz="1400"/>
            </a:pPr>
            <a:endParaRPr lang="en-US"/>
          </a:p>
        </c:txPr>
        <c:crossAx val="306676072"/>
        <c:crosses val="autoZero"/>
        <c:auto val="1"/>
        <c:lblAlgn val="ctr"/>
        <c:lblOffset val="100"/>
        <c:noMultiLvlLbl val="0"/>
      </c:catAx>
      <c:valAx>
        <c:axId val="306676072"/>
        <c:scaling>
          <c:orientation val="minMax"/>
          <c:max val="1.1000000000000001"/>
          <c:min val="0"/>
        </c:scaling>
        <c:delete val="0"/>
        <c:axPos val="b"/>
        <c:numFmt formatCode="0%" sourceLinked="1"/>
        <c:majorTickMark val="none"/>
        <c:minorTickMark val="none"/>
        <c:tickLblPos val="none"/>
        <c:spPr>
          <a:ln>
            <a:noFill/>
          </a:ln>
        </c:spPr>
        <c:crossAx val="306675680"/>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601"/>
          <c:y val="0.15823617425664799"/>
          <c:w val="0.39138065462405403"/>
          <c:h val="0.8124167971299990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7802-484F-ABA5-55025B8169D3}"/>
              </c:ext>
            </c:extLst>
          </c:dPt>
          <c:dPt>
            <c:idx val="1"/>
            <c:invertIfNegative val="0"/>
            <c:bubble3D val="0"/>
            <c:extLst xmlns:c16r2="http://schemas.microsoft.com/office/drawing/2015/06/chart">
              <c:ext xmlns:c16="http://schemas.microsoft.com/office/drawing/2014/chart" uri="{C3380CC4-5D6E-409C-BE32-E72D297353CC}">
                <c16:uniqueId val="{00000001-7802-484F-ABA5-55025B8169D3}"/>
              </c:ext>
            </c:extLst>
          </c:dPt>
          <c:dPt>
            <c:idx val="4"/>
            <c:invertIfNegative val="0"/>
            <c:bubble3D val="0"/>
            <c:extLst xmlns:c16r2="http://schemas.microsoft.com/office/drawing/2015/06/chart">
              <c:ext xmlns:c16="http://schemas.microsoft.com/office/drawing/2014/chart" uri="{C3380CC4-5D6E-409C-BE32-E72D297353CC}">
                <c16:uniqueId val="{00000002-7802-484F-ABA5-55025B8169D3}"/>
              </c:ext>
            </c:extLst>
          </c:dPt>
          <c:dPt>
            <c:idx val="5"/>
            <c:invertIfNegative val="0"/>
            <c:bubble3D val="0"/>
            <c:extLst xmlns:c16r2="http://schemas.microsoft.com/office/drawing/2015/06/chart">
              <c:ext xmlns:c16="http://schemas.microsoft.com/office/drawing/2014/chart" uri="{C3380CC4-5D6E-409C-BE32-E72D297353CC}">
                <c16:uniqueId val="{00000003-7802-484F-ABA5-55025B8169D3}"/>
              </c:ext>
            </c:extLst>
          </c:dPt>
          <c:dPt>
            <c:idx val="8"/>
            <c:invertIfNegative val="0"/>
            <c:bubble3D val="0"/>
            <c:extLst xmlns:c16r2="http://schemas.microsoft.com/office/drawing/2015/06/chart">
              <c:ext xmlns:c16="http://schemas.microsoft.com/office/drawing/2014/chart" uri="{C3380CC4-5D6E-409C-BE32-E72D297353CC}">
                <c16:uniqueId val="{00000004-7802-484F-ABA5-55025B8169D3}"/>
              </c:ext>
            </c:extLst>
          </c:dPt>
          <c:dPt>
            <c:idx val="9"/>
            <c:invertIfNegative val="0"/>
            <c:bubble3D val="0"/>
            <c:extLst xmlns:c16r2="http://schemas.microsoft.com/office/drawing/2015/06/chart">
              <c:ext xmlns:c16="http://schemas.microsoft.com/office/drawing/2014/chart" uri="{C3380CC4-5D6E-409C-BE32-E72D297353CC}">
                <c16:uniqueId val="{00000005-7802-484F-ABA5-55025B8169D3}"/>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Sheet1!$A$2:$A$9</c:f>
              <c:strCache>
                <c:ptCount val="8"/>
                <c:pt idx="1">
                  <c:v>No</c:v>
                </c:pt>
                <c:pt idx="2">
                  <c:v>Yes</c:v>
                </c:pt>
                <c:pt idx="4">
                  <c:v>College graduate</c:v>
                </c:pt>
                <c:pt idx="5">
                  <c:v>Some college/trade school</c:v>
                </c:pt>
                <c:pt idx="6">
                  <c:v>High school graduate</c:v>
                </c:pt>
                <c:pt idx="7">
                  <c:v>Not a high school graduate</c:v>
                </c:pt>
              </c:strCache>
            </c:strRef>
          </c:cat>
          <c:val>
            <c:numRef>
              <c:f>Sheet1!$B$2:$B$9</c:f>
              <c:numCache>
                <c:formatCode>0%</c:formatCode>
                <c:ptCount val="8"/>
                <c:pt idx="1">
                  <c:v>0.28999999999999998</c:v>
                </c:pt>
                <c:pt idx="2">
                  <c:v>0.62</c:v>
                </c:pt>
                <c:pt idx="4">
                  <c:v>0.09</c:v>
                </c:pt>
                <c:pt idx="5">
                  <c:v>0.17</c:v>
                </c:pt>
                <c:pt idx="6">
                  <c:v>0.2</c:v>
                </c:pt>
                <c:pt idx="7">
                  <c:v>0.49</c:v>
                </c:pt>
              </c:numCache>
            </c:numRef>
          </c:val>
          <c:extLst xmlns:c16r2="http://schemas.microsoft.com/office/drawing/2015/06/chart">
            <c:ext xmlns:c16="http://schemas.microsoft.com/office/drawing/2014/chart" uri="{C3380CC4-5D6E-409C-BE32-E72D297353CC}">
              <c16:uniqueId val="{00000006-7802-484F-ABA5-55025B8169D3}"/>
            </c:ext>
          </c:extLst>
        </c:ser>
        <c:dLbls>
          <c:showLegendKey val="0"/>
          <c:showVal val="0"/>
          <c:showCatName val="0"/>
          <c:showSerName val="0"/>
          <c:showPercent val="0"/>
          <c:showBubbleSize val="0"/>
        </c:dLbls>
        <c:gapWidth val="25"/>
        <c:overlap val="100"/>
        <c:axId val="306676856"/>
        <c:axId val="306677248"/>
      </c:barChart>
      <c:catAx>
        <c:axId val="306676856"/>
        <c:scaling>
          <c:orientation val="minMax"/>
        </c:scaling>
        <c:delete val="0"/>
        <c:axPos val="l"/>
        <c:numFmt formatCode="General" sourceLinked="0"/>
        <c:majorTickMark val="none"/>
        <c:minorTickMark val="none"/>
        <c:tickLblPos val="nextTo"/>
        <c:spPr>
          <a:ln>
            <a:solidFill>
              <a:schemeClr val="accent2">
                <a:lumMod val="50000"/>
              </a:schemeClr>
            </a:solidFill>
          </a:ln>
        </c:spPr>
        <c:txPr>
          <a:bodyPr/>
          <a:lstStyle/>
          <a:p>
            <a:pPr algn="r">
              <a:defRPr sz="1400"/>
            </a:pPr>
            <a:endParaRPr lang="en-US"/>
          </a:p>
        </c:txPr>
        <c:crossAx val="306677248"/>
        <c:crosses val="autoZero"/>
        <c:auto val="1"/>
        <c:lblAlgn val="ctr"/>
        <c:lblOffset val="100"/>
        <c:noMultiLvlLbl val="0"/>
      </c:catAx>
      <c:valAx>
        <c:axId val="306677248"/>
        <c:scaling>
          <c:orientation val="minMax"/>
          <c:max val="1.1000000000000001"/>
          <c:min val="0"/>
        </c:scaling>
        <c:delete val="0"/>
        <c:axPos val="b"/>
        <c:numFmt formatCode="0%" sourceLinked="1"/>
        <c:majorTickMark val="none"/>
        <c:minorTickMark val="none"/>
        <c:tickLblPos val="none"/>
        <c:spPr>
          <a:ln>
            <a:noFill/>
          </a:ln>
        </c:spPr>
        <c:crossAx val="306676856"/>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601"/>
          <c:y val="0.117150334197954"/>
          <c:w val="0.39138065462405403"/>
          <c:h val="0.8124167971299990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A79B-4873-A4E8-E9B952CE8E31}"/>
              </c:ext>
            </c:extLst>
          </c:dPt>
          <c:dPt>
            <c:idx val="1"/>
            <c:invertIfNegative val="0"/>
            <c:bubble3D val="0"/>
            <c:extLst xmlns:c16r2="http://schemas.microsoft.com/office/drawing/2015/06/chart">
              <c:ext xmlns:c16="http://schemas.microsoft.com/office/drawing/2014/chart" uri="{C3380CC4-5D6E-409C-BE32-E72D297353CC}">
                <c16:uniqueId val="{00000001-A79B-4873-A4E8-E9B952CE8E31}"/>
              </c:ext>
            </c:extLst>
          </c:dPt>
          <c:dPt>
            <c:idx val="4"/>
            <c:invertIfNegative val="0"/>
            <c:bubble3D val="0"/>
            <c:extLst xmlns:c16r2="http://schemas.microsoft.com/office/drawing/2015/06/chart">
              <c:ext xmlns:c16="http://schemas.microsoft.com/office/drawing/2014/chart" uri="{C3380CC4-5D6E-409C-BE32-E72D297353CC}">
                <c16:uniqueId val="{00000002-A79B-4873-A4E8-E9B952CE8E31}"/>
              </c:ext>
            </c:extLst>
          </c:dPt>
          <c:dPt>
            <c:idx val="5"/>
            <c:invertIfNegative val="0"/>
            <c:bubble3D val="0"/>
            <c:extLst xmlns:c16r2="http://schemas.microsoft.com/office/drawing/2015/06/chart">
              <c:ext xmlns:c16="http://schemas.microsoft.com/office/drawing/2014/chart" uri="{C3380CC4-5D6E-409C-BE32-E72D297353CC}">
                <c16:uniqueId val="{00000003-A79B-4873-A4E8-E9B952CE8E31}"/>
              </c:ext>
            </c:extLst>
          </c:dPt>
          <c:dPt>
            <c:idx val="8"/>
            <c:invertIfNegative val="0"/>
            <c:bubble3D val="0"/>
            <c:extLst xmlns:c16r2="http://schemas.microsoft.com/office/drawing/2015/06/chart">
              <c:ext xmlns:c16="http://schemas.microsoft.com/office/drawing/2014/chart" uri="{C3380CC4-5D6E-409C-BE32-E72D297353CC}">
                <c16:uniqueId val="{00000004-A79B-4873-A4E8-E9B952CE8E31}"/>
              </c:ext>
            </c:extLst>
          </c:dPt>
          <c:dPt>
            <c:idx val="9"/>
            <c:invertIfNegative val="0"/>
            <c:bubble3D val="0"/>
            <c:extLst xmlns:c16r2="http://schemas.microsoft.com/office/drawing/2015/06/chart">
              <c:ext xmlns:c16="http://schemas.microsoft.com/office/drawing/2014/chart" uri="{C3380CC4-5D6E-409C-BE32-E72D297353CC}">
                <c16:uniqueId val="{00000005-A79B-4873-A4E8-E9B952CE8E31}"/>
              </c:ext>
            </c:extLst>
          </c:dPt>
          <c:dLbls>
            <c:spPr>
              <a:noFill/>
              <a:ln>
                <a:noFill/>
              </a:ln>
              <a:effectLst/>
            </c:spPr>
            <c:txPr>
              <a:bodyPr/>
              <a:lstStyle/>
              <a:p>
                <a:pPr>
                  <a:defRPr sz="16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Overnight patient in a hospital past 12 months</c:v>
                </c:pt>
                <c:pt idx="1">
                  <c:v>Require assistance for common daily activities</c:v>
                </c:pt>
                <c:pt idx="2">
                  <c:v>Use specialized equipment, such as a cane, wheelchair, scooter or special bed</c:v>
                </c:pt>
                <c:pt idx="3">
                  <c:v>In fair or poor health</c:v>
                </c:pt>
              </c:strCache>
            </c:strRef>
          </c:cat>
          <c:val>
            <c:numRef>
              <c:f>Sheet1!$B$2:$B$5</c:f>
              <c:numCache>
                <c:formatCode>0%</c:formatCode>
                <c:ptCount val="4"/>
                <c:pt idx="0">
                  <c:v>0.23</c:v>
                </c:pt>
                <c:pt idx="1">
                  <c:v>0.36</c:v>
                </c:pt>
                <c:pt idx="2">
                  <c:v>0.44</c:v>
                </c:pt>
                <c:pt idx="3">
                  <c:v>0.48</c:v>
                </c:pt>
              </c:numCache>
            </c:numRef>
          </c:val>
          <c:extLst xmlns:c16r2="http://schemas.microsoft.com/office/drawing/2015/06/chart">
            <c:ext xmlns:c16="http://schemas.microsoft.com/office/drawing/2014/chart" uri="{C3380CC4-5D6E-409C-BE32-E72D297353CC}">
              <c16:uniqueId val="{00000006-A79B-4873-A4E8-E9B952CE8E31}"/>
            </c:ext>
          </c:extLst>
        </c:ser>
        <c:dLbls>
          <c:showLegendKey val="0"/>
          <c:showVal val="0"/>
          <c:showCatName val="0"/>
          <c:showSerName val="0"/>
          <c:showPercent val="0"/>
          <c:showBubbleSize val="0"/>
        </c:dLbls>
        <c:gapWidth val="75"/>
        <c:overlap val="100"/>
        <c:axId val="306678424"/>
        <c:axId val="306678816"/>
      </c:barChart>
      <c:catAx>
        <c:axId val="306678424"/>
        <c:scaling>
          <c:orientation val="minMax"/>
        </c:scaling>
        <c:delete val="0"/>
        <c:axPos val="l"/>
        <c:numFmt formatCode="General" sourceLinked="0"/>
        <c:majorTickMark val="none"/>
        <c:minorTickMark val="none"/>
        <c:tickLblPos val="nextTo"/>
        <c:spPr>
          <a:ln>
            <a:solidFill>
              <a:schemeClr val="accent2">
                <a:lumMod val="50000"/>
              </a:schemeClr>
            </a:solidFill>
          </a:ln>
        </c:spPr>
        <c:txPr>
          <a:bodyPr/>
          <a:lstStyle/>
          <a:p>
            <a:pPr algn="r">
              <a:defRPr sz="1600"/>
            </a:pPr>
            <a:endParaRPr lang="en-US"/>
          </a:p>
        </c:txPr>
        <c:crossAx val="306678816"/>
        <c:crosses val="autoZero"/>
        <c:auto val="1"/>
        <c:lblAlgn val="ctr"/>
        <c:lblOffset val="100"/>
        <c:noMultiLvlLbl val="0"/>
      </c:catAx>
      <c:valAx>
        <c:axId val="306678816"/>
        <c:scaling>
          <c:orientation val="minMax"/>
          <c:max val="1.1000000000000001"/>
          <c:min val="0"/>
        </c:scaling>
        <c:delete val="0"/>
        <c:axPos val="b"/>
        <c:numFmt formatCode="0%" sourceLinked="1"/>
        <c:majorTickMark val="none"/>
        <c:minorTickMark val="none"/>
        <c:tickLblPos val="none"/>
        <c:spPr>
          <a:ln>
            <a:noFill/>
          </a:ln>
        </c:spPr>
        <c:crossAx val="306678424"/>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68782744068756"/>
          <c:y val="0.117150334197954"/>
          <c:w val="0.39138065462405403"/>
          <c:h val="0.81241679712999904"/>
        </c:manualLayout>
      </c:layout>
      <c:barChart>
        <c:barDir val="bar"/>
        <c:grouping val="clustered"/>
        <c:varyColors val="0"/>
        <c:ser>
          <c:idx val="0"/>
          <c:order val="0"/>
          <c:tx>
            <c:strRef>
              <c:f>Sheet1!$B$1</c:f>
              <c:strCache>
                <c:ptCount val="1"/>
                <c:pt idx="0">
                  <c:v>All</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67EB-4F73-AA79-5F9F37BFD97A}"/>
              </c:ext>
            </c:extLst>
          </c:dPt>
          <c:dPt>
            <c:idx val="1"/>
            <c:invertIfNegative val="0"/>
            <c:bubble3D val="0"/>
            <c:extLst xmlns:c16r2="http://schemas.microsoft.com/office/drawing/2015/06/chart">
              <c:ext xmlns:c16="http://schemas.microsoft.com/office/drawing/2014/chart" uri="{C3380CC4-5D6E-409C-BE32-E72D297353CC}">
                <c16:uniqueId val="{00000001-67EB-4F73-AA79-5F9F37BFD97A}"/>
              </c:ext>
            </c:extLst>
          </c:dPt>
          <c:dPt>
            <c:idx val="4"/>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67EB-4F73-AA79-5F9F37BFD97A}"/>
              </c:ext>
            </c:extLst>
          </c:dPt>
          <c:dPt>
            <c:idx val="5"/>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67EB-4F73-AA79-5F9F37BFD97A}"/>
              </c:ext>
            </c:extLst>
          </c:dPt>
          <c:dPt>
            <c:idx val="8"/>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7-67EB-4F73-AA79-5F9F37BFD97A}"/>
              </c:ext>
            </c:extLst>
          </c:dPt>
          <c:dPt>
            <c:idx val="9"/>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9-67EB-4F73-AA79-5F9F37BFD97A}"/>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numCache>
            </c:numRef>
          </c:cat>
          <c:val>
            <c:numRef>
              <c:f>Sheet1!$B$2:$B$5</c:f>
              <c:numCache>
                <c:formatCode>0%</c:formatCode>
                <c:ptCount val="4"/>
                <c:pt idx="1">
                  <c:v>0.87</c:v>
                </c:pt>
                <c:pt idx="2">
                  <c:v>0.82</c:v>
                </c:pt>
                <c:pt idx="3">
                  <c:v>0.81</c:v>
                </c:pt>
              </c:numCache>
            </c:numRef>
          </c:val>
          <c:extLst xmlns:c16r2="http://schemas.microsoft.com/office/drawing/2015/06/chart">
            <c:ext xmlns:c16="http://schemas.microsoft.com/office/drawing/2014/chart" uri="{C3380CC4-5D6E-409C-BE32-E72D297353CC}">
              <c16:uniqueId val="{0000000A-67EB-4F73-AA79-5F9F37BFD97A}"/>
            </c:ext>
          </c:extLst>
        </c:ser>
        <c:dLbls>
          <c:showLegendKey val="0"/>
          <c:showVal val="0"/>
          <c:showCatName val="0"/>
          <c:showSerName val="0"/>
          <c:showPercent val="0"/>
          <c:showBubbleSize val="0"/>
        </c:dLbls>
        <c:gapWidth val="50"/>
        <c:axId val="306049952"/>
        <c:axId val="306050344"/>
      </c:barChart>
      <c:catAx>
        <c:axId val="306049952"/>
        <c:scaling>
          <c:orientation val="minMax"/>
        </c:scaling>
        <c:delete val="0"/>
        <c:axPos val="l"/>
        <c:numFmt formatCode="General" sourceLinked="1"/>
        <c:majorTickMark val="none"/>
        <c:minorTickMark val="none"/>
        <c:tickLblPos val="nextTo"/>
        <c:spPr>
          <a:ln>
            <a:solidFill>
              <a:schemeClr val="accent2">
                <a:lumMod val="50000"/>
              </a:schemeClr>
            </a:solidFill>
          </a:ln>
        </c:spPr>
        <c:crossAx val="306050344"/>
        <c:crosses val="autoZero"/>
        <c:auto val="1"/>
        <c:lblAlgn val="ctr"/>
        <c:lblOffset val="100"/>
        <c:noMultiLvlLbl val="0"/>
      </c:catAx>
      <c:valAx>
        <c:axId val="306050344"/>
        <c:scaling>
          <c:orientation val="minMax"/>
          <c:max val="1.1000000000000001"/>
          <c:min val="0"/>
        </c:scaling>
        <c:delete val="0"/>
        <c:axPos val="b"/>
        <c:numFmt formatCode="0%" sourceLinked="1"/>
        <c:majorTickMark val="none"/>
        <c:minorTickMark val="none"/>
        <c:tickLblPos val="none"/>
        <c:spPr>
          <a:ln>
            <a:noFill/>
          </a:ln>
        </c:spPr>
        <c:crossAx val="306049952"/>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68782744068756"/>
          <c:y val="0.117150334197954"/>
          <c:w val="0.39138065462405403"/>
          <c:h val="0.8124167971299990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0027-4761-9C9B-70213A5892CC}"/>
              </c:ext>
            </c:extLst>
          </c:dPt>
          <c:dPt>
            <c:idx val="1"/>
            <c:invertIfNegative val="0"/>
            <c:bubble3D val="0"/>
            <c:extLst xmlns:c16r2="http://schemas.microsoft.com/office/drawing/2015/06/chart">
              <c:ext xmlns:c16="http://schemas.microsoft.com/office/drawing/2014/chart" uri="{C3380CC4-5D6E-409C-BE32-E72D297353CC}">
                <c16:uniqueId val="{00000001-0027-4761-9C9B-70213A5892CC}"/>
              </c:ext>
            </c:extLst>
          </c:dPt>
          <c:dPt>
            <c:idx val="4"/>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0027-4761-9C9B-70213A5892CC}"/>
              </c:ext>
            </c:extLst>
          </c:dPt>
          <c:dPt>
            <c:idx val="5"/>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0027-4761-9C9B-70213A5892CC}"/>
              </c:ext>
            </c:extLst>
          </c:dPt>
          <c:dPt>
            <c:idx val="8"/>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7-0027-4761-9C9B-70213A5892CC}"/>
              </c:ext>
            </c:extLst>
          </c:dPt>
          <c:dPt>
            <c:idx val="9"/>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9-0027-4761-9C9B-70213A5892CC}"/>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numCache>
            </c:numRef>
          </c:cat>
          <c:val>
            <c:numRef>
              <c:f>Sheet1!$B$2:$B$5</c:f>
              <c:numCache>
                <c:formatCode>0%</c:formatCode>
                <c:ptCount val="4"/>
                <c:pt idx="0">
                  <c:v>0.79</c:v>
                </c:pt>
                <c:pt idx="1">
                  <c:v>0.81</c:v>
                </c:pt>
                <c:pt idx="2">
                  <c:v>0.84</c:v>
                </c:pt>
                <c:pt idx="3">
                  <c:v>0.85</c:v>
                </c:pt>
              </c:numCache>
            </c:numRef>
          </c:val>
          <c:extLst xmlns:c16r2="http://schemas.microsoft.com/office/drawing/2015/06/chart">
            <c:ext xmlns:c16="http://schemas.microsoft.com/office/drawing/2014/chart" uri="{C3380CC4-5D6E-409C-BE32-E72D297353CC}">
              <c16:uniqueId val="{0000000A-0027-4761-9C9B-70213A5892CC}"/>
            </c:ext>
          </c:extLst>
        </c:ser>
        <c:dLbls>
          <c:showLegendKey val="0"/>
          <c:showVal val="0"/>
          <c:showCatName val="0"/>
          <c:showSerName val="0"/>
          <c:showPercent val="0"/>
          <c:showBubbleSize val="0"/>
        </c:dLbls>
        <c:gapWidth val="50"/>
        <c:axId val="306051128"/>
        <c:axId val="306051520"/>
      </c:barChart>
      <c:catAx>
        <c:axId val="306051128"/>
        <c:scaling>
          <c:orientation val="minMax"/>
        </c:scaling>
        <c:delete val="0"/>
        <c:axPos val="l"/>
        <c:numFmt formatCode="General" sourceLinked="1"/>
        <c:majorTickMark val="none"/>
        <c:minorTickMark val="none"/>
        <c:tickLblPos val="nextTo"/>
        <c:spPr>
          <a:ln>
            <a:solidFill>
              <a:schemeClr val="accent2">
                <a:lumMod val="50000"/>
              </a:schemeClr>
            </a:solidFill>
          </a:ln>
        </c:spPr>
        <c:crossAx val="306051520"/>
        <c:crosses val="autoZero"/>
        <c:auto val="1"/>
        <c:lblAlgn val="ctr"/>
        <c:lblOffset val="100"/>
        <c:noMultiLvlLbl val="0"/>
      </c:catAx>
      <c:valAx>
        <c:axId val="306051520"/>
        <c:scaling>
          <c:orientation val="minMax"/>
          <c:max val="1.1000000000000001"/>
          <c:min val="0"/>
        </c:scaling>
        <c:delete val="0"/>
        <c:axPos val="b"/>
        <c:numFmt formatCode="0%" sourceLinked="1"/>
        <c:majorTickMark val="none"/>
        <c:minorTickMark val="none"/>
        <c:tickLblPos val="none"/>
        <c:spPr>
          <a:ln>
            <a:noFill/>
          </a:ln>
        </c:spPr>
        <c:crossAx val="306051128"/>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68782744068756"/>
          <c:y val="0.117150334197954"/>
          <c:w val="0.39138065462405403"/>
          <c:h val="0.8124167971299990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4382-4EC4-810B-E904BF64F879}"/>
              </c:ext>
            </c:extLst>
          </c:dPt>
          <c:dPt>
            <c:idx val="1"/>
            <c:invertIfNegative val="0"/>
            <c:bubble3D val="0"/>
            <c:extLst xmlns:c16r2="http://schemas.microsoft.com/office/drawing/2015/06/chart">
              <c:ext xmlns:c16="http://schemas.microsoft.com/office/drawing/2014/chart" uri="{C3380CC4-5D6E-409C-BE32-E72D297353CC}">
                <c16:uniqueId val="{00000001-4382-4EC4-810B-E904BF64F879}"/>
              </c:ext>
            </c:extLst>
          </c:dPt>
          <c:dPt>
            <c:idx val="4"/>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4382-4EC4-810B-E904BF64F879}"/>
              </c:ext>
            </c:extLst>
          </c:dPt>
          <c:dPt>
            <c:idx val="5"/>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4382-4EC4-810B-E904BF64F879}"/>
              </c:ext>
            </c:extLst>
          </c:dPt>
          <c:dPt>
            <c:idx val="8"/>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7-4382-4EC4-810B-E904BF64F879}"/>
              </c:ext>
            </c:extLst>
          </c:dPt>
          <c:dPt>
            <c:idx val="9"/>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9-4382-4EC4-810B-E904BF64F879}"/>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numCache>
            </c:numRef>
          </c:cat>
          <c:val>
            <c:numRef>
              <c:f>Sheet1!$B$2:$B$5</c:f>
              <c:numCache>
                <c:formatCode>0%</c:formatCode>
                <c:ptCount val="4"/>
                <c:pt idx="1">
                  <c:v>0.78</c:v>
                </c:pt>
                <c:pt idx="2">
                  <c:v>0.74</c:v>
                </c:pt>
                <c:pt idx="3">
                  <c:v>0.82</c:v>
                </c:pt>
              </c:numCache>
            </c:numRef>
          </c:val>
          <c:extLst xmlns:c16r2="http://schemas.microsoft.com/office/drawing/2015/06/chart">
            <c:ext xmlns:c16="http://schemas.microsoft.com/office/drawing/2014/chart" uri="{C3380CC4-5D6E-409C-BE32-E72D297353CC}">
              <c16:uniqueId val="{0000000A-4382-4EC4-810B-E904BF64F879}"/>
            </c:ext>
          </c:extLst>
        </c:ser>
        <c:dLbls>
          <c:showLegendKey val="0"/>
          <c:showVal val="0"/>
          <c:showCatName val="0"/>
          <c:showSerName val="0"/>
          <c:showPercent val="0"/>
          <c:showBubbleSize val="0"/>
        </c:dLbls>
        <c:gapWidth val="50"/>
        <c:axId val="306052304"/>
        <c:axId val="306052696"/>
      </c:barChart>
      <c:catAx>
        <c:axId val="306052304"/>
        <c:scaling>
          <c:orientation val="minMax"/>
        </c:scaling>
        <c:delete val="0"/>
        <c:axPos val="l"/>
        <c:numFmt formatCode="General" sourceLinked="1"/>
        <c:majorTickMark val="none"/>
        <c:minorTickMark val="none"/>
        <c:tickLblPos val="nextTo"/>
        <c:spPr>
          <a:ln>
            <a:solidFill>
              <a:schemeClr val="accent2">
                <a:lumMod val="50000"/>
              </a:schemeClr>
            </a:solidFill>
          </a:ln>
        </c:spPr>
        <c:crossAx val="306052696"/>
        <c:crosses val="autoZero"/>
        <c:auto val="1"/>
        <c:lblAlgn val="ctr"/>
        <c:lblOffset val="100"/>
        <c:noMultiLvlLbl val="0"/>
      </c:catAx>
      <c:valAx>
        <c:axId val="306052696"/>
        <c:scaling>
          <c:orientation val="minMax"/>
          <c:max val="1.1000000000000001"/>
          <c:min val="0"/>
        </c:scaling>
        <c:delete val="0"/>
        <c:axPos val="b"/>
        <c:numFmt formatCode="0%" sourceLinked="1"/>
        <c:majorTickMark val="none"/>
        <c:minorTickMark val="none"/>
        <c:tickLblPos val="none"/>
        <c:spPr>
          <a:ln>
            <a:noFill/>
          </a:ln>
        </c:spPr>
        <c:crossAx val="306052304"/>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601"/>
          <c:y val="0.117150334197954"/>
          <c:w val="0.39138065462405403"/>
          <c:h val="0.86359547316306695"/>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spPr>
              <a:solidFill>
                <a:srgbClr val="FFCC66"/>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1-31D4-49FF-989B-1C09A2C75EEC}"/>
              </c:ext>
            </c:extLst>
          </c:dPt>
          <c:dPt>
            <c:idx val="1"/>
            <c:invertIfNegative val="0"/>
            <c:bubble3D val="0"/>
            <c:spPr>
              <a:solidFill>
                <a:srgbClr val="7BC342"/>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31D4-49FF-989B-1C09A2C75EEC}"/>
              </c:ext>
            </c:extLst>
          </c:dPt>
          <c:dPt>
            <c:idx val="2"/>
            <c:invertIfNegative val="0"/>
            <c:bubble3D val="0"/>
            <c:spPr>
              <a:solidFill>
                <a:srgbClr val="AE0823"/>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31D4-49FF-989B-1C09A2C75EEC}"/>
              </c:ext>
            </c:extLst>
          </c:dPt>
          <c:dPt>
            <c:idx val="3"/>
            <c:invertIfNegative val="0"/>
            <c:bubble3D val="0"/>
            <c:extLst xmlns:c16r2="http://schemas.microsoft.com/office/drawing/2015/06/chart">
              <c:ext xmlns:c16="http://schemas.microsoft.com/office/drawing/2014/chart" uri="{C3380CC4-5D6E-409C-BE32-E72D297353CC}">
                <c16:uniqueId val="{00000006-31D4-49FF-989B-1C09A2C75EEC}"/>
              </c:ext>
            </c:extLst>
          </c:dPt>
          <c:dPt>
            <c:idx val="4"/>
            <c:invertIfNegative val="0"/>
            <c:bubble3D val="0"/>
            <c:spPr>
              <a:solidFill>
                <a:srgbClr val="FFCC66"/>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8-31D4-49FF-989B-1C09A2C75EEC}"/>
              </c:ext>
            </c:extLst>
          </c:dPt>
          <c:dPt>
            <c:idx val="5"/>
            <c:invertIfNegative val="0"/>
            <c:bubble3D val="0"/>
            <c:spPr>
              <a:solidFill>
                <a:srgbClr val="FFCC66"/>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A-31D4-49FF-989B-1C09A2C75EEC}"/>
              </c:ext>
            </c:extLst>
          </c:dPt>
          <c:dPt>
            <c:idx val="6"/>
            <c:invertIfNegative val="0"/>
            <c:bubble3D val="0"/>
            <c:spPr>
              <a:solidFill>
                <a:srgbClr val="7BC342"/>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C-31D4-49FF-989B-1C09A2C75EEC}"/>
              </c:ext>
            </c:extLst>
          </c:dPt>
          <c:dPt>
            <c:idx val="7"/>
            <c:invertIfNegative val="0"/>
            <c:bubble3D val="0"/>
            <c:spPr>
              <a:solidFill>
                <a:srgbClr val="AE0823"/>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E-31D4-49FF-989B-1C09A2C75EEC}"/>
              </c:ext>
            </c:extLst>
          </c:dPt>
          <c:dPt>
            <c:idx val="8"/>
            <c:invertIfNegative val="0"/>
            <c:bubble3D val="0"/>
            <c:extLst xmlns:c16r2="http://schemas.microsoft.com/office/drawing/2015/06/chart">
              <c:ext xmlns:c16="http://schemas.microsoft.com/office/drawing/2014/chart" uri="{C3380CC4-5D6E-409C-BE32-E72D297353CC}">
                <c16:uniqueId val="{0000000F-31D4-49FF-989B-1C09A2C75EEC}"/>
              </c:ext>
            </c:extLst>
          </c:dPt>
          <c:dPt>
            <c:idx val="9"/>
            <c:invertIfNegative val="0"/>
            <c:bubble3D val="0"/>
            <c:spPr>
              <a:solidFill>
                <a:srgbClr val="7BC342"/>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11-31D4-49FF-989B-1C09A2C75EEC}"/>
              </c:ext>
            </c:extLst>
          </c:dPt>
          <c:dPt>
            <c:idx val="10"/>
            <c:invertIfNegative val="0"/>
            <c:bubble3D val="0"/>
            <c:spPr>
              <a:solidFill>
                <a:srgbClr val="FFCC66"/>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13-31D4-49FF-989B-1C09A2C75EEC}"/>
              </c:ext>
            </c:extLst>
          </c:dPt>
          <c:dPt>
            <c:idx val="11"/>
            <c:invertIfNegative val="0"/>
            <c:bubble3D val="0"/>
            <c:spPr>
              <a:solidFill>
                <a:srgbClr val="7BC342"/>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15-31D4-49FF-989B-1C09A2C75EEC}"/>
              </c:ext>
            </c:extLst>
          </c:dPt>
          <c:dPt>
            <c:idx val="12"/>
            <c:invertIfNegative val="0"/>
            <c:bubble3D val="0"/>
            <c:spPr>
              <a:solidFill>
                <a:srgbClr val="AE0823"/>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17-31D4-49FF-989B-1C09A2C75EEC}"/>
              </c:ext>
            </c:extLst>
          </c:dPt>
          <c:dPt>
            <c:idx val="13"/>
            <c:invertIfNegative val="0"/>
            <c:bubble3D val="0"/>
            <c:extLst xmlns:c16r2="http://schemas.microsoft.com/office/drawing/2015/06/chart">
              <c:ext xmlns:c16="http://schemas.microsoft.com/office/drawing/2014/chart" uri="{C3380CC4-5D6E-409C-BE32-E72D297353CC}">
                <c16:uniqueId val="{00000018-31D4-49FF-989B-1C09A2C75EEC}"/>
              </c:ext>
            </c:extLst>
          </c:dPt>
          <c:dPt>
            <c:idx val="15"/>
            <c:invertIfNegative val="0"/>
            <c:bubble3D val="0"/>
            <c:spPr>
              <a:solidFill>
                <a:srgbClr val="FFCC66"/>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1A-31D4-49FF-989B-1C09A2C75EEC}"/>
              </c:ext>
            </c:extLst>
          </c:dPt>
          <c:dPt>
            <c:idx val="16"/>
            <c:invertIfNegative val="0"/>
            <c:bubble3D val="0"/>
            <c:spPr>
              <a:solidFill>
                <a:srgbClr val="7BC342"/>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1C-31D4-49FF-989B-1C09A2C75EEC}"/>
              </c:ext>
            </c:extLst>
          </c:dPt>
          <c:dPt>
            <c:idx val="17"/>
            <c:invertIfNegative val="0"/>
            <c:bubble3D val="0"/>
            <c:spPr>
              <a:solidFill>
                <a:srgbClr val="AE0823"/>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1E-31D4-49FF-989B-1C09A2C75EEC}"/>
              </c:ext>
            </c:extLst>
          </c:dPt>
          <c:dPt>
            <c:idx val="18"/>
            <c:invertIfNegative val="0"/>
            <c:bubble3D val="0"/>
            <c:extLst xmlns:c16r2="http://schemas.microsoft.com/office/drawing/2015/06/chart">
              <c:ext xmlns:c16="http://schemas.microsoft.com/office/drawing/2014/chart" uri="{C3380CC4-5D6E-409C-BE32-E72D297353CC}">
                <c16:uniqueId val="{0000001F-31D4-49FF-989B-1C09A2C75EEC}"/>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Sheet1!$A$2:$A$20</c:f>
              <c:strCache>
                <c:ptCount val="19"/>
                <c:pt idx="0">
                  <c:v>2015</c:v>
                </c:pt>
                <c:pt idx="1">
                  <c:v>2016</c:v>
                </c:pt>
                <c:pt idx="2">
                  <c:v>2017</c:v>
                </c:pt>
                <c:pt idx="3">
                  <c:v>2018</c:v>
                </c:pt>
                <c:pt idx="5">
                  <c:v>2015</c:v>
                </c:pt>
                <c:pt idx="6">
                  <c:v>2016</c:v>
                </c:pt>
                <c:pt idx="7">
                  <c:v>2017</c:v>
                </c:pt>
                <c:pt idx="8">
                  <c:v>2018</c:v>
                </c:pt>
                <c:pt idx="10">
                  <c:v>2015</c:v>
                </c:pt>
                <c:pt idx="11">
                  <c:v>2016</c:v>
                </c:pt>
                <c:pt idx="12">
                  <c:v>2017</c:v>
                </c:pt>
                <c:pt idx="13">
                  <c:v>2018</c:v>
                </c:pt>
                <c:pt idx="15">
                  <c:v>2015</c:v>
                </c:pt>
                <c:pt idx="16">
                  <c:v>2016</c:v>
                </c:pt>
                <c:pt idx="17">
                  <c:v>2017</c:v>
                </c:pt>
                <c:pt idx="18">
                  <c:v>2018</c:v>
                </c:pt>
              </c:strCache>
            </c:strRef>
          </c:cat>
          <c:val>
            <c:numRef>
              <c:f>Sheet1!$B$2:$B$20</c:f>
              <c:numCache>
                <c:formatCode>0%</c:formatCode>
                <c:ptCount val="19"/>
                <c:pt idx="0">
                  <c:v>0.78</c:v>
                </c:pt>
                <c:pt idx="1">
                  <c:v>0.79</c:v>
                </c:pt>
                <c:pt idx="2">
                  <c:v>0.79</c:v>
                </c:pt>
                <c:pt idx="3">
                  <c:v>0.79</c:v>
                </c:pt>
                <c:pt idx="5">
                  <c:v>0.78</c:v>
                </c:pt>
                <c:pt idx="6">
                  <c:v>0.83</c:v>
                </c:pt>
                <c:pt idx="7">
                  <c:v>0.83</c:v>
                </c:pt>
                <c:pt idx="8">
                  <c:v>0.86</c:v>
                </c:pt>
                <c:pt idx="10">
                  <c:v>0.75</c:v>
                </c:pt>
                <c:pt idx="11">
                  <c:v>0.82</c:v>
                </c:pt>
                <c:pt idx="12">
                  <c:v>0.83</c:v>
                </c:pt>
                <c:pt idx="13">
                  <c:v>0.85</c:v>
                </c:pt>
                <c:pt idx="15">
                  <c:v>0.84</c:v>
                </c:pt>
                <c:pt idx="16">
                  <c:v>0.86</c:v>
                </c:pt>
                <c:pt idx="17">
                  <c:v>0.88</c:v>
                </c:pt>
                <c:pt idx="18">
                  <c:v>0.89</c:v>
                </c:pt>
              </c:numCache>
            </c:numRef>
          </c:val>
          <c:extLst xmlns:c16r2="http://schemas.microsoft.com/office/drawing/2015/06/chart">
            <c:ext xmlns:c16="http://schemas.microsoft.com/office/drawing/2014/chart" uri="{C3380CC4-5D6E-409C-BE32-E72D297353CC}">
              <c16:uniqueId val="{00000020-31D4-49FF-989B-1C09A2C75EEC}"/>
            </c:ext>
          </c:extLst>
        </c:ser>
        <c:dLbls>
          <c:showLegendKey val="0"/>
          <c:showVal val="0"/>
          <c:showCatName val="0"/>
          <c:showSerName val="0"/>
          <c:showPercent val="0"/>
          <c:showBubbleSize val="0"/>
        </c:dLbls>
        <c:gapWidth val="0"/>
        <c:overlap val="100"/>
        <c:axId val="146032224"/>
        <c:axId val="145827656"/>
      </c:barChart>
      <c:catAx>
        <c:axId val="146032224"/>
        <c:scaling>
          <c:orientation val="minMax"/>
        </c:scaling>
        <c:delete val="0"/>
        <c:axPos val="l"/>
        <c:numFmt formatCode="General" sourceLinked="0"/>
        <c:majorTickMark val="none"/>
        <c:minorTickMark val="none"/>
        <c:tickLblPos val="nextTo"/>
        <c:spPr>
          <a:ln>
            <a:solidFill>
              <a:schemeClr val="accent2">
                <a:lumMod val="50000"/>
              </a:schemeClr>
            </a:solidFill>
          </a:ln>
        </c:spPr>
        <c:txPr>
          <a:bodyPr/>
          <a:lstStyle/>
          <a:p>
            <a:pPr>
              <a:defRPr sz="1200"/>
            </a:pPr>
            <a:endParaRPr lang="en-US"/>
          </a:p>
        </c:txPr>
        <c:crossAx val="145827656"/>
        <c:crosses val="autoZero"/>
        <c:auto val="1"/>
        <c:lblAlgn val="ctr"/>
        <c:lblOffset val="100"/>
        <c:noMultiLvlLbl val="0"/>
      </c:catAx>
      <c:valAx>
        <c:axId val="145827656"/>
        <c:scaling>
          <c:orientation val="minMax"/>
          <c:max val="1.1000000000000001"/>
          <c:min val="0"/>
        </c:scaling>
        <c:delete val="0"/>
        <c:axPos val="b"/>
        <c:numFmt formatCode="0%" sourceLinked="1"/>
        <c:majorTickMark val="none"/>
        <c:minorTickMark val="none"/>
        <c:tickLblPos val="none"/>
        <c:spPr>
          <a:ln>
            <a:noFill/>
          </a:ln>
        </c:spPr>
        <c:crossAx val="146032224"/>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53708339766352697"/>
          <c:y val="6.7260441129069398E-2"/>
          <c:w val="0.45020418403581902"/>
          <c:h val="0.91513139727673498"/>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BFF5-4834-8A2C-2B36D26AAC97}"/>
              </c:ext>
            </c:extLst>
          </c:dPt>
          <c:dPt>
            <c:idx val="1"/>
            <c:invertIfNegative val="0"/>
            <c:bubble3D val="0"/>
            <c:extLst xmlns:c16r2="http://schemas.microsoft.com/office/drawing/2015/06/chart">
              <c:ext xmlns:c16="http://schemas.microsoft.com/office/drawing/2014/chart" uri="{C3380CC4-5D6E-409C-BE32-E72D297353CC}">
                <c16:uniqueId val="{00000001-BFF5-4834-8A2C-2B36D26AAC97}"/>
              </c:ext>
            </c:extLst>
          </c:dPt>
          <c:dPt>
            <c:idx val="4"/>
            <c:invertIfNegative val="0"/>
            <c:bubble3D val="0"/>
            <c:extLst xmlns:c16r2="http://schemas.microsoft.com/office/drawing/2015/06/chart">
              <c:ext xmlns:c16="http://schemas.microsoft.com/office/drawing/2014/chart" uri="{C3380CC4-5D6E-409C-BE32-E72D297353CC}">
                <c16:uniqueId val="{00000002-BFF5-4834-8A2C-2B36D26AAC97}"/>
              </c:ext>
            </c:extLst>
          </c:dPt>
          <c:dPt>
            <c:idx val="5"/>
            <c:invertIfNegative val="0"/>
            <c:bubble3D val="0"/>
            <c:extLst xmlns:c16r2="http://schemas.microsoft.com/office/drawing/2015/06/chart">
              <c:ext xmlns:c16="http://schemas.microsoft.com/office/drawing/2014/chart" uri="{C3380CC4-5D6E-409C-BE32-E72D297353CC}">
                <c16:uniqueId val="{00000003-BFF5-4834-8A2C-2B36D26AAC97}"/>
              </c:ext>
            </c:extLst>
          </c:dPt>
          <c:dPt>
            <c:idx val="8"/>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BFF5-4834-8A2C-2B36D26AAC97}"/>
              </c:ext>
            </c:extLst>
          </c:dPt>
          <c:dPt>
            <c:idx val="9"/>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7-BFF5-4834-8A2C-2B36D26AAC97}"/>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Sheet1!$A$2:$A$7</c:f>
              <c:numCache>
                <c:formatCode>General</c:formatCode>
                <c:ptCount val="6"/>
              </c:numCache>
            </c:numRef>
          </c:cat>
          <c:val>
            <c:numRef>
              <c:f>Sheet1!$B$2:$B$7</c:f>
              <c:numCache>
                <c:formatCode>0%</c:formatCode>
                <c:ptCount val="6"/>
                <c:pt idx="0">
                  <c:v>0.12</c:v>
                </c:pt>
                <c:pt idx="1">
                  <c:v>0.1</c:v>
                </c:pt>
                <c:pt idx="2">
                  <c:v>0.13</c:v>
                </c:pt>
                <c:pt idx="3">
                  <c:v>0.16</c:v>
                </c:pt>
                <c:pt idx="4">
                  <c:v>0.19</c:v>
                </c:pt>
                <c:pt idx="5">
                  <c:v>0.22</c:v>
                </c:pt>
              </c:numCache>
            </c:numRef>
          </c:val>
          <c:extLst xmlns:c16r2="http://schemas.microsoft.com/office/drawing/2015/06/chart">
            <c:ext xmlns:c16="http://schemas.microsoft.com/office/drawing/2014/chart" uri="{C3380CC4-5D6E-409C-BE32-E72D297353CC}">
              <c16:uniqueId val="{00000008-BFF5-4834-8A2C-2B36D26AAC97}"/>
            </c:ext>
          </c:extLst>
        </c:ser>
        <c:dLbls>
          <c:showLegendKey val="0"/>
          <c:showVal val="0"/>
          <c:showCatName val="0"/>
          <c:showSerName val="0"/>
          <c:showPercent val="0"/>
          <c:showBubbleSize val="0"/>
        </c:dLbls>
        <c:gapWidth val="50"/>
        <c:axId val="307886592"/>
        <c:axId val="307886984"/>
      </c:barChart>
      <c:catAx>
        <c:axId val="307886592"/>
        <c:scaling>
          <c:orientation val="minMax"/>
        </c:scaling>
        <c:delete val="0"/>
        <c:axPos val="l"/>
        <c:numFmt formatCode="General" sourceLinked="1"/>
        <c:majorTickMark val="none"/>
        <c:minorTickMark val="none"/>
        <c:tickLblPos val="nextTo"/>
        <c:spPr>
          <a:ln>
            <a:solidFill>
              <a:schemeClr val="accent2">
                <a:lumMod val="50000"/>
              </a:schemeClr>
            </a:solidFill>
          </a:ln>
        </c:spPr>
        <c:crossAx val="307886984"/>
        <c:crosses val="autoZero"/>
        <c:auto val="1"/>
        <c:lblAlgn val="ctr"/>
        <c:lblOffset val="100"/>
        <c:noMultiLvlLbl val="0"/>
      </c:catAx>
      <c:valAx>
        <c:axId val="307886984"/>
        <c:scaling>
          <c:orientation val="minMax"/>
          <c:max val="1.1000000000000001"/>
          <c:min val="0"/>
        </c:scaling>
        <c:delete val="0"/>
        <c:axPos val="b"/>
        <c:numFmt formatCode="0%" sourceLinked="1"/>
        <c:majorTickMark val="none"/>
        <c:minorTickMark val="none"/>
        <c:tickLblPos val="none"/>
        <c:spPr>
          <a:ln>
            <a:noFill/>
          </a:ln>
        </c:spPr>
        <c:crossAx val="307886592"/>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601"/>
          <c:y val="0.15531219781737801"/>
          <c:w val="0.39138065462405403"/>
          <c:h val="0.8124167971299990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15B9-4EA2-A05C-2817906DB585}"/>
              </c:ext>
            </c:extLst>
          </c:dPt>
          <c:dPt>
            <c:idx val="1"/>
            <c:invertIfNegative val="0"/>
            <c:bubble3D val="0"/>
            <c:extLst xmlns:c16r2="http://schemas.microsoft.com/office/drawing/2015/06/chart">
              <c:ext xmlns:c16="http://schemas.microsoft.com/office/drawing/2014/chart" uri="{C3380CC4-5D6E-409C-BE32-E72D297353CC}">
                <c16:uniqueId val="{00000001-15B9-4EA2-A05C-2817906DB585}"/>
              </c:ext>
            </c:extLst>
          </c:dPt>
          <c:dPt>
            <c:idx val="4"/>
            <c:invertIfNegative val="0"/>
            <c:bubble3D val="0"/>
            <c:extLst xmlns:c16r2="http://schemas.microsoft.com/office/drawing/2015/06/chart">
              <c:ext xmlns:c16="http://schemas.microsoft.com/office/drawing/2014/chart" uri="{C3380CC4-5D6E-409C-BE32-E72D297353CC}">
                <c16:uniqueId val="{00000002-15B9-4EA2-A05C-2817906DB585}"/>
              </c:ext>
            </c:extLst>
          </c:dPt>
          <c:dPt>
            <c:idx val="5"/>
            <c:invertIfNegative val="0"/>
            <c:bubble3D val="0"/>
            <c:extLst xmlns:c16r2="http://schemas.microsoft.com/office/drawing/2015/06/chart">
              <c:ext xmlns:c16="http://schemas.microsoft.com/office/drawing/2014/chart" uri="{C3380CC4-5D6E-409C-BE32-E72D297353CC}">
                <c16:uniqueId val="{00000003-15B9-4EA2-A05C-2817906DB585}"/>
              </c:ext>
            </c:extLst>
          </c:dPt>
          <c:dPt>
            <c:idx val="8"/>
            <c:invertIfNegative val="0"/>
            <c:bubble3D val="0"/>
            <c:extLst xmlns:c16r2="http://schemas.microsoft.com/office/drawing/2015/06/chart">
              <c:ext xmlns:c16="http://schemas.microsoft.com/office/drawing/2014/chart" uri="{C3380CC4-5D6E-409C-BE32-E72D297353CC}">
                <c16:uniqueId val="{00000004-15B9-4EA2-A05C-2817906DB585}"/>
              </c:ext>
            </c:extLst>
          </c:dPt>
          <c:dPt>
            <c:idx val="9"/>
            <c:invertIfNegative val="0"/>
            <c:bubble3D val="0"/>
            <c:extLst xmlns:c16r2="http://schemas.microsoft.com/office/drawing/2015/06/chart">
              <c:ext xmlns:c16="http://schemas.microsoft.com/office/drawing/2014/chart" uri="{C3380CC4-5D6E-409C-BE32-E72D297353CC}">
                <c16:uniqueId val="{00000005-15B9-4EA2-A05C-2817906DB585}"/>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Other/not reported</c:v>
                </c:pt>
                <c:pt idx="1">
                  <c:v>Asian American</c:v>
                </c:pt>
                <c:pt idx="2">
                  <c:v>African American</c:v>
                </c:pt>
                <c:pt idx="3">
                  <c:v>Latino</c:v>
                </c:pt>
                <c:pt idx="4">
                  <c:v>White non-Hispanic</c:v>
                </c:pt>
                <c:pt idx="6">
                  <c:v>75 or older</c:v>
                </c:pt>
                <c:pt idx="7">
                  <c:v>65-74</c:v>
                </c:pt>
                <c:pt idx="8">
                  <c:v>Under 65</c:v>
                </c:pt>
                <c:pt idx="10">
                  <c:v>Female</c:v>
                </c:pt>
                <c:pt idx="11">
                  <c:v>Male</c:v>
                </c:pt>
              </c:strCache>
            </c:strRef>
          </c:cat>
          <c:val>
            <c:numRef>
              <c:f>Sheet1!$B$2:$B$13</c:f>
              <c:numCache>
                <c:formatCode>0%</c:formatCode>
                <c:ptCount val="12"/>
                <c:pt idx="0">
                  <c:v>7.0000000000000007E-2</c:v>
                </c:pt>
                <c:pt idx="1">
                  <c:v>0.03</c:v>
                </c:pt>
                <c:pt idx="2">
                  <c:v>0.09</c:v>
                </c:pt>
                <c:pt idx="3">
                  <c:v>0.49</c:v>
                </c:pt>
                <c:pt idx="4">
                  <c:v>0.32</c:v>
                </c:pt>
                <c:pt idx="6">
                  <c:v>0.2</c:v>
                </c:pt>
                <c:pt idx="7">
                  <c:v>0.41</c:v>
                </c:pt>
                <c:pt idx="8">
                  <c:v>0.39</c:v>
                </c:pt>
                <c:pt idx="10">
                  <c:v>0.54</c:v>
                </c:pt>
                <c:pt idx="11">
                  <c:v>0.46</c:v>
                </c:pt>
              </c:numCache>
            </c:numRef>
          </c:val>
          <c:extLst xmlns:c16r2="http://schemas.microsoft.com/office/drawing/2015/06/chart">
            <c:ext xmlns:c16="http://schemas.microsoft.com/office/drawing/2014/chart" uri="{C3380CC4-5D6E-409C-BE32-E72D297353CC}">
              <c16:uniqueId val="{00000006-15B9-4EA2-A05C-2817906DB585}"/>
            </c:ext>
          </c:extLst>
        </c:ser>
        <c:dLbls>
          <c:showLegendKey val="0"/>
          <c:showVal val="0"/>
          <c:showCatName val="0"/>
          <c:showSerName val="0"/>
          <c:showPercent val="0"/>
          <c:showBubbleSize val="0"/>
        </c:dLbls>
        <c:gapWidth val="25"/>
        <c:overlap val="100"/>
        <c:axId val="307887768"/>
        <c:axId val="307888160"/>
      </c:barChart>
      <c:catAx>
        <c:axId val="307887768"/>
        <c:scaling>
          <c:orientation val="minMax"/>
        </c:scaling>
        <c:delete val="0"/>
        <c:axPos val="l"/>
        <c:numFmt formatCode="General" sourceLinked="0"/>
        <c:majorTickMark val="none"/>
        <c:minorTickMark val="none"/>
        <c:tickLblPos val="nextTo"/>
        <c:spPr>
          <a:ln>
            <a:solidFill>
              <a:schemeClr val="accent2">
                <a:lumMod val="50000"/>
              </a:schemeClr>
            </a:solidFill>
          </a:ln>
        </c:spPr>
        <c:txPr>
          <a:bodyPr/>
          <a:lstStyle/>
          <a:p>
            <a:pPr algn="r">
              <a:defRPr sz="1400"/>
            </a:pPr>
            <a:endParaRPr lang="en-US"/>
          </a:p>
        </c:txPr>
        <c:crossAx val="307888160"/>
        <c:crosses val="autoZero"/>
        <c:auto val="1"/>
        <c:lblAlgn val="ctr"/>
        <c:lblOffset val="100"/>
        <c:noMultiLvlLbl val="0"/>
      </c:catAx>
      <c:valAx>
        <c:axId val="307888160"/>
        <c:scaling>
          <c:orientation val="minMax"/>
          <c:max val="1.1000000000000001"/>
          <c:min val="0"/>
        </c:scaling>
        <c:delete val="0"/>
        <c:axPos val="b"/>
        <c:numFmt formatCode="0%" sourceLinked="1"/>
        <c:majorTickMark val="none"/>
        <c:minorTickMark val="none"/>
        <c:tickLblPos val="none"/>
        <c:spPr>
          <a:ln>
            <a:noFill/>
          </a:ln>
        </c:spPr>
        <c:crossAx val="307887768"/>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601"/>
          <c:y val="0.15823617425664799"/>
          <c:w val="0.39138065462405403"/>
          <c:h val="0.8124167971299990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4B16-4E9F-8F56-7D9000310105}"/>
              </c:ext>
            </c:extLst>
          </c:dPt>
          <c:dPt>
            <c:idx val="1"/>
            <c:invertIfNegative val="0"/>
            <c:bubble3D val="0"/>
            <c:extLst xmlns:c16r2="http://schemas.microsoft.com/office/drawing/2015/06/chart">
              <c:ext xmlns:c16="http://schemas.microsoft.com/office/drawing/2014/chart" uri="{C3380CC4-5D6E-409C-BE32-E72D297353CC}">
                <c16:uniqueId val="{00000001-4B16-4E9F-8F56-7D9000310105}"/>
              </c:ext>
            </c:extLst>
          </c:dPt>
          <c:dPt>
            <c:idx val="4"/>
            <c:invertIfNegative val="0"/>
            <c:bubble3D val="0"/>
            <c:extLst xmlns:c16r2="http://schemas.microsoft.com/office/drawing/2015/06/chart">
              <c:ext xmlns:c16="http://schemas.microsoft.com/office/drawing/2014/chart" uri="{C3380CC4-5D6E-409C-BE32-E72D297353CC}">
                <c16:uniqueId val="{00000002-4B16-4E9F-8F56-7D9000310105}"/>
              </c:ext>
            </c:extLst>
          </c:dPt>
          <c:dPt>
            <c:idx val="5"/>
            <c:invertIfNegative val="0"/>
            <c:bubble3D val="0"/>
            <c:extLst xmlns:c16r2="http://schemas.microsoft.com/office/drawing/2015/06/chart">
              <c:ext xmlns:c16="http://schemas.microsoft.com/office/drawing/2014/chart" uri="{C3380CC4-5D6E-409C-BE32-E72D297353CC}">
                <c16:uniqueId val="{00000003-4B16-4E9F-8F56-7D9000310105}"/>
              </c:ext>
            </c:extLst>
          </c:dPt>
          <c:dPt>
            <c:idx val="8"/>
            <c:invertIfNegative val="0"/>
            <c:bubble3D val="0"/>
            <c:extLst xmlns:c16r2="http://schemas.microsoft.com/office/drawing/2015/06/chart">
              <c:ext xmlns:c16="http://schemas.microsoft.com/office/drawing/2014/chart" uri="{C3380CC4-5D6E-409C-BE32-E72D297353CC}">
                <c16:uniqueId val="{00000004-4B16-4E9F-8F56-7D9000310105}"/>
              </c:ext>
            </c:extLst>
          </c:dPt>
          <c:dPt>
            <c:idx val="9"/>
            <c:invertIfNegative val="0"/>
            <c:bubble3D val="0"/>
            <c:extLst xmlns:c16r2="http://schemas.microsoft.com/office/drawing/2015/06/chart">
              <c:ext xmlns:c16="http://schemas.microsoft.com/office/drawing/2014/chart" uri="{C3380CC4-5D6E-409C-BE32-E72D297353CC}">
                <c16:uniqueId val="{00000005-4B16-4E9F-8F56-7D9000310105}"/>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Sheet1!$A$2:$A$9</c:f>
              <c:strCache>
                <c:ptCount val="8"/>
                <c:pt idx="1">
                  <c:v>No</c:v>
                </c:pt>
                <c:pt idx="2">
                  <c:v>Yes</c:v>
                </c:pt>
                <c:pt idx="4">
                  <c:v>College graduate</c:v>
                </c:pt>
                <c:pt idx="5">
                  <c:v>Some college/trade school</c:v>
                </c:pt>
                <c:pt idx="6">
                  <c:v>High school graduate</c:v>
                </c:pt>
                <c:pt idx="7">
                  <c:v>Not a high school graduate</c:v>
                </c:pt>
              </c:strCache>
            </c:strRef>
          </c:cat>
          <c:val>
            <c:numRef>
              <c:f>Sheet1!$B$2:$B$9</c:f>
              <c:numCache>
                <c:formatCode>0%</c:formatCode>
                <c:ptCount val="8"/>
                <c:pt idx="1">
                  <c:v>0.27</c:v>
                </c:pt>
                <c:pt idx="2">
                  <c:v>0.64</c:v>
                </c:pt>
                <c:pt idx="4">
                  <c:v>0.09</c:v>
                </c:pt>
                <c:pt idx="5">
                  <c:v>0.19</c:v>
                </c:pt>
                <c:pt idx="6">
                  <c:v>0.23</c:v>
                </c:pt>
                <c:pt idx="7">
                  <c:v>0.45</c:v>
                </c:pt>
              </c:numCache>
            </c:numRef>
          </c:val>
          <c:extLst xmlns:c16r2="http://schemas.microsoft.com/office/drawing/2015/06/chart">
            <c:ext xmlns:c16="http://schemas.microsoft.com/office/drawing/2014/chart" uri="{C3380CC4-5D6E-409C-BE32-E72D297353CC}">
              <c16:uniqueId val="{00000006-4B16-4E9F-8F56-7D9000310105}"/>
            </c:ext>
          </c:extLst>
        </c:ser>
        <c:dLbls>
          <c:showLegendKey val="0"/>
          <c:showVal val="0"/>
          <c:showCatName val="0"/>
          <c:showSerName val="0"/>
          <c:showPercent val="0"/>
          <c:showBubbleSize val="0"/>
        </c:dLbls>
        <c:gapWidth val="25"/>
        <c:overlap val="100"/>
        <c:axId val="307888944"/>
        <c:axId val="307889336"/>
      </c:barChart>
      <c:catAx>
        <c:axId val="307888944"/>
        <c:scaling>
          <c:orientation val="minMax"/>
        </c:scaling>
        <c:delete val="0"/>
        <c:axPos val="l"/>
        <c:numFmt formatCode="General" sourceLinked="0"/>
        <c:majorTickMark val="none"/>
        <c:minorTickMark val="none"/>
        <c:tickLblPos val="nextTo"/>
        <c:spPr>
          <a:ln>
            <a:solidFill>
              <a:schemeClr val="accent2">
                <a:lumMod val="50000"/>
              </a:schemeClr>
            </a:solidFill>
          </a:ln>
        </c:spPr>
        <c:txPr>
          <a:bodyPr/>
          <a:lstStyle/>
          <a:p>
            <a:pPr algn="r">
              <a:defRPr sz="1400"/>
            </a:pPr>
            <a:endParaRPr lang="en-US"/>
          </a:p>
        </c:txPr>
        <c:crossAx val="307889336"/>
        <c:crosses val="autoZero"/>
        <c:auto val="1"/>
        <c:lblAlgn val="ctr"/>
        <c:lblOffset val="100"/>
        <c:noMultiLvlLbl val="0"/>
      </c:catAx>
      <c:valAx>
        <c:axId val="307889336"/>
        <c:scaling>
          <c:orientation val="minMax"/>
          <c:max val="1.1000000000000001"/>
          <c:min val="0"/>
        </c:scaling>
        <c:delete val="0"/>
        <c:axPos val="b"/>
        <c:numFmt formatCode="0%" sourceLinked="1"/>
        <c:majorTickMark val="none"/>
        <c:minorTickMark val="none"/>
        <c:tickLblPos val="none"/>
        <c:spPr>
          <a:ln>
            <a:noFill/>
          </a:ln>
        </c:spPr>
        <c:crossAx val="307888944"/>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601"/>
          <c:y val="0.117150334197954"/>
          <c:w val="0.39138065462405403"/>
          <c:h val="0.8124167971299990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ED02-4CEE-9357-179C338658F8}"/>
              </c:ext>
            </c:extLst>
          </c:dPt>
          <c:dPt>
            <c:idx val="1"/>
            <c:invertIfNegative val="0"/>
            <c:bubble3D val="0"/>
            <c:extLst xmlns:c16r2="http://schemas.microsoft.com/office/drawing/2015/06/chart">
              <c:ext xmlns:c16="http://schemas.microsoft.com/office/drawing/2014/chart" uri="{C3380CC4-5D6E-409C-BE32-E72D297353CC}">
                <c16:uniqueId val="{00000001-ED02-4CEE-9357-179C338658F8}"/>
              </c:ext>
            </c:extLst>
          </c:dPt>
          <c:dPt>
            <c:idx val="4"/>
            <c:invertIfNegative val="0"/>
            <c:bubble3D val="0"/>
            <c:extLst xmlns:c16r2="http://schemas.microsoft.com/office/drawing/2015/06/chart">
              <c:ext xmlns:c16="http://schemas.microsoft.com/office/drawing/2014/chart" uri="{C3380CC4-5D6E-409C-BE32-E72D297353CC}">
                <c16:uniqueId val="{00000002-ED02-4CEE-9357-179C338658F8}"/>
              </c:ext>
            </c:extLst>
          </c:dPt>
          <c:dPt>
            <c:idx val="5"/>
            <c:invertIfNegative val="0"/>
            <c:bubble3D val="0"/>
            <c:extLst xmlns:c16r2="http://schemas.microsoft.com/office/drawing/2015/06/chart">
              <c:ext xmlns:c16="http://schemas.microsoft.com/office/drawing/2014/chart" uri="{C3380CC4-5D6E-409C-BE32-E72D297353CC}">
                <c16:uniqueId val="{00000003-ED02-4CEE-9357-179C338658F8}"/>
              </c:ext>
            </c:extLst>
          </c:dPt>
          <c:dPt>
            <c:idx val="8"/>
            <c:invertIfNegative val="0"/>
            <c:bubble3D val="0"/>
            <c:extLst xmlns:c16r2="http://schemas.microsoft.com/office/drawing/2015/06/chart">
              <c:ext xmlns:c16="http://schemas.microsoft.com/office/drawing/2014/chart" uri="{C3380CC4-5D6E-409C-BE32-E72D297353CC}">
                <c16:uniqueId val="{00000004-ED02-4CEE-9357-179C338658F8}"/>
              </c:ext>
            </c:extLst>
          </c:dPt>
          <c:dPt>
            <c:idx val="9"/>
            <c:invertIfNegative val="0"/>
            <c:bubble3D val="0"/>
            <c:extLst xmlns:c16r2="http://schemas.microsoft.com/office/drawing/2015/06/chart">
              <c:ext xmlns:c16="http://schemas.microsoft.com/office/drawing/2014/chart" uri="{C3380CC4-5D6E-409C-BE32-E72D297353CC}">
                <c16:uniqueId val="{00000005-ED02-4CEE-9357-179C338658F8}"/>
              </c:ext>
            </c:extLst>
          </c:dPt>
          <c:dLbls>
            <c:spPr>
              <a:noFill/>
              <a:ln>
                <a:noFill/>
              </a:ln>
              <a:effectLst/>
            </c:spPr>
            <c:txPr>
              <a:bodyPr/>
              <a:lstStyle/>
              <a:p>
                <a:pPr>
                  <a:defRPr sz="16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Overnight patient in a hospital past 12 months</c:v>
                </c:pt>
                <c:pt idx="1">
                  <c:v>Require assistance for common daily activities</c:v>
                </c:pt>
                <c:pt idx="2">
                  <c:v>Use specialized equipment, such as a cane, wheelchair, scooter or special bed</c:v>
                </c:pt>
                <c:pt idx="3">
                  <c:v>In fair or poor health</c:v>
                </c:pt>
              </c:strCache>
            </c:strRef>
          </c:cat>
          <c:val>
            <c:numRef>
              <c:f>Sheet1!$B$2:$B$5</c:f>
              <c:numCache>
                <c:formatCode>0%</c:formatCode>
                <c:ptCount val="4"/>
                <c:pt idx="0">
                  <c:v>0.24</c:v>
                </c:pt>
                <c:pt idx="1">
                  <c:v>0.4</c:v>
                </c:pt>
                <c:pt idx="2">
                  <c:v>0.51</c:v>
                </c:pt>
                <c:pt idx="3">
                  <c:v>0.54</c:v>
                </c:pt>
              </c:numCache>
            </c:numRef>
          </c:val>
          <c:extLst xmlns:c16r2="http://schemas.microsoft.com/office/drawing/2015/06/chart">
            <c:ext xmlns:c16="http://schemas.microsoft.com/office/drawing/2014/chart" uri="{C3380CC4-5D6E-409C-BE32-E72D297353CC}">
              <c16:uniqueId val="{00000006-ED02-4CEE-9357-179C338658F8}"/>
            </c:ext>
          </c:extLst>
        </c:ser>
        <c:dLbls>
          <c:showLegendKey val="0"/>
          <c:showVal val="0"/>
          <c:showCatName val="0"/>
          <c:showSerName val="0"/>
          <c:showPercent val="0"/>
          <c:showBubbleSize val="0"/>
        </c:dLbls>
        <c:gapWidth val="75"/>
        <c:overlap val="100"/>
        <c:axId val="318634696"/>
        <c:axId val="318635088"/>
      </c:barChart>
      <c:catAx>
        <c:axId val="318634696"/>
        <c:scaling>
          <c:orientation val="minMax"/>
        </c:scaling>
        <c:delete val="0"/>
        <c:axPos val="l"/>
        <c:numFmt formatCode="General" sourceLinked="0"/>
        <c:majorTickMark val="none"/>
        <c:minorTickMark val="none"/>
        <c:tickLblPos val="nextTo"/>
        <c:spPr>
          <a:ln>
            <a:solidFill>
              <a:schemeClr val="accent2">
                <a:lumMod val="50000"/>
              </a:schemeClr>
            </a:solidFill>
          </a:ln>
        </c:spPr>
        <c:txPr>
          <a:bodyPr/>
          <a:lstStyle/>
          <a:p>
            <a:pPr algn="r">
              <a:defRPr sz="1600"/>
            </a:pPr>
            <a:endParaRPr lang="en-US"/>
          </a:p>
        </c:txPr>
        <c:crossAx val="318635088"/>
        <c:crosses val="autoZero"/>
        <c:auto val="1"/>
        <c:lblAlgn val="ctr"/>
        <c:lblOffset val="100"/>
        <c:noMultiLvlLbl val="0"/>
      </c:catAx>
      <c:valAx>
        <c:axId val="318635088"/>
        <c:scaling>
          <c:orientation val="minMax"/>
          <c:max val="1.1000000000000001"/>
          <c:min val="0"/>
        </c:scaling>
        <c:delete val="0"/>
        <c:axPos val="b"/>
        <c:numFmt formatCode="0%" sourceLinked="1"/>
        <c:majorTickMark val="none"/>
        <c:minorTickMark val="none"/>
        <c:tickLblPos val="none"/>
        <c:spPr>
          <a:ln>
            <a:noFill/>
          </a:ln>
        </c:spPr>
        <c:crossAx val="318634696"/>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68782744068756"/>
          <c:y val="0.117150334197954"/>
          <c:w val="0.39138065462405403"/>
          <c:h val="0.81241679712999904"/>
        </c:manualLayout>
      </c:layout>
      <c:barChart>
        <c:barDir val="bar"/>
        <c:grouping val="clustered"/>
        <c:varyColors val="0"/>
        <c:ser>
          <c:idx val="0"/>
          <c:order val="0"/>
          <c:tx>
            <c:strRef>
              <c:f>Sheet1!$B$1</c:f>
              <c:strCache>
                <c:ptCount val="1"/>
                <c:pt idx="0">
                  <c:v>All</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2B35-47EC-9F90-D244D9FE639F}"/>
              </c:ext>
            </c:extLst>
          </c:dPt>
          <c:dPt>
            <c:idx val="1"/>
            <c:invertIfNegative val="0"/>
            <c:bubble3D val="0"/>
            <c:extLst xmlns:c16r2="http://schemas.microsoft.com/office/drawing/2015/06/chart">
              <c:ext xmlns:c16="http://schemas.microsoft.com/office/drawing/2014/chart" uri="{C3380CC4-5D6E-409C-BE32-E72D297353CC}">
                <c16:uniqueId val="{00000001-2B35-47EC-9F90-D244D9FE639F}"/>
              </c:ext>
            </c:extLst>
          </c:dPt>
          <c:dPt>
            <c:idx val="4"/>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2B35-47EC-9F90-D244D9FE639F}"/>
              </c:ext>
            </c:extLst>
          </c:dPt>
          <c:dPt>
            <c:idx val="5"/>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2B35-47EC-9F90-D244D9FE639F}"/>
              </c:ext>
            </c:extLst>
          </c:dPt>
          <c:dPt>
            <c:idx val="8"/>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7-2B35-47EC-9F90-D244D9FE639F}"/>
              </c:ext>
            </c:extLst>
          </c:dPt>
          <c:dPt>
            <c:idx val="9"/>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9-2B35-47EC-9F90-D244D9FE639F}"/>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numCache>
            </c:numRef>
          </c:cat>
          <c:val>
            <c:numRef>
              <c:f>Sheet1!$B$2:$B$5</c:f>
              <c:numCache>
                <c:formatCode>0%</c:formatCode>
                <c:ptCount val="4"/>
                <c:pt idx="1">
                  <c:v>0.85</c:v>
                </c:pt>
                <c:pt idx="2">
                  <c:v>0.81</c:v>
                </c:pt>
                <c:pt idx="3">
                  <c:v>0.83</c:v>
                </c:pt>
              </c:numCache>
            </c:numRef>
          </c:val>
          <c:extLst xmlns:c16r2="http://schemas.microsoft.com/office/drawing/2015/06/chart">
            <c:ext xmlns:c16="http://schemas.microsoft.com/office/drawing/2014/chart" uri="{C3380CC4-5D6E-409C-BE32-E72D297353CC}">
              <c16:uniqueId val="{0000000A-2B35-47EC-9F90-D244D9FE639F}"/>
            </c:ext>
          </c:extLst>
        </c:ser>
        <c:dLbls>
          <c:showLegendKey val="0"/>
          <c:showVal val="0"/>
          <c:showCatName val="0"/>
          <c:showSerName val="0"/>
          <c:showPercent val="0"/>
          <c:showBubbleSize val="0"/>
        </c:dLbls>
        <c:gapWidth val="50"/>
        <c:axId val="318635872"/>
        <c:axId val="318636264"/>
      </c:barChart>
      <c:catAx>
        <c:axId val="318635872"/>
        <c:scaling>
          <c:orientation val="minMax"/>
        </c:scaling>
        <c:delete val="0"/>
        <c:axPos val="l"/>
        <c:numFmt formatCode="General" sourceLinked="1"/>
        <c:majorTickMark val="none"/>
        <c:minorTickMark val="none"/>
        <c:tickLblPos val="nextTo"/>
        <c:spPr>
          <a:ln>
            <a:solidFill>
              <a:schemeClr val="accent2">
                <a:lumMod val="50000"/>
              </a:schemeClr>
            </a:solidFill>
          </a:ln>
        </c:spPr>
        <c:crossAx val="318636264"/>
        <c:crosses val="autoZero"/>
        <c:auto val="1"/>
        <c:lblAlgn val="ctr"/>
        <c:lblOffset val="100"/>
        <c:noMultiLvlLbl val="0"/>
      </c:catAx>
      <c:valAx>
        <c:axId val="318636264"/>
        <c:scaling>
          <c:orientation val="minMax"/>
          <c:max val="1.1000000000000001"/>
          <c:min val="0"/>
        </c:scaling>
        <c:delete val="0"/>
        <c:axPos val="b"/>
        <c:numFmt formatCode="0%" sourceLinked="1"/>
        <c:majorTickMark val="none"/>
        <c:minorTickMark val="none"/>
        <c:tickLblPos val="none"/>
        <c:spPr>
          <a:ln>
            <a:noFill/>
          </a:ln>
        </c:spPr>
        <c:crossAx val="318635872"/>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68782744068756"/>
          <c:y val="0.117150334197954"/>
          <c:w val="0.39138065462405403"/>
          <c:h val="0.8124167971299990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5703-4FAA-A79A-1C8979AF2AC1}"/>
              </c:ext>
            </c:extLst>
          </c:dPt>
          <c:dPt>
            <c:idx val="1"/>
            <c:invertIfNegative val="0"/>
            <c:bubble3D val="0"/>
            <c:extLst xmlns:c16r2="http://schemas.microsoft.com/office/drawing/2015/06/chart">
              <c:ext xmlns:c16="http://schemas.microsoft.com/office/drawing/2014/chart" uri="{C3380CC4-5D6E-409C-BE32-E72D297353CC}">
                <c16:uniqueId val="{00000001-5703-4FAA-A79A-1C8979AF2AC1}"/>
              </c:ext>
            </c:extLst>
          </c:dPt>
          <c:dPt>
            <c:idx val="4"/>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5703-4FAA-A79A-1C8979AF2AC1}"/>
              </c:ext>
            </c:extLst>
          </c:dPt>
          <c:dPt>
            <c:idx val="5"/>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5703-4FAA-A79A-1C8979AF2AC1}"/>
              </c:ext>
            </c:extLst>
          </c:dPt>
          <c:dPt>
            <c:idx val="8"/>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7-5703-4FAA-A79A-1C8979AF2AC1}"/>
              </c:ext>
            </c:extLst>
          </c:dPt>
          <c:dPt>
            <c:idx val="9"/>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9-5703-4FAA-A79A-1C8979AF2AC1}"/>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numCache>
            </c:numRef>
          </c:cat>
          <c:val>
            <c:numRef>
              <c:f>Sheet1!$B$2:$B$5</c:f>
              <c:numCache>
                <c:formatCode>0%</c:formatCode>
                <c:ptCount val="4"/>
                <c:pt idx="0">
                  <c:v>0.79</c:v>
                </c:pt>
                <c:pt idx="1">
                  <c:v>0.8</c:v>
                </c:pt>
                <c:pt idx="2">
                  <c:v>0.79</c:v>
                </c:pt>
                <c:pt idx="3">
                  <c:v>0.83</c:v>
                </c:pt>
              </c:numCache>
            </c:numRef>
          </c:val>
          <c:extLst xmlns:c16r2="http://schemas.microsoft.com/office/drawing/2015/06/chart">
            <c:ext xmlns:c16="http://schemas.microsoft.com/office/drawing/2014/chart" uri="{C3380CC4-5D6E-409C-BE32-E72D297353CC}">
              <c16:uniqueId val="{0000000A-5703-4FAA-A79A-1C8979AF2AC1}"/>
            </c:ext>
          </c:extLst>
        </c:ser>
        <c:dLbls>
          <c:showLegendKey val="0"/>
          <c:showVal val="0"/>
          <c:showCatName val="0"/>
          <c:showSerName val="0"/>
          <c:showPercent val="0"/>
          <c:showBubbleSize val="0"/>
        </c:dLbls>
        <c:gapWidth val="50"/>
        <c:axId val="318637048"/>
        <c:axId val="318637440"/>
      </c:barChart>
      <c:catAx>
        <c:axId val="318637048"/>
        <c:scaling>
          <c:orientation val="minMax"/>
        </c:scaling>
        <c:delete val="0"/>
        <c:axPos val="l"/>
        <c:numFmt formatCode="General" sourceLinked="1"/>
        <c:majorTickMark val="none"/>
        <c:minorTickMark val="none"/>
        <c:tickLblPos val="nextTo"/>
        <c:spPr>
          <a:ln>
            <a:solidFill>
              <a:schemeClr val="accent2">
                <a:lumMod val="50000"/>
              </a:schemeClr>
            </a:solidFill>
          </a:ln>
        </c:spPr>
        <c:crossAx val="318637440"/>
        <c:crosses val="autoZero"/>
        <c:auto val="1"/>
        <c:lblAlgn val="ctr"/>
        <c:lblOffset val="100"/>
        <c:noMultiLvlLbl val="0"/>
      </c:catAx>
      <c:valAx>
        <c:axId val="318637440"/>
        <c:scaling>
          <c:orientation val="minMax"/>
          <c:max val="1.1000000000000001"/>
          <c:min val="0"/>
        </c:scaling>
        <c:delete val="0"/>
        <c:axPos val="b"/>
        <c:numFmt formatCode="0%" sourceLinked="1"/>
        <c:majorTickMark val="none"/>
        <c:minorTickMark val="none"/>
        <c:tickLblPos val="none"/>
        <c:spPr>
          <a:ln>
            <a:noFill/>
          </a:ln>
        </c:spPr>
        <c:crossAx val="318637048"/>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68782744068756"/>
          <c:y val="0.117150334197954"/>
          <c:w val="0.39138065462405403"/>
          <c:h val="0.8124167971299990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3796-43AE-92C0-F3C05B643EEC}"/>
              </c:ext>
            </c:extLst>
          </c:dPt>
          <c:dPt>
            <c:idx val="1"/>
            <c:invertIfNegative val="0"/>
            <c:bubble3D val="0"/>
            <c:extLst xmlns:c16r2="http://schemas.microsoft.com/office/drawing/2015/06/chart">
              <c:ext xmlns:c16="http://schemas.microsoft.com/office/drawing/2014/chart" uri="{C3380CC4-5D6E-409C-BE32-E72D297353CC}">
                <c16:uniqueId val="{00000001-3796-43AE-92C0-F3C05B643EEC}"/>
              </c:ext>
            </c:extLst>
          </c:dPt>
          <c:dPt>
            <c:idx val="4"/>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3796-43AE-92C0-F3C05B643EEC}"/>
              </c:ext>
            </c:extLst>
          </c:dPt>
          <c:dPt>
            <c:idx val="5"/>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3796-43AE-92C0-F3C05B643EEC}"/>
              </c:ext>
            </c:extLst>
          </c:dPt>
          <c:dPt>
            <c:idx val="8"/>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7-3796-43AE-92C0-F3C05B643EEC}"/>
              </c:ext>
            </c:extLst>
          </c:dPt>
          <c:dPt>
            <c:idx val="9"/>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9-3796-43AE-92C0-F3C05B643EEC}"/>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numCache>
            </c:numRef>
          </c:cat>
          <c:val>
            <c:numRef>
              <c:f>Sheet1!$B$2:$B$5</c:f>
              <c:numCache>
                <c:formatCode>0%</c:formatCode>
                <c:ptCount val="4"/>
                <c:pt idx="1">
                  <c:v>0.78</c:v>
                </c:pt>
                <c:pt idx="2">
                  <c:v>0.7</c:v>
                </c:pt>
                <c:pt idx="3">
                  <c:v>0.8</c:v>
                </c:pt>
              </c:numCache>
            </c:numRef>
          </c:val>
          <c:extLst xmlns:c16r2="http://schemas.microsoft.com/office/drawing/2015/06/chart">
            <c:ext xmlns:c16="http://schemas.microsoft.com/office/drawing/2014/chart" uri="{C3380CC4-5D6E-409C-BE32-E72D297353CC}">
              <c16:uniqueId val="{0000000A-3796-43AE-92C0-F3C05B643EEC}"/>
            </c:ext>
          </c:extLst>
        </c:ser>
        <c:dLbls>
          <c:showLegendKey val="0"/>
          <c:showVal val="0"/>
          <c:showCatName val="0"/>
          <c:showSerName val="0"/>
          <c:showPercent val="0"/>
          <c:showBubbleSize val="0"/>
        </c:dLbls>
        <c:gapWidth val="50"/>
        <c:axId val="318638224"/>
        <c:axId val="318454288"/>
      </c:barChart>
      <c:catAx>
        <c:axId val="318638224"/>
        <c:scaling>
          <c:orientation val="minMax"/>
        </c:scaling>
        <c:delete val="0"/>
        <c:axPos val="l"/>
        <c:numFmt formatCode="General" sourceLinked="1"/>
        <c:majorTickMark val="none"/>
        <c:minorTickMark val="none"/>
        <c:tickLblPos val="nextTo"/>
        <c:spPr>
          <a:ln>
            <a:solidFill>
              <a:schemeClr val="accent2">
                <a:lumMod val="50000"/>
              </a:schemeClr>
            </a:solidFill>
          </a:ln>
        </c:spPr>
        <c:crossAx val="318454288"/>
        <c:crosses val="autoZero"/>
        <c:auto val="1"/>
        <c:lblAlgn val="ctr"/>
        <c:lblOffset val="100"/>
        <c:noMultiLvlLbl val="0"/>
      </c:catAx>
      <c:valAx>
        <c:axId val="318454288"/>
        <c:scaling>
          <c:orientation val="minMax"/>
          <c:max val="1.1000000000000001"/>
          <c:min val="0"/>
        </c:scaling>
        <c:delete val="0"/>
        <c:axPos val="b"/>
        <c:numFmt formatCode="0%" sourceLinked="1"/>
        <c:majorTickMark val="none"/>
        <c:minorTickMark val="none"/>
        <c:tickLblPos val="none"/>
        <c:spPr>
          <a:ln>
            <a:noFill/>
          </a:ln>
        </c:spPr>
        <c:crossAx val="318638224"/>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53708339766352697"/>
          <c:y val="6.7260441129069398E-2"/>
          <c:w val="0.45020418403581902"/>
          <c:h val="0.91513139727673498"/>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F94F-410F-A693-4C32467E36E5}"/>
              </c:ext>
            </c:extLst>
          </c:dPt>
          <c:dPt>
            <c:idx val="1"/>
            <c:invertIfNegative val="0"/>
            <c:bubble3D val="0"/>
            <c:extLst xmlns:c16r2="http://schemas.microsoft.com/office/drawing/2015/06/chart">
              <c:ext xmlns:c16="http://schemas.microsoft.com/office/drawing/2014/chart" uri="{C3380CC4-5D6E-409C-BE32-E72D297353CC}">
                <c16:uniqueId val="{00000001-F94F-410F-A693-4C32467E36E5}"/>
              </c:ext>
            </c:extLst>
          </c:dPt>
          <c:dPt>
            <c:idx val="4"/>
            <c:invertIfNegative val="0"/>
            <c:bubble3D val="0"/>
            <c:extLst xmlns:c16r2="http://schemas.microsoft.com/office/drawing/2015/06/chart">
              <c:ext xmlns:c16="http://schemas.microsoft.com/office/drawing/2014/chart" uri="{C3380CC4-5D6E-409C-BE32-E72D297353CC}">
                <c16:uniqueId val="{00000002-F94F-410F-A693-4C32467E36E5}"/>
              </c:ext>
            </c:extLst>
          </c:dPt>
          <c:dPt>
            <c:idx val="5"/>
            <c:invertIfNegative val="0"/>
            <c:bubble3D val="0"/>
            <c:extLst xmlns:c16r2="http://schemas.microsoft.com/office/drawing/2015/06/chart">
              <c:ext xmlns:c16="http://schemas.microsoft.com/office/drawing/2014/chart" uri="{C3380CC4-5D6E-409C-BE32-E72D297353CC}">
                <c16:uniqueId val="{00000003-F94F-410F-A693-4C32467E36E5}"/>
              </c:ext>
            </c:extLst>
          </c:dPt>
          <c:dPt>
            <c:idx val="8"/>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F94F-410F-A693-4C32467E36E5}"/>
              </c:ext>
            </c:extLst>
          </c:dPt>
          <c:dPt>
            <c:idx val="9"/>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7-F94F-410F-A693-4C32467E36E5}"/>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Sheet1!$A$2:$A$7</c:f>
              <c:numCache>
                <c:formatCode>General</c:formatCode>
                <c:ptCount val="6"/>
              </c:numCache>
            </c:numRef>
          </c:cat>
          <c:val>
            <c:numRef>
              <c:f>Sheet1!$B$2:$B$7</c:f>
              <c:numCache>
                <c:formatCode>0%</c:formatCode>
                <c:ptCount val="6"/>
                <c:pt idx="0">
                  <c:v>0.14000000000000001</c:v>
                </c:pt>
                <c:pt idx="1">
                  <c:v>0.12</c:v>
                </c:pt>
                <c:pt idx="2">
                  <c:v>0.14000000000000001</c:v>
                </c:pt>
                <c:pt idx="3">
                  <c:v>0.18</c:v>
                </c:pt>
                <c:pt idx="4">
                  <c:v>0.2</c:v>
                </c:pt>
                <c:pt idx="5">
                  <c:v>0.2</c:v>
                </c:pt>
              </c:numCache>
            </c:numRef>
          </c:val>
          <c:extLst xmlns:c16r2="http://schemas.microsoft.com/office/drawing/2015/06/chart">
            <c:ext xmlns:c16="http://schemas.microsoft.com/office/drawing/2014/chart" uri="{C3380CC4-5D6E-409C-BE32-E72D297353CC}">
              <c16:uniqueId val="{00000008-F94F-410F-A693-4C32467E36E5}"/>
            </c:ext>
          </c:extLst>
        </c:ser>
        <c:dLbls>
          <c:showLegendKey val="0"/>
          <c:showVal val="0"/>
          <c:showCatName val="0"/>
          <c:showSerName val="0"/>
          <c:showPercent val="0"/>
          <c:showBubbleSize val="0"/>
        </c:dLbls>
        <c:gapWidth val="50"/>
        <c:axId val="318455464"/>
        <c:axId val="318455856"/>
      </c:barChart>
      <c:catAx>
        <c:axId val="318455464"/>
        <c:scaling>
          <c:orientation val="minMax"/>
        </c:scaling>
        <c:delete val="0"/>
        <c:axPos val="l"/>
        <c:numFmt formatCode="General" sourceLinked="1"/>
        <c:majorTickMark val="none"/>
        <c:minorTickMark val="none"/>
        <c:tickLblPos val="nextTo"/>
        <c:spPr>
          <a:ln>
            <a:solidFill>
              <a:schemeClr val="accent2">
                <a:lumMod val="50000"/>
              </a:schemeClr>
            </a:solidFill>
          </a:ln>
        </c:spPr>
        <c:crossAx val="318455856"/>
        <c:crosses val="autoZero"/>
        <c:auto val="1"/>
        <c:lblAlgn val="ctr"/>
        <c:lblOffset val="100"/>
        <c:noMultiLvlLbl val="0"/>
      </c:catAx>
      <c:valAx>
        <c:axId val="318455856"/>
        <c:scaling>
          <c:orientation val="minMax"/>
          <c:max val="1.1000000000000001"/>
          <c:min val="0"/>
        </c:scaling>
        <c:delete val="0"/>
        <c:axPos val="b"/>
        <c:numFmt formatCode="0%" sourceLinked="1"/>
        <c:majorTickMark val="none"/>
        <c:minorTickMark val="none"/>
        <c:tickLblPos val="none"/>
        <c:spPr>
          <a:ln>
            <a:noFill/>
          </a:ln>
        </c:spPr>
        <c:crossAx val="318455464"/>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244287478771003"/>
          <c:y val="0.174235852097435"/>
          <c:w val="0.39138065462405403"/>
          <c:h val="0.8124167971299990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2677-499A-86CE-5B4A04201ABA}"/>
              </c:ext>
            </c:extLst>
          </c:dPt>
          <c:dPt>
            <c:idx val="1"/>
            <c:invertIfNegative val="0"/>
            <c:bubble3D val="0"/>
            <c:extLst xmlns:c16r2="http://schemas.microsoft.com/office/drawing/2015/06/chart">
              <c:ext xmlns:c16="http://schemas.microsoft.com/office/drawing/2014/chart" uri="{C3380CC4-5D6E-409C-BE32-E72D297353CC}">
                <c16:uniqueId val="{00000001-2677-499A-86CE-5B4A04201ABA}"/>
              </c:ext>
            </c:extLst>
          </c:dPt>
          <c:dPt>
            <c:idx val="4"/>
            <c:invertIfNegative val="0"/>
            <c:bubble3D val="0"/>
            <c:extLst xmlns:c16r2="http://schemas.microsoft.com/office/drawing/2015/06/chart">
              <c:ext xmlns:c16="http://schemas.microsoft.com/office/drawing/2014/chart" uri="{C3380CC4-5D6E-409C-BE32-E72D297353CC}">
                <c16:uniqueId val="{00000002-2677-499A-86CE-5B4A04201ABA}"/>
              </c:ext>
            </c:extLst>
          </c:dPt>
          <c:dPt>
            <c:idx val="5"/>
            <c:invertIfNegative val="0"/>
            <c:bubble3D val="0"/>
            <c:extLst xmlns:c16r2="http://schemas.microsoft.com/office/drawing/2015/06/chart">
              <c:ext xmlns:c16="http://schemas.microsoft.com/office/drawing/2014/chart" uri="{C3380CC4-5D6E-409C-BE32-E72D297353CC}">
                <c16:uniqueId val="{00000003-2677-499A-86CE-5B4A04201ABA}"/>
              </c:ext>
            </c:extLst>
          </c:dPt>
          <c:dPt>
            <c:idx val="8"/>
            <c:invertIfNegative val="0"/>
            <c:bubble3D val="0"/>
            <c:extLst xmlns:c16r2="http://schemas.microsoft.com/office/drawing/2015/06/chart">
              <c:ext xmlns:c16="http://schemas.microsoft.com/office/drawing/2014/chart" uri="{C3380CC4-5D6E-409C-BE32-E72D297353CC}">
                <c16:uniqueId val="{00000004-2677-499A-86CE-5B4A04201ABA}"/>
              </c:ext>
            </c:extLst>
          </c:dPt>
          <c:dPt>
            <c:idx val="9"/>
            <c:invertIfNegative val="0"/>
            <c:bubble3D val="0"/>
            <c:extLst xmlns:c16r2="http://schemas.microsoft.com/office/drawing/2015/06/chart">
              <c:ext xmlns:c16="http://schemas.microsoft.com/office/drawing/2014/chart" uri="{C3380CC4-5D6E-409C-BE32-E72D297353CC}">
                <c16:uniqueId val="{00000005-2677-499A-86CE-5B4A04201ABA}"/>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Other/not reported</c:v>
                </c:pt>
                <c:pt idx="1">
                  <c:v>Asian American</c:v>
                </c:pt>
                <c:pt idx="2">
                  <c:v>African American</c:v>
                </c:pt>
                <c:pt idx="3">
                  <c:v>Latino</c:v>
                </c:pt>
                <c:pt idx="4">
                  <c:v>White non-Hispanic</c:v>
                </c:pt>
                <c:pt idx="6">
                  <c:v>75 or older</c:v>
                </c:pt>
                <c:pt idx="7">
                  <c:v>65-74</c:v>
                </c:pt>
                <c:pt idx="8">
                  <c:v>Under 65</c:v>
                </c:pt>
                <c:pt idx="10">
                  <c:v>Female</c:v>
                </c:pt>
                <c:pt idx="11">
                  <c:v>Male</c:v>
                </c:pt>
              </c:strCache>
            </c:strRef>
          </c:cat>
          <c:val>
            <c:numRef>
              <c:f>Sheet1!$B$2:$B$13</c:f>
              <c:numCache>
                <c:formatCode>0%</c:formatCode>
                <c:ptCount val="12"/>
                <c:pt idx="0">
                  <c:v>0.1</c:v>
                </c:pt>
                <c:pt idx="1">
                  <c:v>0.03</c:v>
                </c:pt>
                <c:pt idx="2">
                  <c:v>0.14000000000000001</c:v>
                </c:pt>
                <c:pt idx="3">
                  <c:v>0.45</c:v>
                </c:pt>
                <c:pt idx="4">
                  <c:v>0.28999999999999998</c:v>
                </c:pt>
                <c:pt idx="6">
                  <c:v>0.19</c:v>
                </c:pt>
                <c:pt idx="7">
                  <c:v>0.38</c:v>
                </c:pt>
                <c:pt idx="8">
                  <c:v>0.43</c:v>
                </c:pt>
                <c:pt idx="10">
                  <c:v>0.56000000000000005</c:v>
                </c:pt>
                <c:pt idx="11">
                  <c:v>0.44</c:v>
                </c:pt>
              </c:numCache>
            </c:numRef>
          </c:val>
          <c:extLst xmlns:c16r2="http://schemas.microsoft.com/office/drawing/2015/06/chart">
            <c:ext xmlns:c16="http://schemas.microsoft.com/office/drawing/2014/chart" uri="{C3380CC4-5D6E-409C-BE32-E72D297353CC}">
              <c16:uniqueId val="{00000006-2677-499A-86CE-5B4A04201ABA}"/>
            </c:ext>
          </c:extLst>
        </c:ser>
        <c:dLbls>
          <c:showLegendKey val="0"/>
          <c:showVal val="0"/>
          <c:showCatName val="0"/>
          <c:showSerName val="0"/>
          <c:showPercent val="0"/>
          <c:showBubbleSize val="0"/>
        </c:dLbls>
        <c:gapWidth val="25"/>
        <c:overlap val="100"/>
        <c:axId val="318717008"/>
        <c:axId val="318717400"/>
      </c:barChart>
      <c:catAx>
        <c:axId val="318717008"/>
        <c:scaling>
          <c:orientation val="minMax"/>
        </c:scaling>
        <c:delete val="0"/>
        <c:axPos val="l"/>
        <c:numFmt formatCode="General" sourceLinked="0"/>
        <c:majorTickMark val="none"/>
        <c:minorTickMark val="none"/>
        <c:tickLblPos val="nextTo"/>
        <c:spPr>
          <a:ln>
            <a:solidFill>
              <a:schemeClr val="accent2">
                <a:lumMod val="50000"/>
              </a:schemeClr>
            </a:solidFill>
          </a:ln>
        </c:spPr>
        <c:txPr>
          <a:bodyPr/>
          <a:lstStyle/>
          <a:p>
            <a:pPr algn="r">
              <a:defRPr sz="1400"/>
            </a:pPr>
            <a:endParaRPr lang="en-US"/>
          </a:p>
        </c:txPr>
        <c:crossAx val="318717400"/>
        <c:crosses val="autoZero"/>
        <c:auto val="1"/>
        <c:lblAlgn val="ctr"/>
        <c:lblOffset val="100"/>
        <c:noMultiLvlLbl val="0"/>
      </c:catAx>
      <c:valAx>
        <c:axId val="318717400"/>
        <c:scaling>
          <c:orientation val="minMax"/>
          <c:max val="1.1000000000000001"/>
          <c:min val="0"/>
        </c:scaling>
        <c:delete val="0"/>
        <c:axPos val="b"/>
        <c:numFmt formatCode="0%" sourceLinked="1"/>
        <c:majorTickMark val="none"/>
        <c:minorTickMark val="none"/>
        <c:tickLblPos val="none"/>
        <c:spPr>
          <a:ln>
            <a:noFill/>
          </a:ln>
        </c:spPr>
        <c:crossAx val="318717008"/>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601"/>
          <c:y val="0.15823617425664799"/>
          <c:w val="0.39138065462405403"/>
          <c:h val="0.8124167971299990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1FBB-4057-A2C2-81E46E301710}"/>
              </c:ext>
            </c:extLst>
          </c:dPt>
          <c:dPt>
            <c:idx val="1"/>
            <c:invertIfNegative val="0"/>
            <c:bubble3D val="0"/>
            <c:extLst xmlns:c16r2="http://schemas.microsoft.com/office/drawing/2015/06/chart">
              <c:ext xmlns:c16="http://schemas.microsoft.com/office/drawing/2014/chart" uri="{C3380CC4-5D6E-409C-BE32-E72D297353CC}">
                <c16:uniqueId val="{00000001-1FBB-4057-A2C2-81E46E301710}"/>
              </c:ext>
            </c:extLst>
          </c:dPt>
          <c:dPt>
            <c:idx val="4"/>
            <c:invertIfNegative val="0"/>
            <c:bubble3D val="0"/>
            <c:extLst xmlns:c16r2="http://schemas.microsoft.com/office/drawing/2015/06/chart">
              <c:ext xmlns:c16="http://schemas.microsoft.com/office/drawing/2014/chart" uri="{C3380CC4-5D6E-409C-BE32-E72D297353CC}">
                <c16:uniqueId val="{00000002-1FBB-4057-A2C2-81E46E301710}"/>
              </c:ext>
            </c:extLst>
          </c:dPt>
          <c:dPt>
            <c:idx val="5"/>
            <c:invertIfNegative val="0"/>
            <c:bubble3D val="0"/>
            <c:extLst xmlns:c16r2="http://schemas.microsoft.com/office/drawing/2015/06/chart">
              <c:ext xmlns:c16="http://schemas.microsoft.com/office/drawing/2014/chart" uri="{C3380CC4-5D6E-409C-BE32-E72D297353CC}">
                <c16:uniqueId val="{00000003-1FBB-4057-A2C2-81E46E301710}"/>
              </c:ext>
            </c:extLst>
          </c:dPt>
          <c:dPt>
            <c:idx val="8"/>
            <c:invertIfNegative val="0"/>
            <c:bubble3D val="0"/>
            <c:extLst xmlns:c16r2="http://schemas.microsoft.com/office/drawing/2015/06/chart">
              <c:ext xmlns:c16="http://schemas.microsoft.com/office/drawing/2014/chart" uri="{C3380CC4-5D6E-409C-BE32-E72D297353CC}">
                <c16:uniqueId val="{00000004-1FBB-4057-A2C2-81E46E301710}"/>
              </c:ext>
            </c:extLst>
          </c:dPt>
          <c:dPt>
            <c:idx val="9"/>
            <c:invertIfNegative val="0"/>
            <c:bubble3D val="0"/>
            <c:extLst xmlns:c16r2="http://schemas.microsoft.com/office/drawing/2015/06/chart">
              <c:ext xmlns:c16="http://schemas.microsoft.com/office/drawing/2014/chart" uri="{C3380CC4-5D6E-409C-BE32-E72D297353CC}">
                <c16:uniqueId val="{00000005-1FBB-4057-A2C2-81E46E301710}"/>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Sheet1!$A$2:$A$9</c:f>
              <c:strCache>
                <c:ptCount val="8"/>
                <c:pt idx="1">
                  <c:v>No</c:v>
                </c:pt>
                <c:pt idx="2">
                  <c:v>Yes</c:v>
                </c:pt>
                <c:pt idx="4">
                  <c:v>College graduate</c:v>
                </c:pt>
                <c:pt idx="5">
                  <c:v>Some college/trade school</c:v>
                </c:pt>
                <c:pt idx="6">
                  <c:v>High school graduate</c:v>
                </c:pt>
                <c:pt idx="7">
                  <c:v>Not a high school graduate</c:v>
                </c:pt>
              </c:strCache>
            </c:strRef>
          </c:cat>
          <c:val>
            <c:numRef>
              <c:f>Sheet1!$B$2:$B$9</c:f>
              <c:numCache>
                <c:formatCode>0%</c:formatCode>
                <c:ptCount val="8"/>
                <c:pt idx="1">
                  <c:v>0.26</c:v>
                </c:pt>
                <c:pt idx="2">
                  <c:v>0.64</c:v>
                </c:pt>
                <c:pt idx="4">
                  <c:v>0.08</c:v>
                </c:pt>
                <c:pt idx="5">
                  <c:v>0.21</c:v>
                </c:pt>
                <c:pt idx="6">
                  <c:v>0.26</c:v>
                </c:pt>
                <c:pt idx="7">
                  <c:v>0.42</c:v>
                </c:pt>
              </c:numCache>
            </c:numRef>
          </c:val>
          <c:extLst xmlns:c16r2="http://schemas.microsoft.com/office/drawing/2015/06/chart">
            <c:ext xmlns:c16="http://schemas.microsoft.com/office/drawing/2014/chart" uri="{C3380CC4-5D6E-409C-BE32-E72D297353CC}">
              <c16:uniqueId val="{00000006-1FBB-4057-A2C2-81E46E301710}"/>
            </c:ext>
          </c:extLst>
        </c:ser>
        <c:dLbls>
          <c:showLegendKey val="0"/>
          <c:showVal val="0"/>
          <c:showCatName val="0"/>
          <c:showSerName val="0"/>
          <c:showPercent val="0"/>
          <c:showBubbleSize val="0"/>
        </c:dLbls>
        <c:gapWidth val="25"/>
        <c:overlap val="100"/>
        <c:axId val="318718184"/>
        <c:axId val="318718576"/>
      </c:barChart>
      <c:catAx>
        <c:axId val="318718184"/>
        <c:scaling>
          <c:orientation val="minMax"/>
        </c:scaling>
        <c:delete val="0"/>
        <c:axPos val="l"/>
        <c:numFmt formatCode="General" sourceLinked="0"/>
        <c:majorTickMark val="none"/>
        <c:minorTickMark val="none"/>
        <c:tickLblPos val="nextTo"/>
        <c:spPr>
          <a:ln>
            <a:solidFill>
              <a:schemeClr val="accent2">
                <a:lumMod val="50000"/>
              </a:schemeClr>
            </a:solidFill>
          </a:ln>
        </c:spPr>
        <c:txPr>
          <a:bodyPr/>
          <a:lstStyle/>
          <a:p>
            <a:pPr algn="r">
              <a:defRPr sz="1400"/>
            </a:pPr>
            <a:endParaRPr lang="en-US"/>
          </a:p>
        </c:txPr>
        <c:crossAx val="318718576"/>
        <c:crosses val="autoZero"/>
        <c:auto val="1"/>
        <c:lblAlgn val="ctr"/>
        <c:lblOffset val="100"/>
        <c:noMultiLvlLbl val="0"/>
      </c:catAx>
      <c:valAx>
        <c:axId val="318718576"/>
        <c:scaling>
          <c:orientation val="minMax"/>
          <c:max val="1.1000000000000001"/>
          <c:min val="0"/>
        </c:scaling>
        <c:delete val="0"/>
        <c:axPos val="b"/>
        <c:numFmt formatCode="0%" sourceLinked="1"/>
        <c:majorTickMark val="none"/>
        <c:minorTickMark val="none"/>
        <c:tickLblPos val="none"/>
        <c:spPr>
          <a:ln>
            <a:noFill/>
          </a:ln>
        </c:spPr>
        <c:crossAx val="318718184"/>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601"/>
          <c:y val="0.117150334197954"/>
          <c:w val="0.39138065462405403"/>
          <c:h val="0.8124167971299990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spPr>
              <a:solidFill>
                <a:srgbClr val="FFCC99"/>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1-D76F-4C25-A174-9C2F42CC08DC}"/>
              </c:ext>
            </c:extLst>
          </c:dPt>
          <c:dPt>
            <c:idx val="1"/>
            <c:invertIfNegative val="0"/>
            <c:bubble3D val="0"/>
            <c:spPr>
              <a:solidFill>
                <a:srgbClr val="7BC342"/>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D76F-4C25-A174-9C2F42CC08DC}"/>
              </c:ext>
            </c:extLst>
          </c:dPt>
          <c:dPt>
            <c:idx val="2"/>
            <c:invertIfNegative val="0"/>
            <c:bubble3D val="0"/>
            <c:spPr>
              <a:solidFill>
                <a:srgbClr val="AE0823"/>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D76F-4C25-A174-9C2F42CC08DC}"/>
              </c:ext>
            </c:extLst>
          </c:dPt>
          <c:dPt>
            <c:idx val="3"/>
            <c:invertIfNegative val="0"/>
            <c:bubble3D val="0"/>
            <c:extLst xmlns:c16r2="http://schemas.microsoft.com/office/drawing/2015/06/chart">
              <c:ext xmlns:c16="http://schemas.microsoft.com/office/drawing/2014/chart" uri="{C3380CC4-5D6E-409C-BE32-E72D297353CC}">
                <c16:uniqueId val="{00000006-D76F-4C25-A174-9C2F42CC08DC}"/>
              </c:ext>
            </c:extLst>
          </c:dPt>
          <c:dPt>
            <c:idx val="4"/>
            <c:invertIfNegative val="0"/>
            <c:bubble3D val="0"/>
            <c:spPr>
              <a:solidFill>
                <a:srgbClr val="FFCC66"/>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8-D76F-4C25-A174-9C2F42CC08DC}"/>
              </c:ext>
            </c:extLst>
          </c:dPt>
          <c:dPt>
            <c:idx val="5"/>
            <c:invertIfNegative val="0"/>
            <c:bubble3D val="0"/>
            <c:spPr>
              <a:solidFill>
                <a:srgbClr val="FFCC66"/>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A-D76F-4C25-A174-9C2F42CC08DC}"/>
              </c:ext>
            </c:extLst>
          </c:dPt>
          <c:dPt>
            <c:idx val="6"/>
            <c:invertIfNegative val="0"/>
            <c:bubble3D val="0"/>
            <c:spPr>
              <a:solidFill>
                <a:srgbClr val="7BC342"/>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C-D76F-4C25-A174-9C2F42CC08DC}"/>
              </c:ext>
            </c:extLst>
          </c:dPt>
          <c:dPt>
            <c:idx val="7"/>
            <c:invertIfNegative val="0"/>
            <c:bubble3D val="0"/>
            <c:spPr>
              <a:solidFill>
                <a:srgbClr val="AE0823"/>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E-D76F-4C25-A174-9C2F42CC08DC}"/>
              </c:ext>
            </c:extLst>
          </c:dPt>
          <c:dPt>
            <c:idx val="8"/>
            <c:invertIfNegative val="0"/>
            <c:bubble3D val="0"/>
            <c:extLst xmlns:c16r2="http://schemas.microsoft.com/office/drawing/2015/06/chart">
              <c:ext xmlns:c16="http://schemas.microsoft.com/office/drawing/2014/chart" uri="{C3380CC4-5D6E-409C-BE32-E72D297353CC}">
                <c16:uniqueId val="{0000000F-D76F-4C25-A174-9C2F42CC08DC}"/>
              </c:ext>
            </c:extLst>
          </c:dPt>
          <c:dPt>
            <c:idx val="9"/>
            <c:invertIfNegative val="0"/>
            <c:bubble3D val="0"/>
            <c:spPr>
              <a:solidFill>
                <a:srgbClr val="7BC342"/>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11-D76F-4C25-A174-9C2F42CC08DC}"/>
              </c:ext>
            </c:extLst>
          </c:dPt>
          <c:dPt>
            <c:idx val="10"/>
            <c:invertIfNegative val="0"/>
            <c:bubble3D val="0"/>
            <c:spPr>
              <a:solidFill>
                <a:srgbClr val="FFCC66"/>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13-D76F-4C25-A174-9C2F42CC08DC}"/>
              </c:ext>
            </c:extLst>
          </c:dPt>
          <c:dPt>
            <c:idx val="11"/>
            <c:invertIfNegative val="0"/>
            <c:bubble3D val="0"/>
            <c:spPr>
              <a:solidFill>
                <a:srgbClr val="7BC342"/>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15-D76F-4C25-A174-9C2F42CC08DC}"/>
              </c:ext>
            </c:extLst>
          </c:dPt>
          <c:dPt>
            <c:idx val="12"/>
            <c:invertIfNegative val="0"/>
            <c:bubble3D val="0"/>
            <c:spPr>
              <a:solidFill>
                <a:srgbClr val="AE0823"/>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17-D76F-4C25-A174-9C2F42CC08DC}"/>
              </c:ext>
            </c:extLst>
          </c:dPt>
          <c:dPt>
            <c:idx val="13"/>
            <c:invertIfNegative val="0"/>
            <c:bubble3D val="0"/>
            <c:extLst xmlns:c16r2="http://schemas.microsoft.com/office/drawing/2015/06/chart">
              <c:ext xmlns:c16="http://schemas.microsoft.com/office/drawing/2014/chart" uri="{C3380CC4-5D6E-409C-BE32-E72D297353CC}">
                <c16:uniqueId val="{00000018-D76F-4C25-A174-9C2F42CC08DC}"/>
              </c:ext>
            </c:extLst>
          </c:dPt>
          <c:dLbls>
            <c:dLbl>
              <c:idx val="0"/>
              <c:layout/>
              <c:tx>
                <c:rich>
                  <a:bodyPr/>
                  <a:lstStyle/>
                  <a:p>
                    <a:r>
                      <a:rPr lang="en-US"/>
                      <a:t>N/A</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76F-4C25-A174-9C2F42CC08DC}"/>
                </c:ext>
                <c:ext xmlns:c15="http://schemas.microsoft.com/office/drawing/2012/chart" uri="{CE6537A1-D6FC-4f65-9D91-7224C49458BB}">
                  <c15:layout/>
                </c:ext>
              </c:extLst>
            </c:dLbl>
            <c:dLbl>
              <c:idx val="1"/>
              <c:layout>
                <c:manualLayout>
                  <c:x val="1.6339869281044601E-3"/>
                  <c:y val="-1.07604528525598E-16"/>
                </c:manualLayout>
              </c:layout>
              <c:tx>
                <c:rich>
                  <a:bodyPr/>
                  <a:lstStyle/>
                  <a:p>
                    <a:r>
                      <a:rPr lang="en-US" dirty="0"/>
                      <a:t>75%</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76F-4C25-A174-9C2F42CC08DC}"/>
                </c:ex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Sheet1!$A$2:$A$15</c:f>
              <c:strCache>
                <c:ptCount val="14"/>
                <c:pt idx="0">
                  <c:v>2015</c:v>
                </c:pt>
                <c:pt idx="1">
                  <c:v>2016</c:v>
                </c:pt>
                <c:pt idx="2">
                  <c:v>2017</c:v>
                </c:pt>
                <c:pt idx="3">
                  <c:v>2018</c:v>
                </c:pt>
                <c:pt idx="5">
                  <c:v>2015</c:v>
                </c:pt>
                <c:pt idx="6">
                  <c:v>2016</c:v>
                </c:pt>
                <c:pt idx="7">
                  <c:v>2017</c:v>
                </c:pt>
                <c:pt idx="8">
                  <c:v>2018</c:v>
                </c:pt>
                <c:pt idx="10">
                  <c:v>2015</c:v>
                </c:pt>
                <c:pt idx="11">
                  <c:v>2016</c:v>
                </c:pt>
                <c:pt idx="12">
                  <c:v>2017</c:v>
                </c:pt>
                <c:pt idx="13">
                  <c:v>2018</c:v>
                </c:pt>
              </c:strCache>
            </c:strRef>
          </c:cat>
          <c:val>
            <c:numRef>
              <c:f>Sheet1!$B$2:$B$15</c:f>
              <c:numCache>
                <c:formatCode>0%</c:formatCode>
                <c:ptCount val="14"/>
                <c:pt idx="0">
                  <c:v>0</c:v>
                </c:pt>
                <c:pt idx="1">
                  <c:v>0.75</c:v>
                </c:pt>
                <c:pt idx="2">
                  <c:v>0.78</c:v>
                </c:pt>
                <c:pt idx="3">
                  <c:v>0.77</c:v>
                </c:pt>
                <c:pt idx="5">
                  <c:v>0.74</c:v>
                </c:pt>
                <c:pt idx="6">
                  <c:v>0.77</c:v>
                </c:pt>
                <c:pt idx="7">
                  <c:v>0.78</c:v>
                </c:pt>
                <c:pt idx="8">
                  <c:v>0.79</c:v>
                </c:pt>
                <c:pt idx="10">
                  <c:v>0.78</c:v>
                </c:pt>
                <c:pt idx="11">
                  <c:v>0.82</c:v>
                </c:pt>
                <c:pt idx="12">
                  <c:v>0.83</c:v>
                </c:pt>
                <c:pt idx="13">
                  <c:v>0.84</c:v>
                </c:pt>
              </c:numCache>
            </c:numRef>
          </c:val>
          <c:extLst xmlns:c16r2="http://schemas.microsoft.com/office/drawing/2015/06/chart">
            <c:ext xmlns:c16="http://schemas.microsoft.com/office/drawing/2014/chart" uri="{C3380CC4-5D6E-409C-BE32-E72D297353CC}">
              <c16:uniqueId val="{00000019-D76F-4C25-A174-9C2F42CC08DC}"/>
            </c:ext>
          </c:extLst>
        </c:ser>
        <c:dLbls>
          <c:showLegendKey val="0"/>
          <c:showVal val="0"/>
          <c:showCatName val="0"/>
          <c:showSerName val="0"/>
          <c:showPercent val="0"/>
          <c:showBubbleSize val="0"/>
        </c:dLbls>
        <c:gapWidth val="0"/>
        <c:overlap val="100"/>
        <c:axId val="304078424"/>
        <c:axId val="300563800"/>
      </c:barChart>
      <c:catAx>
        <c:axId val="304078424"/>
        <c:scaling>
          <c:orientation val="minMax"/>
        </c:scaling>
        <c:delete val="0"/>
        <c:axPos val="l"/>
        <c:numFmt formatCode="General" sourceLinked="0"/>
        <c:majorTickMark val="none"/>
        <c:minorTickMark val="none"/>
        <c:tickLblPos val="nextTo"/>
        <c:spPr>
          <a:ln>
            <a:solidFill>
              <a:schemeClr val="accent2">
                <a:lumMod val="50000"/>
              </a:schemeClr>
            </a:solidFill>
          </a:ln>
        </c:spPr>
        <c:txPr>
          <a:bodyPr/>
          <a:lstStyle/>
          <a:p>
            <a:pPr>
              <a:defRPr sz="1200"/>
            </a:pPr>
            <a:endParaRPr lang="en-US"/>
          </a:p>
        </c:txPr>
        <c:crossAx val="300563800"/>
        <c:crosses val="autoZero"/>
        <c:auto val="1"/>
        <c:lblAlgn val="ctr"/>
        <c:lblOffset val="100"/>
        <c:noMultiLvlLbl val="0"/>
      </c:catAx>
      <c:valAx>
        <c:axId val="300563800"/>
        <c:scaling>
          <c:orientation val="minMax"/>
          <c:max val="1.1000000000000001"/>
          <c:min val="0"/>
        </c:scaling>
        <c:delete val="0"/>
        <c:axPos val="b"/>
        <c:numFmt formatCode="0%" sourceLinked="1"/>
        <c:majorTickMark val="none"/>
        <c:minorTickMark val="none"/>
        <c:tickLblPos val="none"/>
        <c:spPr>
          <a:ln>
            <a:noFill/>
          </a:ln>
        </c:spPr>
        <c:crossAx val="304078424"/>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601"/>
          <c:y val="0.117150334197954"/>
          <c:w val="0.39138065462405403"/>
          <c:h val="0.8124167971299990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0248-44EE-98A5-CD9F7F81549F}"/>
              </c:ext>
            </c:extLst>
          </c:dPt>
          <c:dPt>
            <c:idx val="1"/>
            <c:invertIfNegative val="0"/>
            <c:bubble3D val="0"/>
            <c:extLst xmlns:c16r2="http://schemas.microsoft.com/office/drawing/2015/06/chart">
              <c:ext xmlns:c16="http://schemas.microsoft.com/office/drawing/2014/chart" uri="{C3380CC4-5D6E-409C-BE32-E72D297353CC}">
                <c16:uniqueId val="{00000001-0248-44EE-98A5-CD9F7F81549F}"/>
              </c:ext>
            </c:extLst>
          </c:dPt>
          <c:dPt>
            <c:idx val="4"/>
            <c:invertIfNegative val="0"/>
            <c:bubble3D val="0"/>
            <c:extLst xmlns:c16r2="http://schemas.microsoft.com/office/drawing/2015/06/chart">
              <c:ext xmlns:c16="http://schemas.microsoft.com/office/drawing/2014/chart" uri="{C3380CC4-5D6E-409C-BE32-E72D297353CC}">
                <c16:uniqueId val="{00000002-0248-44EE-98A5-CD9F7F81549F}"/>
              </c:ext>
            </c:extLst>
          </c:dPt>
          <c:dPt>
            <c:idx val="5"/>
            <c:invertIfNegative val="0"/>
            <c:bubble3D val="0"/>
            <c:extLst xmlns:c16r2="http://schemas.microsoft.com/office/drawing/2015/06/chart">
              <c:ext xmlns:c16="http://schemas.microsoft.com/office/drawing/2014/chart" uri="{C3380CC4-5D6E-409C-BE32-E72D297353CC}">
                <c16:uniqueId val="{00000003-0248-44EE-98A5-CD9F7F81549F}"/>
              </c:ext>
            </c:extLst>
          </c:dPt>
          <c:dPt>
            <c:idx val="8"/>
            <c:invertIfNegative val="0"/>
            <c:bubble3D val="0"/>
            <c:extLst xmlns:c16r2="http://schemas.microsoft.com/office/drawing/2015/06/chart">
              <c:ext xmlns:c16="http://schemas.microsoft.com/office/drawing/2014/chart" uri="{C3380CC4-5D6E-409C-BE32-E72D297353CC}">
                <c16:uniqueId val="{00000004-0248-44EE-98A5-CD9F7F81549F}"/>
              </c:ext>
            </c:extLst>
          </c:dPt>
          <c:dPt>
            <c:idx val="9"/>
            <c:invertIfNegative val="0"/>
            <c:bubble3D val="0"/>
            <c:extLst xmlns:c16r2="http://schemas.microsoft.com/office/drawing/2015/06/chart">
              <c:ext xmlns:c16="http://schemas.microsoft.com/office/drawing/2014/chart" uri="{C3380CC4-5D6E-409C-BE32-E72D297353CC}">
                <c16:uniqueId val="{00000005-0248-44EE-98A5-CD9F7F81549F}"/>
              </c:ext>
            </c:extLst>
          </c:dPt>
          <c:dLbls>
            <c:spPr>
              <a:noFill/>
              <a:ln>
                <a:noFill/>
              </a:ln>
              <a:effectLst/>
            </c:spPr>
            <c:txPr>
              <a:bodyPr/>
              <a:lstStyle/>
              <a:p>
                <a:pPr>
                  <a:defRPr sz="16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Overnight patient in a hospital past 12 months</c:v>
                </c:pt>
                <c:pt idx="1">
                  <c:v>Require assistance for common daily activities</c:v>
                </c:pt>
                <c:pt idx="2">
                  <c:v>Use specialized equipment, such as a cane, wheelchair, scooter or special bed</c:v>
                </c:pt>
                <c:pt idx="3">
                  <c:v>In fair or poor health</c:v>
                </c:pt>
              </c:strCache>
            </c:strRef>
          </c:cat>
          <c:val>
            <c:numRef>
              <c:f>Sheet1!$B$2:$B$5</c:f>
              <c:numCache>
                <c:formatCode>0%</c:formatCode>
                <c:ptCount val="4"/>
                <c:pt idx="0">
                  <c:v>0.24</c:v>
                </c:pt>
                <c:pt idx="1">
                  <c:v>0.42</c:v>
                </c:pt>
                <c:pt idx="2">
                  <c:v>0.5</c:v>
                </c:pt>
                <c:pt idx="3">
                  <c:v>0.53</c:v>
                </c:pt>
              </c:numCache>
            </c:numRef>
          </c:val>
          <c:extLst xmlns:c16r2="http://schemas.microsoft.com/office/drawing/2015/06/chart">
            <c:ext xmlns:c16="http://schemas.microsoft.com/office/drawing/2014/chart" uri="{C3380CC4-5D6E-409C-BE32-E72D297353CC}">
              <c16:uniqueId val="{00000006-0248-44EE-98A5-CD9F7F81549F}"/>
            </c:ext>
          </c:extLst>
        </c:ser>
        <c:dLbls>
          <c:showLegendKey val="0"/>
          <c:showVal val="0"/>
          <c:showCatName val="0"/>
          <c:showSerName val="0"/>
          <c:showPercent val="0"/>
          <c:showBubbleSize val="0"/>
        </c:dLbls>
        <c:gapWidth val="75"/>
        <c:overlap val="100"/>
        <c:axId val="318719752"/>
        <c:axId val="318720144"/>
      </c:barChart>
      <c:catAx>
        <c:axId val="318719752"/>
        <c:scaling>
          <c:orientation val="minMax"/>
        </c:scaling>
        <c:delete val="0"/>
        <c:axPos val="l"/>
        <c:numFmt formatCode="General" sourceLinked="0"/>
        <c:majorTickMark val="none"/>
        <c:minorTickMark val="none"/>
        <c:tickLblPos val="nextTo"/>
        <c:spPr>
          <a:ln>
            <a:solidFill>
              <a:schemeClr val="accent2">
                <a:lumMod val="50000"/>
              </a:schemeClr>
            </a:solidFill>
          </a:ln>
        </c:spPr>
        <c:txPr>
          <a:bodyPr/>
          <a:lstStyle/>
          <a:p>
            <a:pPr algn="r">
              <a:defRPr sz="1600"/>
            </a:pPr>
            <a:endParaRPr lang="en-US"/>
          </a:p>
        </c:txPr>
        <c:crossAx val="318720144"/>
        <c:crosses val="autoZero"/>
        <c:auto val="1"/>
        <c:lblAlgn val="ctr"/>
        <c:lblOffset val="100"/>
        <c:noMultiLvlLbl val="0"/>
      </c:catAx>
      <c:valAx>
        <c:axId val="318720144"/>
        <c:scaling>
          <c:orientation val="minMax"/>
          <c:max val="1.1000000000000001"/>
          <c:min val="0"/>
        </c:scaling>
        <c:delete val="0"/>
        <c:axPos val="b"/>
        <c:numFmt formatCode="0%" sourceLinked="1"/>
        <c:majorTickMark val="none"/>
        <c:minorTickMark val="none"/>
        <c:tickLblPos val="none"/>
        <c:spPr>
          <a:ln>
            <a:noFill/>
          </a:ln>
        </c:spPr>
        <c:crossAx val="318719752"/>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68782744068756"/>
          <c:y val="0.117150334197954"/>
          <c:w val="0.39138065462405403"/>
          <c:h val="0.81241679712999904"/>
        </c:manualLayout>
      </c:layout>
      <c:barChart>
        <c:barDir val="bar"/>
        <c:grouping val="clustered"/>
        <c:varyColors val="0"/>
        <c:ser>
          <c:idx val="0"/>
          <c:order val="0"/>
          <c:tx>
            <c:strRef>
              <c:f>Sheet1!$B$1</c:f>
              <c:strCache>
                <c:ptCount val="1"/>
                <c:pt idx="0">
                  <c:v>All</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6983-4A8F-BC83-A904EEAC1656}"/>
              </c:ext>
            </c:extLst>
          </c:dPt>
          <c:dPt>
            <c:idx val="1"/>
            <c:invertIfNegative val="0"/>
            <c:bubble3D val="0"/>
            <c:extLst xmlns:c16r2="http://schemas.microsoft.com/office/drawing/2015/06/chart">
              <c:ext xmlns:c16="http://schemas.microsoft.com/office/drawing/2014/chart" uri="{C3380CC4-5D6E-409C-BE32-E72D297353CC}">
                <c16:uniqueId val="{00000001-6983-4A8F-BC83-A904EEAC1656}"/>
              </c:ext>
            </c:extLst>
          </c:dPt>
          <c:dPt>
            <c:idx val="4"/>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6983-4A8F-BC83-A904EEAC1656}"/>
              </c:ext>
            </c:extLst>
          </c:dPt>
          <c:dPt>
            <c:idx val="5"/>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6983-4A8F-BC83-A904EEAC1656}"/>
              </c:ext>
            </c:extLst>
          </c:dPt>
          <c:dPt>
            <c:idx val="8"/>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7-6983-4A8F-BC83-A904EEAC1656}"/>
              </c:ext>
            </c:extLst>
          </c:dPt>
          <c:dPt>
            <c:idx val="9"/>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9-6983-4A8F-BC83-A904EEAC1656}"/>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numCache>
            </c:numRef>
          </c:cat>
          <c:val>
            <c:numRef>
              <c:f>Sheet1!$B$2:$B$5</c:f>
              <c:numCache>
                <c:formatCode>0%</c:formatCode>
                <c:ptCount val="4"/>
                <c:pt idx="1">
                  <c:v>0.85</c:v>
                </c:pt>
                <c:pt idx="2">
                  <c:v>0.82</c:v>
                </c:pt>
                <c:pt idx="3">
                  <c:v>0.82</c:v>
                </c:pt>
              </c:numCache>
            </c:numRef>
          </c:val>
          <c:extLst xmlns:c16r2="http://schemas.microsoft.com/office/drawing/2015/06/chart">
            <c:ext xmlns:c16="http://schemas.microsoft.com/office/drawing/2014/chart" uri="{C3380CC4-5D6E-409C-BE32-E72D297353CC}">
              <c16:uniqueId val="{0000000A-6983-4A8F-BC83-A904EEAC1656}"/>
            </c:ext>
          </c:extLst>
        </c:ser>
        <c:dLbls>
          <c:showLegendKey val="0"/>
          <c:showVal val="0"/>
          <c:showCatName val="0"/>
          <c:showSerName val="0"/>
          <c:showPercent val="0"/>
          <c:showBubbleSize val="0"/>
        </c:dLbls>
        <c:gapWidth val="50"/>
        <c:axId val="319335128"/>
        <c:axId val="319335520"/>
      </c:barChart>
      <c:catAx>
        <c:axId val="319335128"/>
        <c:scaling>
          <c:orientation val="minMax"/>
        </c:scaling>
        <c:delete val="0"/>
        <c:axPos val="l"/>
        <c:numFmt formatCode="General" sourceLinked="1"/>
        <c:majorTickMark val="none"/>
        <c:minorTickMark val="none"/>
        <c:tickLblPos val="nextTo"/>
        <c:spPr>
          <a:ln>
            <a:solidFill>
              <a:schemeClr val="accent2">
                <a:lumMod val="50000"/>
              </a:schemeClr>
            </a:solidFill>
          </a:ln>
        </c:spPr>
        <c:crossAx val="319335520"/>
        <c:crosses val="autoZero"/>
        <c:auto val="1"/>
        <c:lblAlgn val="ctr"/>
        <c:lblOffset val="100"/>
        <c:noMultiLvlLbl val="0"/>
      </c:catAx>
      <c:valAx>
        <c:axId val="319335520"/>
        <c:scaling>
          <c:orientation val="minMax"/>
          <c:max val="1.1000000000000001"/>
          <c:min val="0"/>
        </c:scaling>
        <c:delete val="0"/>
        <c:axPos val="b"/>
        <c:numFmt formatCode="0%" sourceLinked="1"/>
        <c:majorTickMark val="none"/>
        <c:minorTickMark val="none"/>
        <c:tickLblPos val="none"/>
        <c:spPr>
          <a:ln>
            <a:noFill/>
          </a:ln>
        </c:spPr>
        <c:crossAx val="319335128"/>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68782744068756"/>
          <c:y val="0.117150334197954"/>
          <c:w val="0.39138065462405403"/>
          <c:h val="0.8124167971299990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CD09-4C56-872F-F22D14851194}"/>
              </c:ext>
            </c:extLst>
          </c:dPt>
          <c:dPt>
            <c:idx val="1"/>
            <c:invertIfNegative val="0"/>
            <c:bubble3D val="0"/>
            <c:extLst xmlns:c16r2="http://schemas.microsoft.com/office/drawing/2015/06/chart">
              <c:ext xmlns:c16="http://schemas.microsoft.com/office/drawing/2014/chart" uri="{C3380CC4-5D6E-409C-BE32-E72D297353CC}">
                <c16:uniqueId val="{00000001-CD09-4C56-872F-F22D14851194}"/>
              </c:ext>
            </c:extLst>
          </c:dPt>
          <c:dPt>
            <c:idx val="4"/>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CD09-4C56-872F-F22D14851194}"/>
              </c:ext>
            </c:extLst>
          </c:dPt>
          <c:dPt>
            <c:idx val="5"/>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CD09-4C56-872F-F22D14851194}"/>
              </c:ext>
            </c:extLst>
          </c:dPt>
          <c:dPt>
            <c:idx val="8"/>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7-CD09-4C56-872F-F22D14851194}"/>
              </c:ext>
            </c:extLst>
          </c:dPt>
          <c:dPt>
            <c:idx val="9"/>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9-CD09-4C56-872F-F22D14851194}"/>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numCache>
            </c:numRef>
          </c:cat>
          <c:val>
            <c:numRef>
              <c:f>Sheet1!$B$2:$B$5</c:f>
              <c:numCache>
                <c:formatCode>0%</c:formatCode>
                <c:ptCount val="4"/>
                <c:pt idx="0">
                  <c:v>0.82</c:v>
                </c:pt>
                <c:pt idx="1">
                  <c:v>0.81</c:v>
                </c:pt>
                <c:pt idx="2">
                  <c:v>0.81</c:v>
                </c:pt>
                <c:pt idx="3">
                  <c:v>0.86</c:v>
                </c:pt>
              </c:numCache>
            </c:numRef>
          </c:val>
          <c:extLst xmlns:c16r2="http://schemas.microsoft.com/office/drawing/2015/06/chart">
            <c:ext xmlns:c16="http://schemas.microsoft.com/office/drawing/2014/chart" uri="{C3380CC4-5D6E-409C-BE32-E72D297353CC}">
              <c16:uniqueId val="{0000000A-CD09-4C56-872F-F22D14851194}"/>
            </c:ext>
          </c:extLst>
        </c:ser>
        <c:dLbls>
          <c:showLegendKey val="0"/>
          <c:showVal val="0"/>
          <c:showCatName val="0"/>
          <c:showSerName val="0"/>
          <c:showPercent val="0"/>
          <c:showBubbleSize val="0"/>
        </c:dLbls>
        <c:gapWidth val="50"/>
        <c:axId val="319336304"/>
        <c:axId val="319336696"/>
      </c:barChart>
      <c:catAx>
        <c:axId val="319336304"/>
        <c:scaling>
          <c:orientation val="minMax"/>
        </c:scaling>
        <c:delete val="0"/>
        <c:axPos val="l"/>
        <c:numFmt formatCode="General" sourceLinked="1"/>
        <c:majorTickMark val="none"/>
        <c:minorTickMark val="none"/>
        <c:tickLblPos val="nextTo"/>
        <c:spPr>
          <a:ln>
            <a:solidFill>
              <a:schemeClr val="accent2">
                <a:lumMod val="50000"/>
              </a:schemeClr>
            </a:solidFill>
          </a:ln>
        </c:spPr>
        <c:crossAx val="319336696"/>
        <c:crosses val="autoZero"/>
        <c:auto val="1"/>
        <c:lblAlgn val="ctr"/>
        <c:lblOffset val="100"/>
        <c:noMultiLvlLbl val="0"/>
      </c:catAx>
      <c:valAx>
        <c:axId val="319336696"/>
        <c:scaling>
          <c:orientation val="minMax"/>
          <c:max val="1.1000000000000001"/>
          <c:min val="0"/>
        </c:scaling>
        <c:delete val="0"/>
        <c:axPos val="b"/>
        <c:numFmt formatCode="0%" sourceLinked="1"/>
        <c:majorTickMark val="none"/>
        <c:minorTickMark val="none"/>
        <c:tickLblPos val="none"/>
        <c:spPr>
          <a:ln>
            <a:noFill/>
          </a:ln>
        </c:spPr>
        <c:crossAx val="319336304"/>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68782744068756"/>
          <c:y val="0.117150334197954"/>
          <c:w val="0.39138065462405403"/>
          <c:h val="0.8124167971299990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A2DA-4D78-9CD2-27A8A96A4A7D}"/>
              </c:ext>
            </c:extLst>
          </c:dPt>
          <c:dPt>
            <c:idx val="1"/>
            <c:invertIfNegative val="0"/>
            <c:bubble3D val="0"/>
            <c:extLst xmlns:c16r2="http://schemas.microsoft.com/office/drawing/2015/06/chart">
              <c:ext xmlns:c16="http://schemas.microsoft.com/office/drawing/2014/chart" uri="{C3380CC4-5D6E-409C-BE32-E72D297353CC}">
                <c16:uniqueId val="{00000001-A2DA-4D78-9CD2-27A8A96A4A7D}"/>
              </c:ext>
            </c:extLst>
          </c:dPt>
          <c:dPt>
            <c:idx val="4"/>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A2DA-4D78-9CD2-27A8A96A4A7D}"/>
              </c:ext>
            </c:extLst>
          </c:dPt>
          <c:dPt>
            <c:idx val="5"/>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A2DA-4D78-9CD2-27A8A96A4A7D}"/>
              </c:ext>
            </c:extLst>
          </c:dPt>
          <c:dPt>
            <c:idx val="8"/>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7-A2DA-4D78-9CD2-27A8A96A4A7D}"/>
              </c:ext>
            </c:extLst>
          </c:dPt>
          <c:dPt>
            <c:idx val="9"/>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9-A2DA-4D78-9CD2-27A8A96A4A7D}"/>
              </c:ext>
            </c:extLst>
          </c:dPt>
          <c:dLbls>
            <c:dLbl>
              <c:idx val="1"/>
              <c:tx>
                <c:rich>
                  <a:bodyPr/>
                  <a:lstStyle/>
                  <a:p>
                    <a:r>
                      <a:rPr lang="en-US" dirty="0"/>
                      <a:t>75%</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2DA-4D78-9CD2-27A8A96A4A7D}"/>
                </c:ex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numCache>
            </c:numRef>
          </c:cat>
          <c:val>
            <c:numRef>
              <c:f>Sheet1!$B$2:$B$5</c:f>
              <c:numCache>
                <c:formatCode>0%</c:formatCode>
                <c:ptCount val="4"/>
                <c:pt idx="1">
                  <c:v>0.75</c:v>
                </c:pt>
                <c:pt idx="2">
                  <c:v>0.76</c:v>
                </c:pt>
                <c:pt idx="3">
                  <c:v>0.82</c:v>
                </c:pt>
              </c:numCache>
            </c:numRef>
          </c:val>
          <c:extLst xmlns:c16r2="http://schemas.microsoft.com/office/drawing/2015/06/chart">
            <c:ext xmlns:c16="http://schemas.microsoft.com/office/drawing/2014/chart" uri="{C3380CC4-5D6E-409C-BE32-E72D297353CC}">
              <c16:uniqueId val="{0000000A-A2DA-4D78-9CD2-27A8A96A4A7D}"/>
            </c:ext>
          </c:extLst>
        </c:ser>
        <c:dLbls>
          <c:showLegendKey val="0"/>
          <c:showVal val="0"/>
          <c:showCatName val="0"/>
          <c:showSerName val="0"/>
          <c:showPercent val="0"/>
          <c:showBubbleSize val="0"/>
        </c:dLbls>
        <c:gapWidth val="50"/>
        <c:axId val="319337480"/>
        <c:axId val="319337872"/>
      </c:barChart>
      <c:catAx>
        <c:axId val="319337480"/>
        <c:scaling>
          <c:orientation val="minMax"/>
        </c:scaling>
        <c:delete val="0"/>
        <c:axPos val="l"/>
        <c:numFmt formatCode="General" sourceLinked="1"/>
        <c:majorTickMark val="none"/>
        <c:minorTickMark val="none"/>
        <c:tickLblPos val="nextTo"/>
        <c:spPr>
          <a:ln>
            <a:solidFill>
              <a:schemeClr val="accent2">
                <a:lumMod val="50000"/>
              </a:schemeClr>
            </a:solidFill>
          </a:ln>
        </c:spPr>
        <c:crossAx val="319337872"/>
        <c:crosses val="autoZero"/>
        <c:auto val="1"/>
        <c:lblAlgn val="ctr"/>
        <c:lblOffset val="100"/>
        <c:noMultiLvlLbl val="0"/>
      </c:catAx>
      <c:valAx>
        <c:axId val="319337872"/>
        <c:scaling>
          <c:orientation val="minMax"/>
          <c:max val="1.1000000000000001"/>
          <c:min val="0"/>
        </c:scaling>
        <c:delete val="0"/>
        <c:axPos val="b"/>
        <c:numFmt formatCode="0%" sourceLinked="1"/>
        <c:majorTickMark val="none"/>
        <c:minorTickMark val="none"/>
        <c:tickLblPos val="none"/>
        <c:spPr>
          <a:ln>
            <a:noFill/>
          </a:ln>
        </c:spPr>
        <c:crossAx val="319337480"/>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53708339766352697"/>
          <c:y val="6.7260441129069398E-2"/>
          <c:w val="0.45020418403581902"/>
          <c:h val="0.91513139727673498"/>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27F2-4B54-A761-49F2025329C7}"/>
              </c:ext>
            </c:extLst>
          </c:dPt>
          <c:dPt>
            <c:idx val="1"/>
            <c:invertIfNegative val="0"/>
            <c:bubble3D val="0"/>
            <c:extLst xmlns:c16r2="http://schemas.microsoft.com/office/drawing/2015/06/chart">
              <c:ext xmlns:c16="http://schemas.microsoft.com/office/drawing/2014/chart" uri="{C3380CC4-5D6E-409C-BE32-E72D297353CC}">
                <c16:uniqueId val="{00000001-27F2-4B54-A761-49F2025329C7}"/>
              </c:ext>
            </c:extLst>
          </c:dPt>
          <c:dPt>
            <c:idx val="4"/>
            <c:invertIfNegative val="0"/>
            <c:bubble3D val="0"/>
            <c:extLst xmlns:c16r2="http://schemas.microsoft.com/office/drawing/2015/06/chart">
              <c:ext xmlns:c16="http://schemas.microsoft.com/office/drawing/2014/chart" uri="{C3380CC4-5D6E-409C-BE32-E72D297353CC}">
                <c16:uniqueId val="{00000002-27F2-4B54-A761-49F2025329C7}"/>
              </c:ext>
            </c:extLst>
          </c:dPt>
          <c:dPt>
            <c:idx val="5"/>
            <c:invertIfNegative val="0"/>
            <c:bubble3D val="0"/>
            <c:extLst xmlns:c16r2="http://schemas.microsoft.com/office/drawing/2015/06/chart">
              <c:ext xmlns:c16="http://schemas.microsoft.com/office/drawing/2014/chart" uri="{C3380CC4-5D6E-409C-BE32-E72D297353CC}">
                <c16:uniqueId val="{00000003-27F2-4B54-A761-49F2025329C7}"/>
              </c:ext>
            </c:extLst>
          </c:dPt>
          <c:dPt>
            <c:idx val="8"/>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27F2-4B54-A761-49F2025329C7}"/>
              </c:ext>
            </c:extLst>
          </c:dPt>
          <c:dPt>
            <c:idx val="9"/>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7-27F2-4B54-A761-49F2025329C7}"/>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Sheet1!$A$2:$A$7</c:f>
              <c:numCache>
                <c:formatCode>General</c:formatCode>
                <c:ptCount val="6"/>
              </c:numCache>
            </c:numRef>
          </c:cat>
          <c:val>
            <c:numRef>
              <c:f>Sheet1!$B$2:$B$7</c:f>
              <c:numCache>
                <c:formatCode>0%</c:formatCode>
                <c:ptCount val="6"/>
                <c:pt idx="0">
                  <c:v>0.14000000000000001</c:v>
                </c:pt>
                <c:pt idx="1">
                  <c:v>0.09</c:v>
                </c:pt>
                <c:pt idx="2">
                  <c:v>0.14000000000000001</c:v>
                </c:pt>
                <c:pt idx="3">
                  <c:v>0.17</c:v>
                </c:pt>
                <c:pt idx="4">
                  <c:v>0.2</c:v>
                </c:pt>
                <c:pt idx="5">
                  <c:v>0.22</c:v>
                </c:pt>
              </c:numCache>
            </c:numRef>
          </c:val>
          <c:extLst xmlns:c16r2="http://schemas.microsoft.com/office/drawing/2015/06/chart">
            <c:ext xmlns:c16="http://schemas.microsoft.com/office/drawing/2014/chart" uri="{C3380CC4-5D6E-409C-BE32-E72D297353CC}">
              <c16:uniqueId val="{00000008-27F2-4B54-A761-49F2025329C7}"/>
            </c:ext>
          </c:extLst>
        </c:ser>
        <c:dLbls>
          <c:showLegendKey val="0"/>
          <c:showVal val="0"/>
          <c:showCatName val="0"/>
          <c:showSerName val="0"/>
          <c:showPercent val="0"/>
          <c:showBubbleSize val="0"/>
        </c:dLbls>
        <c:gapWidth val="50"/>
        <c:axId val="304888744"/>
        <c:axId val="304889136"/>
      </c:barChart>
      <c:catAx>
        <c:axId val="304888744"/>
        <c:scaling>
          <c:orientation val="minMax"/>
        </c:scaling>
        <c:delete val="0"/>
        <c:axPos val="l"/>
        <c:numFmt formatCode="General" sourceLinked="1"/>
        <c:majorTickMark val="none"/>
        <c:minorTickMark val="none"/>
        <c:tickLblPos val="nextTo"/>
        <c:spPr>
          <a:ln>
            <a:solidFill>
              <a:schemeClr val="accent2">
                <a:lumMod val="50000"/>
              </a:schemeClr>
            </a:solidFill>
          </a:ln>
        </c:spPr>
        <c:crossAx val="304889136"/>
        <c:crosses val="autoZero"/>
        <c:auto val="1"/>
        <c:lblAlgn val="ctr"/>
        <c:lblOffset val="100"/>
        <c:noMultiLvlLbl val="0"/>
      </c:catAx>
      <c:valAx>
        <c:axId val="304889136"/>
        <c:scaling>
          <c:orientation val="minMax"/>
          <c:max val="1.1000000000000001"/>
          <c:min val="0"/>
        </c:scaling>
        <c:delete val="0"/>
        <c:axPos val="b"/>
        <c:numFmt formatCode="0%" sourceLinked="1"/>
        <c:majorTickMark val="none"/>
        <c:minorTickMark val="none"/>
        <c:tickLblPos val="none"/>
        <c:spPr>
          <a:ln>
            <a:noFill/>
          </a:ln>
        </c:spPr>
        <c:crossAx val="304888744"/>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601"/>
          <c:y val="0.15823617425664799"/>
          <c:w val="0.39138065462405403"/>
          <c:h val="0.8124167971299990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853C-45C9-8243-7D38BCAC5428}"/>
              </c:ext>
            </c:extLst>
          </c:dPt>
          <c:dPt>
            <c:idx val="1"/>
            <c:invertIfNegative val="0"/>
            <c:bubble3D val="0"/>
            <c:extLst xmlns:c16r2="http://schemas.microsoft.com/office/drawing/2015/06/chart">
              <c:ext xmlns:c16="http://schemas.microsoft.com/office/drawing/2014/chart" uri="{C3380CC4-5D6E-409C-BE32-E72D297353CC}">
                <c16:uniqueId val="{00000001-853C-45C9-8243-7D38BCAC5428}"/>
              </c:ext>
            </c:extLst>
          </c:dPt>
          <c:dPt>
            <c:idx val="4"/>
            <c:invertIfNegative val="0"/>
            <c:bubble3D val="0"/>
            <c:extLst xmlns:c16r2="http://schemas.microsoft.com/office/drawing/2015/06/chart">
              <c:ext xmlns:c16="http://schemas.microsoft.com/office/drawing/2014/chart" uri="{C3380CC4-5D6E-409C-BE32-E72D297353CC}">
                <c16:uniqueId val="{00000002-853C-45C9-8243-7D38BCAC5428}"/>
              </c:ext>
            </c:extLst>
          </c:dPt>
          <c:dPt>
            <c:idx val="5"/>
            <c:invertIfNegative val="0"/>
            <c:bubble3D val="0"/>
            <c:extLst xmlns:c16r2="http://schemas.microsoft.com/office/drawing/2015/06/chart">
              <c:ext xmlns:c16="http://schemas.microsoft.com/office/drawing/2014/chart" uri="{C3380CC4-5D6E-409C-BE32-E72D297353CC}">
                <c16:uniqueId val="{00000003-853C-45C9-8243-7D38BCAC5428}"/>
              </c:ext>
            </c:extLst>
          </c:dPt>
          <c:dPt>
            <c:idx val="8"/>
            <c:invertIfNegative val="0"/>
            <c:bubble3D val="0"/>
            <c:extLst xmlns:c16r2="http://schemas.microsoft.com/office/drawing/2015/06/chart">
              <c:ext xmlns:c16="http://schemas.microsoft.com/office/drawing/2014/chart" uri="{C3380CC4-5D6E-409C-BE32-E72D297353CC}">
                <c16:uniqueId val="{00000004-853C-45C9-8243-7D38BCAC5428}"/>
              </c:ext>
            </c:extLst>
          </c:dPt>
          <c:dPt>
            <c:idx val="9"/>
            <c:invertIfNegative val="0"/>
            <c:bubble3D val="0"/>
            <c:extLst xmlns:c16r2="http://schemas.microsoft.com/office/drawing/2015/06/chart">
              <c:ext xmlns:c16="http://schemas.microsoft.com/office/drawing/2014/chart" uri="{C3380CC4-5D6E-409C-BE32-E72D297353CC}">
                <c16:uniqueId val="{00000005-853C-45C9-8243-7D38BCAC5428}"/>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Other/not reported</c:v>
                </c:pt>
                <c:pt idx="1">
                  <c:v>Asian American</c:v>
                </c:pt>
                <c:pt idx="2">
                  <c:v>African American</c:v>
                </c:pt>
                <c:pt idx="3">
                  <c:v>Latino</c:v>
                </c:pt>
                <c:pt idx="4">
                  <c:v>White non-Hispanic</c:v>
                </c:pt>
                <c:pt idx="6">
                  <c:v>75 or older</c:v>
                </c:pt>
                <c:pt idx="7">
                  <c:v>65-74</c:v>
                </c:pt>
                <c:pt idx="8">
                  <c:v>Under 65</c:v>
                </c:pt>
                <c:pt idx="10">
                  <c:v>Female</c:v>
                </c:pt>
                <c:pt idx="11">
                  <c:v>Male</c:v>
                </c:pt>
              </c:strCache>
            </c:strRef>
          </c:cat>
          <c:val>
            <c:numRef>
              <c:f>Sheet1!$B$2:$B$13</c:f>
              <c:numCache>
                <c:formatCode>0%</c:formatCode>
                <c:ptCount val="12"/>
                <c:pt idx="0">
                  <c:v>0.1</c:v>
                </c:pt>
                <c:pt idx="1">
                  <c:v>7.0000000000000007E-2</c:v>
                </c:pt>
                <c:pt idx="2">
                  <c:v>0.09</c:v>
                </c:pt>
                <c:pt idx="3">
                  <c:v>0.43</c:v>
                </c:pt>
                <c:pt idx="4">
                  <c:v>0.31</c:v>
                </c:pt>
                <c:pt idx="6">
                  <c:v>0.23</c:v>
                </c:pt>
                <c:pt idx="7">
                  <c:v>0.41</c:v>
                </c:pt>
                <c:pt idx="8">
                  <c:v>0.36</c:v>
                </c:pt>
                <c:pt idx="10">
                  <c:v>0.56000000000000005</c:v>
                </c:pt>
                <c:pt idx="11">
                  <c:v>0.44</c:v>
                </c:pt>
              </c:numCache>
            </c:numRef>
          </c:val>
          <c:extLst xmlns:c16r2="http://schemas.microsoft.com/office/drawing/2015/06/chart">
            <c:ext xmlns:c16="http://schemas.microsoft.com/office/drawing/2014/chart" uri="{C3380CC4-5D6E-409C-BE32-E72D297353CC}">
              <c16:uniqueId val="{00000006-853C-45C9-8243-7D38BCAC5428}"/>
            </c:ext>
          </c:extLst>
        </c:ser>
        <c:dLbls>
          <c:showLegendKey val="0"/>
          <c:showVal val="0"/>
          <c:showCatName val="0"/>
          <c:showSerName val="0"/>
          <c:showPercent val="0"/>
          <c:showBubbleSize val="0"/>
        </c:dLbls>
        <c:gapWidth val="25"/>
        <c:overlap val="100"/>
        <c:axId val="304889920"/>
        <c:axId val="319544024"/>
      </c:barChart>
      <c:catAx>
        <c:axId val="304889920"/>
        <c:scaling>
          <c:orientation val="minMax"/>
        </c:scaling>
        <c:delete val="0"/>
        <c:axPos val="l"/>
        <c:numFmt formatCode="General" sourceLinked="0"/>
        <c:majorTickMark val="none"/>
        <c:minorTickMark val="none"/>
        <c:tickLblPos val="nextTo"/>
        <c:spPr>
          <a:ln>
            <a:solidFill>
              <a:schemeClr val="accent2">
                <a:lumMod val="50000"/>
              </a:schemeClr>
            </a:solidFill>
          </a:ln>
        </c:spPr>
        <c:txPr>
          <a:bodyPr/>
          <a:lstStyle/>
          <a:p>
            <a:pPr algn="r">
              <a:defRPr sz="1400"/>
            </a:pPr>
            <a:endParaRPr lang="en-US"/>
          </a:p>
        </c:txPr>
        <c:crossAx val="319544024"/>
        <c:crosses val="autoZero"/>
        <c:auto val="1"/>
        <c:lblAlgn val="ctr"/>
        <c:lblOffset val="100"/>
        <c:noMultiLvlLbl val="0"/>
      </c:catAx>
      <c:valAx>
        <c:axId val="319544024"/>
        <c:scaling>
          <c:orientation val="minMax"/>
          <c:max val="1.1000000000000001"/>
          <c:min val="0"/>
        </c:scaling>
        <c:delete val="0"/>
        <c:axPos val="b"/>
        <c:numFmt formatCode="0%" sourceLinked="1"/>
        <c:majorTickMark val="none"/>
        <c:minorTickMark val="none"/>
        <c:tickLblPos val="none"/>
        <c:spPr>
          <a:ln>
            <a:noFill/>
          </a:ln>
        </c:spPr>
        <c:crossAx val="304889920"/>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601"/>
          <c:y val="0.15823617425664799"/>
          <c:w val="0.39138065462405403"/>
          <c:h val="0.8124167971299990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5ECB-4E3B-990B-4A3FA6D2B84E}"/>
              </c:ext>
            </c:extLst>
          </c:dPt>
          <c:dPt>
            <c:idx val="1"/>
            <c:invertIfNegative val="0"/>
            <c:bubble3D val="0"/>
            <c:extLst xmlns:c16r2="http://schemas.microsoft.com/office/drawing/2015/06/chart">
              <c:ext xmlns:c16="http://schemas.microsoft.com/office/drawing/2014/chart" uri="{C3380CC4-5D6E-409C-BE32-E72D297353CC}">
                <c16:uniqueId val="{00000001-5ECB-4E3B-990B-4A3FA6D2B84E}"/>
              </c:ext>
            </c:extLst>
          </c:dPt>
          <c:dPt>
            <c:idx val="4"/>
            <c:invertIfNegative val="0"/>
            <c:bubble3D val="0"/>
            <c:extLst xmlns:c16r2="http://schemas.microsoft.com/office/drawing/2015/06/chart">
              <c:ext xmlns:c16="http://schemas.microsoft.com/office/drawing/2014/chart" uri="{C3380CC4-5D6E-409C-BE32-E72D297353CC}">
                <c16:uniqueId val="{00000002-5ECB-4E3B-990B-4A3FA6D2B84E}"/>
              </c:ext>
            </c:extLst>
          </c:dPt>
          <c:dPt>
            <c:idx val="5"/>
            <c:invertIfNegative val="0"/>
            <c:bubble3D val="0"/>
            <c:extLst xmlns:c16r2="http://schemas.microsoft.com/office/drawing/2015/06/chart">
              <c:ext xmlns:c16="http://schemas.microsoft.com/office/drawing/2014/chart" uri="{C3380CC4-5D6E-409C-BE32-E72D297353CC}">
                <c16:uniqueId val="{00000003-5ECB-4E3B-990B-4A3FA6D2B84E}"/>
              </c:ext>
            </c:extLst>
          </c:dPt>
          <c:dPt>
            <c:idx val="8"/>
            <c:invertIfNegative val="0"/>
            <c:bubble3D val="0"/>
            <c:extLst xmlns:c16r2="http://schemas.microsoft.com/office/drawing/2015/06/chart">
              <c:ext xmlns:c16="http://schemas.microsoft.com/office/drawing/2014/chart" uri="{C3380CC4-5D6E-409C-BE32-E72D297353CC}">
                <c16:uniqueId val="{00000004-5ECB-4E3B-990B-4A3FA6D2B84E}"/>
              </c:ext>
            </c:extLst>
          </c:dPt>
          <c:dPt>
            <c:idx val="9"/>
            <c:invertIfNegative val="0"/>
            <c:bubble3D val="0"/>
            <c:extLst xmlns:c16r2="http://schemas.microsoft.com/office/drawing/2015/06/chart">
              <c:ext xmlns:c16="http://schemas.microsoft.com/office/drawing/2014/chart" uri="{C3380CC4-5D6E-409C-BE32-E72D297353CC}">
                <c16:uniqueId val="{00000005-5ECB-4E3B-990B-4A3FA6D2B84E}"/>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Sheet1!$A$2:$A$9</c:f>
              <c:strCache>
                <c:ptCount val="8"/>
                <c:pt idx="1">
                  <c:v>No</c:v>
                </c:pt>
                <c:pt idx="2">
                  <c:v>Yes</c:v>
                </c:pt>
                <c:pt idx="4">
                  <c:v>College graduate</c:v>
                </c:pt>
                <c:pt idx="5">
                  <c:v>Some college/trade school</c:v>
                </c:pt>
                <c:pt idx="6">
                  <c:v>High school graduate</c:v>
                </c:pt>
                <c:pt idx="7">
                  <c:v>Not a high school graduate</c:v>
                </c:pt>
              </c:strCache>
            </c:strRef>
          </c:cat>
          <c:val>
            <c:numRef>
              <c:f>Sheet1!$B$2:$B$9</c:f>
              <c:numCache>
                <c:formatCode>0%</c:formatCode>
                <c:ptCount val="8"/>
                <c:pt idx="1">
                  <c:v>0.28000000000000003</c:v>
                </c:pt>
                <c:pt idx="2">
                  <c:v>0.64</c:v>
                </c:pt>
                <c:pt idx="4">
                  <c:v>0.11</c:v>
                </c:pt>
                <c:pt idx="5">
                  <c:v>0.42</c:v>
                </c:pt>
                <c:pt idx="6">
                  <c:v>0.23</c:v>
                </c:pt>
                <c:pt idx="7">
                  <c:v>0.39</c:v>
                </c:pt>
              </c:numCache>
            </c:numRef>
          </c:val>
          <c:extLst xmlns:c16r2="http://schemas.microsoft.com/office/drawing/2015/06/chart">
            <c:ext xmlns:c16="http://schemas.microsoft.com/office/drawing/2014/chart" uri="{C3380CC4-5D6E-409C-BE32-E72D297353CC}">
              <c16:uniqueId val="{00000006-5ECB-4E3B-990B-4A3FA6D2B84E}"/>
            </c:ext>
          </c:extLst>
        </c:ser>
        <c:dLbls>
          <c:showLegendKey val="0"/>
          <c:showVal val="0"/>
          <c:showCatName val="0"/>
          <c:showSerName val="0"/>
          <c:showPercent val="0"/>
          <c:showBubbleSize val="0"/>
        </c:dLbls>
        <c:gapWidth val="25"/>
        <c:overlap val="100"/>
        <c:axId val="319544808"/>
        <c:axId val="319545200"/>
      </c:barChart>
      <c:catAx>
        <c:axId val="319544808"/>
        <c:scaling>
          <c:orientation val="minMax"/>
        </c:scaling>
        <c:delete val="0"/>
        <c:axPos val="l"/>
        <c:numFmt formatCode="General" sourceLinked="0"/>
        <c:majorTickMark val="none"/>
        <c:minorTickMark val="none"/>
        <c:tickLblPos val="nextTo"/>
        <c:spPr>
          <a:ln>
            <a:solidFill>
              <a:schemeClr val="accent2">
                <a:lumMod val="50000"/>
              </a:schemeClr>
            </a:solidFill>
          </a:ln>
        </c:spPr>
        <c:txPr>
          <a:bodyPr/>
          <a:lstStyle/>
          <a:p>
            <a:pPr algn="r">
              <a:defRPr sz="1400"/>
            </a:pPr>
            <a:endParaRPr lang="en-US"/>
          </a:p>
        </c:txPr>
        <c:crossAx val="319545200"/>
        <c:crosses val="autoZero"/>
        <c:auto val="1"/>
        <c:lblAlgn val="ctr"/>
        <c:lblOffset val="100"/>
        <c:noMultiLvlLbl val="0"/>
      </c:catAx>
      <c:valAx>
        <c:axId val="319545200"/>
        <c:scaling>
          <c:orientation val="minMax"/>
          <c:max val="1.1000000000000001"/>
          <c:min val="0"/>
        </c:scaling>
        <c:delete val="0"/>
        <c:axPos val="b"/>
        <c:numFmt formatCode="0%" sourceLinked="1"/>
        <c:majorTickMark val="none"/>
        <c:minorTickMark val="none"/>
        <c:tickLblPos val="none"/>
        <c:spPr>
          <a:ln>
            <a:noFill/>
          </a:ln>
        </c:spPr>
        <c:crossAx val="319544808"/>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601"/>
          <c:y val="0.117150334197954"/>
          <c:w val="0.39138065462405403"/>
          <c:h val="0.8124167971299990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F568-4E79-A906-FC744FAFF35B}"/>
              </c:ext>
            </c:extLst>
          </c:dPt>
          <c:dPt>
            <c:idx val="1"/>
            <c:invertIfNegative val="0"/>
            <c:bubble3D val="0"/>
            <c:extLst xmlns:c16r2="http://schemas.microsoft.com/office/drawing/2015/06/chart">
              <c:ext xmlns:c16="http://schemas.microsoft.com/office/drawing/2014/chart" uri="{C3380CC4-5D6E-409C-BE32-E72D297353CC}">
                <c16:uniqueId val="{00000001-F568-4E79-A906-FC744FAFF35B}"/>
              </c:ext>
            </c:extLst>
          </c:dPt>
          <c:dPt>
            <c:idx val="4"/>
            <c:invertIfNegative val="0"/>
            <c:bubble3D val="0"/>
            <c:extLst xmlns:c16r2="http://schemas.microsoft.com/office/drawing/2015/06/chart">
              <c:ext xmlns:c16="http://schemas.microsoft.com/office/drawing/2014/chart" uri="{C3380CC4-5D6E-409C-BE32-E72D297353CC}">
                <c16:uniqueId val="{00000002-F568-4E79-A906-FC744FAFF35B}"/>
              </c:ext>
            </c:extLst>
          </c:dPt>
          <c:dPt>
            <c:idx val="5"/>
            <c:invertIfNegative val="0"/>
            <c:bubble3D val="0"/>
            <c:extLst xmlns:c16r2="http://schemas.microsoft.com/office/drawing/2015/06/chart">
              <c:ext xmlns:c16="http://schemas.microsoft.com/office/drawing/2014/chart" uri="{C3380CC4-5D6E-409C-BE32-E72D297353CC}">
                <c16:uniqueId val="{00000003-F568-4E79-A906-FC744FAFF35B}"/>
              </c:ext>
            </c:extLst>
          </c:dPt>
          <c:dPt>
            <c:idx val="8"/>
            <c:invertIfNegative val="0"/>
            <c:bubble3D val="0"/>
            <c:extLst xmlns:c16r2="http://schemas.microsoft.com/office/drawing/2015/06/chart">
              <c:ext xmlns:c16="http://schemas.microsoft.com/office/drawing/2014/chart" uri="{C3380CC4-5D6E-409C-BE32-E72D297353CC}">
                <c16:uniqueId val="{00000004-F568-4E79-A906-FC744FAFF35B}"/>
              </c:ext>
            </c:extLst>
          </c:dPt>
          <c:dPt>
            <c:idx val="9"/>
            <c:invertIfNegative val="0"/>
            <c:bubble3D val="0"/>
            <c:extLst xmlns:c16r2="http://schemas.microsoft.com/office/drawing/2015/06/chart">
              <c:ext xmlns:c16="http://schemas.microsoft.com/office/drawing/2014/chart" uri="{C3380CC4-5D6E-409C-BE32-E72D297353CC}">
                <c16:uniqueId val="{00000005-F568-4E79-A906-FC744FAFF35B}"/>
              </c:ext>
            </c:extLst>
          </c:dPt>
          <c:dLbls>
            <c:spPr>
              <a:noFill/>
              <a:ln>
                <a:noFill/>
              </a:ln>
              <a:effectLst/>
            </c:spPr>
            <c:txPr>
              <a:bodyPr/>
              <a:lstStyle/>
              <a:p>
                <a:pPr>
                  <a:defRPr sz="16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Overnight patient in a hospital past 12 months</c:v>
                </c:pt>
                <c:pt idx="1">
                  <c:v>Require assistance for common daily activities</c:v>
                </c:pt>
                <c:pt idx="2">
                  <c:v>Use specialized equipment, such as a cane, wheelchair, scooter or special bed</c:v>
                </c:pt>
                <c:pt idx="3">
                  <c:v>In fair or poor health</c:v>
                </c:pt>
              </c:strCache>
            </c:strRef>
          </c:cat>
          <c:val>
            <c:numRef>
              <c:f>Sheet1!$B$2:$B$5</c:f>
              <c:numCache>
                <c:formatCode>0%</c:formatCode>
                <c:ptCount val="4"/>
                <c:pt idx="0">
                  <c:v>0.24</c:v>
                </c:pt>
                <c:pt idx="1">
                  <c:v>0.3</c:v>
                </c:pt>
                <c:pt idx="2">
                  <c:v>0.43</c:v>
                </c:pt>
                <c:pt idx="3">
                  <c:v>0.46</c:v>
                </c:pt>
              </c:numCache>
            </c:numRef>
          </c:val>
          <c:extLst xmlns:c16r2="http://schemas.microsoft.com/office/drawing/2015/06/chart">
            <c:ext xmlns:c16="http://schemas.microsoft.com/office/drawing/2014/chart" uri="{C3380CC4-5D6E-409C-BE32-E72D297353CC}">
              <c16:uniqueId val="{00000006-F568-4E79-A906-FC744FAFF35B}"/>
            </c:ext>
          </c:extLst>
        </c:ser>
        <c:dLbls>
          <c:showLegendKey val="0"/>
          <c:showVal val="0"/>
          <c:showCatName val="0"/>
          <c:showSerName val="0"/>
          <c:showPercent val="0"/>
          <c:showBubbleSize val="0"/>
        </c:dLbls>
        <c:gapWidth val="75"/>
        <c:overlap val="100"/>
        <c:axId val="320833704"/>
        <c:axId val="320834096"/>
      </c:barChart>
      <c:catAx>
        <c:axId val="320833704"/>
        <c:scaling>
          <c:orientation val="minMax"/>
        </c:scaling>
        <c:delete val="0"/>
        <c:axPos val="l"/>
        <c:numFmt formatCode="General" sourceLinked="0"/>
        <c:majorTickMark val="none"/>
        <c:minorTickMark val="none"/>
        <c:tickLblPos val="nextTo"/>
        <c:spPr>
          <a:ln>
            <a:solidFill>
              <a:schemeClr val="accent2">
                <a:lumMod val="50000"/>
              </a:schemeClr>
            </a:solidFill>
          </a:ln>
        </c:spPr>
        <c:txPr>
          <a:bodyPr/>
          <a:lstStyle/>
          <a:p>
            <a:pPr algn="r">
              <a:defRPr sz="1600"/>
            </a:pPr>
            <a:endParaRPr lang="en-US"/>
          </a:p>
        </c:txPr>
        <c:crossAx val="320834096"/>
        <c:crosses val="autoZero"/>
        <c:auto val="1"/>
        <c:lblAlgn val="ctr"/>
        <c:lblOffset val="100"/>
        <c:noMultiLvlLbl val="0"/>
      </c:catAx>
      <c:valAx>
        <c:axId val="320834096"/>
        <c:scaling>
          <c:orientation val="minMax"/>
          <c:max val="1.1000000000000001"/>
          <c:min val="0"/>
        </c:scaling>
        <c:delete val="0"/>
        <c:axPos val="b"/>
        <c:numFmt formatCode="0%" sourceLinked="1"/>
        <c:majorTickMark val="none"/>
        <c:minorTickMark val="none"/>
        <c:tickLblPos val="none"/>
        <c:spPr>
          <a:ln>
            <a:noFill/>
          </a:ln>
        </c:spPr>
        <c:crossAx val="320833704"/>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68782744068756"/>
          <c:y val="0.117150334197954"/>
          <c:w val="0.39138065462405403"/>
          <c:h val="0.81241679712999904"/>
        </c:manualLayout>
      </c:layout>
      <c:barChart>
        <c:barDir val="bar"/>
        <c:grouping val="clustered"/>
        <c:varyColors val="0"/>
        <c:ser>
          <c:idx val="0"/>
          <c:order val="0"/>
          <c:tx>
            <c:strRef>
              <c:f>Sheet1!$B$1</c:f>
              <c:strCache>
                <c:ptCount val="1"/>
                <c:pt idx="0">
                  <c:v>All</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F942-4044-AECB-5F85C8F7E02E}"/>
              </c:ext>
            </c:extLst>
          </c:dPt>
          <c:dPt>
            <c:idx val="1"/>
            <c:invertIfNegative val="0"/>
            <c:bubble3D val="0"/>
            <c:extLst xmlns:c16r2="http://schemas.microsoft.com/office/drawing/2015/06/chart">
              <c:ext xmlns:c16="http://schemas.microsoft.com/office/drawing/2014/chart" uri="{C3380CC4-5D6E-409C-BE32-E72D297353CC}">
                <c16:uniqueId val="{00000001-F942-4044-AECB-5F85C8F7E02E}"/>
              </c:ext>
            </c:extLst>
          </c:dPt>
          <c:dPt>
            <c:idx val="4"/>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F942-4044-AECB-5F85C8F7E02E}"/>
              </c:ext>
            </c:extLst>
          </c:dPt>
          <c:dPt>
            <c:idx val="5"/>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F942-4044-AECB-5F85C8F7E02E}"/>
              </c:ext>
            </c:extLst>
          </c:dPt>
          <c:dPt>
            <c:idx val="8"/>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7-F942-4044-AECB-5F85C8F7E02E}"/>
              </c:ext>
            </c:extLst>
          </c:dPt>
          <c:dPt>
            <c:idx val="9"/>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9-F942-4044-AECB-5F85C8F7E02E}"/>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numCache>
            </c:numRef>
          </c:cat>
          <c:val>
            <c:numRef>
              <c:f>Sheet1!$B$2:$B$5</c:f>
              <c:numCache>
                <c:formatCode>0%</c:formatCode>
                <c:ptCount val="4"/>
                <c:pt idx="1">
                  <c:v>0.78</c:v>
                </c:pt>
                <c:pt idx="2">
                  <c:v>0.8</c:v>
                </c:pt>
                <c:pt idx="3">
                  <c:v>0.81</c:v>
                </c:pt>
              </c:numCache>
            </c:numRef>
          </c:val>
          <c:extLst xmlns:c16r2="http://schemas.microsoft.com/office/drawing/2015/06/chart">
            <c:ext xmlns:c16="http://schemas.microsoft.com/office/drawing/2014/chart" uri="{C3380CC4-5D6E-409C-BE32-E72D297353CC}">
              <c16:uniqueId val="{0000000A-F942-4044-AECB-5F85C8F7E02E}"/>
            </c:ext>
          </c:extLst>
        </c:ser>
        <c:dLbls>
          <c:showLegendKey val="0"/>
          <c:showVal val="0"/>
          <c:showCatName val="0"/>
          <c:showSerName val="0"/>
          <c:showPercent val="0"/>
          <c:showBubbleSize val="0"/>
        </c:dLbls>
        <c:gapWidth val="50"/>
        <c:axId val="320834880"/>
        <c:axId val="320835272"/>
      </c:barChart>
      <c:catAx>
        <c:axId val="320834880"/>
        <c:scaling>
          <c:orientation val="minMax"/>
        </c:scaling>
        <c:delete val="0"/>
        <c:axPos val="l"/>
        <c:numFmt formatCode="General" sourceLinked="1"/>
        <c:majorTickMark val="none"/>
        <c:minorTickMark val="none"/>
        <c:tickLblPos val="nextTo"/>
        <c:spPr>
          <a:ln>
            <a:solidFill>
              <a:schemeClr val="accent2">
                <a:lumMod val="50000"/>
              </a:schemeClr>
            </a:solidFill>
          </a:ln>
        </c:spPr>
        <c:crossAx val="320835272"/>
        <c:crosses val="autoZero"/>
        <c:auto val="1"/>
        <c:lblAlgn val="ctr"/>
        <c:lblOffset val="100"/>
        <c:noMultiLvlLbl val="0"/>
      </c:catAx>
      <c:valAx>
        <c:axId val="320835272"/>
        <c:scaling>
          <c:orientation val="minMax"/>
          <c:max val="1.1000000000000001"/>
          <c:min val="0"/>
        </c:scaling>
        <c:delete val="0"/>
        <c:axPos val="b"/>
        <c:numFmt formatCode="0%" sourceLinked="1"/>
        <c:majorTickMark val="none"/>
        <c:minorTickMark val="none"/>
        <c:tickLblPos val="none"/>
        <c:spPr>
          <a:ln>
            <a:noFill/>
          </a:ln>
        </c:spPr>
        <c:crossAx val="320834880"/>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68782744068756"/>
          <c:y val="0.117150334197954"/>
          <c:w val="0.39138065462405403"/>
          <c:h val="0.8124167971299990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0AE1-49B6-9BF5-47A242989562}"/>
              </c:ext>
            </c:extLst>
          </c:dPt>
          <c:dPt>
            <c:idx val="1"/>
            <c:invertIfNegative val="0"/>
            <c:bubble3D val="0"/>
            <c:extLst xmlns:c16r2="http://schemas.microsoft.com/office/drawing/2015/06/chart">
              <c:ext xmlns:c16="http://schemas.microsoft.com/office/drawing/2014/chart" uri="{C3380CC4-5D6E-409C-BE32-E72D297353CC}">
                <c16:uniqueId val="{00000001-0AE1-49B6-9BF5-47A242989562}"/>
              </c:ext>
            </c:extLst>
          </c:dPt>
          <c:dPt>
            <c:idx val="4"/>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0AE1-49B6-9BF5-47A242989562}"/>
              </c:ext>
            </c:extLst>
          </c:dPt>
          <c:dPt>
            <c:idx val="5"/>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0AE1-49B6-9BF5-47A242989562}"/>
              </c:ext>
            </c:extLst>
          </c:dPt>
          <c:dPt>
            <c:idx val="8"/>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7-0AE1-49B6-9BF5-47A242989562}"/>
              </c:ext>
            </c:extLst>
          </c:dPt>
          <c:dPt>
            <c:idx val="9"/>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9-0AE1-49B6-9BF5-47A242989562}"/>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numCache>
            </c:numRef>
          </c:cat>
          <c:val>
            <c:numRef>
              <c:f>Sheet1!$B$2:$B$5</c:f>
              <c:numCache>
                <c:formatCode>0%</c:formatCode>
                <c:ptCount val="4"/>
                <c:pt idx="0">
                  <c:v>0.79</c:v>
                </c:pt>
                <c:pt idx="1">
                  <c:v>0.79</c:v>
                </c:pt>
                <c:pt idx="2">
                  <c:v>0.74</c:v>
                </c:pt>
                <c:pt idx="3">
                  <c:v>0.84</c:v>
                </c:pt>
              </c:numCache>
            </c:numRef>
          </c:val>
          <c:extLst xmlns:c16r2="http://schemas.microsoft.com/office/drawing/2015/06/chart">
            <c:ext xmlns:c16="http://schemas.microsoft.com/office/drawing/2014/chart" uri="{C3380CC4-5D6E-409C-BE32-E72D297353CC}">
              <c16:uniqueId val="{0000000A-0AE1-49B6-9BF5-47A242989562}"/>
            </c:ext>
          </c:extLst>
        </c:ser>
        <c:dLbls>
          <c:showLegendKey val="0"/>
          <c:showVal val="0"/>
          <c:showCatName val="0"/>
          <c:showSerName val="0"/>
          <c:showPercent val="0"/>
          <c:showBubbleSize val="0"/>
        </c:dLbls>
        <c:gapWidth val="50"/>
        <c:axId val="320836056"/>
        <c:axId val="320836448"/>
      </c:barChart>
      <c:catAx>
        <c:axId val="320836056"/>
        <c:scaling>
          <c:orientation val="minMax"/>
        </c:scaling>
        <c:delete val="0"/>
        <c:axPos val="l"/>
        <c:numFmt formatCode="General" sourceLinked="1"/>
        <c:majorTickMark val="none"/>
        <c:minorTickMark val="none"/>
        <c:tickLblPos val="nextTo"/>
        <c:spPr>
          <a:ln>
            <a:solidFill>
              <a:schemeClr val="accent2">
                <a:lumMod val="50000"/>
              </a:schemeClr>
            </a:solidFill>
          </a:ln>
        </c:spPr>
        <c:crossAx val="320836448"/>
        <c:crosses val="autoZero"/>
        <c:auto val="1"/>
        <c:lblAlgn val="ctr"/>
        <c:lblOffset val="100"/>
        <c:noMultiLvlLbl val="0"/>
      </c:catAx>
      <c:valAx>
        <c:axId val="320836448"/>
        <c:scaling>
          <c:orientation val="minMax"/>
          <c:max val="1.1000000000000001"/>
          <c:min val="0"/>
        </c:scaling>
        <c:delete val="0"/>
        <c:axPos val="b"/>
        <c:numFmt formatCode="0%" sourceLinked="1"/>
        <c:majorTickMark val="none"/>
        <c:minorTickMark val="none"/>
        <c:tickLblPos val="none"/>
        <c:spPr>
          <a:ln>
            <a:noFill/>
          </a:ln>
        </c:spPr>
        <c:crossAx val="320836056"/>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601"/>
          <c:y val="0.117150334197954"/>
          <c:w val="0.39138065462405403"/>
          <c:h val="0.8124167971299990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spPr>
              <a:solidFill>
                <a:srgbClr val="FFCC66"/>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1-B3E8-4CD5-82DA-1FC01F50C49A}"/>
              </c:ext>
            </c:extLst>
          </c:dPt>
          <c:dPt>
            <c:idx val="1"/>
            <c:invertIfNegative val="0"/>
            <c:bubble3D val="0"/>
            <c:spPr>
              <a:solidFill>
                <a:srgbClr val="7BC342"/>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B3E8-4CD5-82DA-1FC01F50C49A}"/>
              </c:ext>
            </c:extLst>
          </c:dPt>
          <c:dPt>
            <c:idx val="2"/>
            <c:invertIfNegative val="0"/>
            <c:bubble3D val="0"/>
            <c:spPr>
              <a:solidFill>
                <a:srgbClr val="AE0823"/>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B3E8-4CD5-82DA-1FC01F50C49A}"/>
              </c:ext>
            </c:extLst>
          </c:dPt>
          <c:dPt>
            <c:idx val="3"/>
            <c:invertIfNegative val="0"/>
            <c:bubble3D val="0"/>
            <c:extLst xmlns:c16r2="http://schemas.microsoft.com/office/drawing/2015/06/chart">
              <c:ext xmlns:c16="http://schemas.microsoft.com/office/drawing/2014/chart" uri="{C3380CC4-5D6E-409C-BE32-E72D297353CC}">
                <c16:uniqueId val="{00000006-B3E8-4CD5-82DA-1FC01F50C49A}"/>
              </c:ext>
            </c:extLst>
          </c:dPt>
          <c:dPt>
            <c:idx val="4"/>
            <c:invertIfNegative val="0"/>
            <c:bubble3D val="0"/>
            <c:spPr>
              <a:solidFill>
                <a:srgbClr val="FFCC66"/>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8-B3E8-4CD5-82DA-1FC01F50C49A}"/>
              </c:ext>
            </c:extLst>
          </c:dPt>
          <c:dPt>
            <c:idx val="5"/>
            <c:invertIfNegative val="0"/>
            <c:bubble3D val="0"/>
            <c:spPr>
              <a:solidFill>
                <a:srgbClr val="FFCC66"/>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A-B3E8-4CD5-82DA-1FC01F50C49A}"/>
              </c:ext>
            </c:extLst>
          </c:dPt>
          <c:dPt>
            <c:idx val="6"/>
            <c:invertIfNegative val="0"/>
            <c:bubble3D val="0"/>
            <c:spPr>
              <a:solidFill>
                <a:srgbClr val="7BC342"/>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C-B3E8-4CD5-82DA-1FC01F50C49A}"/>
              </c:ext>
            </c:extLst>
          </c:dPt>
          <c:dPt>
            <c:idx val="7"/>
            <c:invertIfNegative val="0"/>
            <c:bubble3D val="0"/>
            <c:spPr>
              <a:solidFill>
                <a:srgbClr val="AE0823"/>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E-B3E8-4CD5-82DA-1FC01F50C49A}"/>
              </c:ext>
            </c:extLst>
          </c:dPt>
          <c:dPt>
            <c:idx val="8"/>
            <c:invertIfNegative val="0"/>
            <c:bubble3D val="0"/>
            <c:extLst xmlns:c16r2="http://schemas.microsoft.com/office/drawing/2015/06/chart">
              <c:ext xmlns:c16="http://schemas.microsoft.com/office/drawing/2014/chart" uri="{C3380CC4-5D6E-409C-BE32-E72D297353CC}">
                <c16:uniqueId val="{0000000F-B3E8-4CD5-82DA-1FC01F50C49A}"/>
              </c:ext>
            </c:extLst>
          </c:dPt>
          <c:dPt>
            <c:idx val="9"/>
            <c:invertIfNegative val="0"/>
            <c:bubble3D val="0"/>
            <c:spPr>
              <a:solidFill>
                <a:srgbClr val="7BC342"/>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11-B3E8-4CD5-82DA-1FC01F50C49A}"/>
              </c:ext>
            </c:extLst>
          </c:dPt>
          <c:dPt>
            <c:idx val="10"/>
            <c:invertIfNegative val="0"/>
            <c:bubble3D val="0"/>
            <c:spPr>
              <a:solidFill>
                <a:srgbClr val="FFCC66"/>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13-B3E8-4CD5-82DA-1FC01F50C49A}"/>
              </c:ext>
            </c:extLst>
          </c:dPt>
          <c:dPt>
            <c:idx val="11"/>
            <c:invertIfNegative val="0"/>
            <c:bubble3D val="0"/>
            <c:spPr>
              <a:solidFill>
                <a:srgbClr val="7BC342"/>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15-B3E8-4CD5-82DA-1FC01F50C49A}"/>
              </c:ext>
            </c:extLst>
          </c:dPt>
          <c:dPt>
            <c:idx val="12"/>
            <c:invertIfNegative val="0"/>
            <c:bubble3D val="0"/>
            <c:spPr>
              <a:solidFill>
                <a:srgbClr val="AE0823"/>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17-B3E8-4CD5-82DA-1FC01F50C49A}"/>
              </c:ext>
            </c:extLst>
          </c:dPt>
          <c:dPt>
            <c:idx val="13"/>
            <c:invertIfNegative val="0"/>
            <c:bubble3D val="0"/>
            <c:extLst xmlns:c16r2="http://schemas.microsoft.com/office/drawing/2015/06/chart">
              <c:ext xmlns:c16="http://schemas.microsoft.com/office/drawing/2014/chart" uri="{C3380CC4-5D6E-409C-BE32-E72D297353CC}">
                <c16:uniqueId val="{00000018-B3E8-4CD5-82DA-1FC01F50C49A}"/>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Sheet1!$A$2:$A$15</c:f>
              <c:strCache>
                <c:ptCount val="14"/>
                <c:pt idx="0">
                  <c:v>2015</c:v>
                </c:pt>
                <c:pt idx="1">
                  <c:v>2016</c:v>
                </c:pt>
                <c:pt idx="2">
                  <c:v>2017</c:v>
                </c:pt>
                <c:pt idx="3">
                  <c:v>2018</c:v>
                </c:pt>
                <c:pt idx="5">
                  <c:v>2015</c:v>
                </c:pt>
                <c:pt idx="6">
                  <c:v>2016</c:v>
                </c:pt>
                <c:pt idx="7">
                  <c:v>2017</c:v>
                </c:pt>
                <c:pt idx="8">
                  <c:v>2018</c:v>
                </c:pt>
                <c:pt idx="10">
                  <c:v>2015</c:v>
                </c:pt>
                <c:pt idx="11">
                  <c:v>2016</c:v>
                </c:pt>
                <c:pt idx="12">
                  <c:v>2017</c:v>
                </c:pt>
                <c:pt idx="13">
                  <c:v>2018</c:v>
                </c:pt>
              </c:strCache>
            </c:strRef>
          </c:cat>
          <c:val>
            <c:numRef>
              <c:f>Sheet1!$B$2:$B$15</c:f>
              <c:numCache>
                <c:formatCode>0%</c:formatCode>
                <c:ptCount val="14"/>
                <c:pt idx="0">
                  <c:v>0.17</c:v>
                </c:pt>
                <c:pt idx="1">
                  <c:v>0.15</c:v>
                </c:pt>
                <c:pt idx="2">
                  <c:v>0.14000000000000001</c:v>
                </c:pt>
                <c:pt idx="3">
                  <c:v>0.13</c:v>
                </c:pt>
                <c:pt idx="5">
                  <c:v>0.21</c:v>
                </c:pt>
                <c:pt idx="6">
                  <c:v>0.17</c:v>
                </c:pt>
                <c:pt idx="7">
                  <c:v>0.19</c:v>
                </c:pt>
                <c:pt idx="8">
                  <c:v>0.14000000000000001</c:v>
                </c:pt>
                <c:pt idx="10">
                  <c:v>0.23</c:v>
                </c:pt>
                <c:pt idx="11">
                  <c:v>0.19</c:v>
                </c:pt>
                <c:pt idx="12">
                  <c:v>0.18</c:v>
                </c:pt>
                <c:pt idx="13">
                  <c:v>0.16</c:v>
                </c:pt>
              </c:numCache>
            </c:numRef>
          </c:val>
          <c:extLst xmlns:c16r2="http://schemas.microsoft.com/office/drawing/2015/06/chart">
            <c:ext xmlns:c16="http://schemas.microsoft.com/office/drawing/2014/chart" uri="{C3380CC4-5D6E-409C-BE32-E72D297353CC}">
              <c16:uniqueId val="{00000019-B3E8-4CD5-82DA-1FC01F50C49A}"/>
            </c:ext>
          </c:extLst>
        </c:ser>
        <c:dLbls>
          <c:showLegendKey val="0"/>
          <c:showVal val="0"/>
          <c:showCatName val="0"/>
          <c:showSerName val="0"/>
          <c:showPercent val="0"/>
          <c:showBubbleSize val="0"/>
        </c:dLbls>
        <c:gapWidth val="0"/>
        <c:overlap val="100"/>
        <c:axId val="303176080"/>
        <c:axId val="303379448"/>
      </c:barChart>
      <c:catAx>
        <c:axId val="303176080"/>
        <c:scaling>
          <c:orientation val="minMax"/>
        </c:scaling>
        <c:delete val="0"/>
        <c:axPos val="l"/>
        <c:numFmt formatCode="General" sourceLinked="0"/>
        <c:majorTickMark val="none"/>
        <c:minorTickMark val="none"/>
        <c:tickLblPos val="nextTo"/>
        <c:spPr>
          <a:ln>
            <a:solidFill>
              <a:schemeClr val="accent2">
                <a:lumMod val="50000"/>
              </a:schemeClr>
            </a:solidFill>
          </a:ln>
        </c:spPr>
        <c:txPr>
          <a:bodyPr/>
          <a:lstStyle/>
          <a:p>
            <a:pPr>
              <a:defRPr sz="1200"/>
            </a:pPr>
            <a:endParaRPr lang="en-US"/>
          </a:p>
        </c:txPr>
        <c:crossAx val="303379448"/>
        <c:crosses val="autoZero"/>
        <c:auto val="1"/>
        <c:lblAlgn val="ctr"/>
        <c:lblOffset val="100"/>
        <c:noMultiLvlLbl val="0"/>
      </c:catAx>
      <c:valAx>
        <c:axId val="303379448"/>
        <c:scaling>
          <c:orientation val="minMax"/>
          <c:max val="1.1000000000000001"/>
          <c:min val="0"/>
        </c:scaling>
        <c:delete val="0"/>
        <c:axPos val="b"/>
        <c:numFmt formatCode="0%" sourceLinked="1"/>
        <c:majorTickMark val="none"/>
        <c:minorTickMark val="none"/>
        <c:tickLblPos val="none"/>
        <c:spPr>
          <a:ln>
            <a:noFill/>
          </a:ln>
        </c:spPr>
        <c:crossAx val="303176080"/>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68782744068756"/>
          <c:y val="0.117150334197954"/>
          <c:w val="0.39138065462405403"/>
          <c:h val="0.8124167971299990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DF39-4778-968C-2678941BDD9A}"/>
              </c:ext>
            </c:extLst>
          </c:dPt>
          <c:dPt>
            <c:idx val="1"/>
            <c:invertIfNegative val="0"/>
            <c:bubble3D val="0"/>
            <c:extLst xmlns:c16r2="http://schemas.microsoft.com/office/drawing/2015/06/chart">
              <c:ext xmlns:c16="http://schemas.microsoft.com/office/drawing/2014/chart" uri="{C3380CC4-5D6E-409C-BE32-E72D297353CC}">
                <c16:uniqueId val="{00000001-DF39-4778-968C-2678941BDD9A}"/>
              </c:ext>
            </c:extLst>
          </c:dPt>
          <c:dPt>
            <c:idx val="4"/>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DF39-4778-968C-2678941BDD9A}"/>
              </c:ext>
            </c:extLst>
          </c:dPt>
          <c:dPt>
            <c:idx val="5"/>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DF39-4778-968C-2678941BDD9A}"/>
              </c:ext>
            </c:extLst>
          </c:dPt>
          <c:dPt>
            <c:idx val="8"/>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7-DF39-4778-968C-2678941BDD9A}"/>
              </c:ext>
            </c:extLst>
          </c:dPt>
          <c:dPt>
            <c:idx val="9"/>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9-DF39-4778-968C-2678941BDD9A}"/>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numCache>
            </c:numRef>
          </c:cat>
          <c:val>
            <c:numRef>
              <c:f>Sheet1!$B$2:$B$5</c:f>
              <c:numCache>
                <c:formatCode>0%</c:formatCode>
                <c:ptCount val="4"/>
                <c:pt idx="1">
                  <c:v>0.71</c:v>
                </c:pt>
                <c:pt idx="2">
                  <c:v>0.74</c:v>
                </c:pt>
                <c:pt idx="3">
                  <c:v>0.79</c:v>
                </c:pt>
              </c:numCache>
            </c:numRef>
          </c:val>
          <c:extLst xmlns:c16r2="http://schemas.microsoft.com/office/drawing/2015/06/chart">
            <c:ext xmlns:c16="http://schemas.microsoft.com/office/drawing/2014/chart" uri="{C3380CC4-5D6E-409C-BE32-E72D297353CC}">
              <c16:uniqueId val="{0000000A-DF39-4778-968C-2678941BDD9A}"/>
            </c:ext>
          </c:extLst>
        </c:ser>
        <c:dLbls>
          <c:showLegendKey val="0"/>
          <c:showVal val="0"/>
          <c:showCatName val="0"/>
          <c:showSerName val="0"/>
          <c:showPercent val="0"/>
          <c:showBubbleSize val="0"/>
        </c:dLbls>
        <c:gapWidth val="50"/>
        <c:axId val="322531632"/>
        <c:axId val="322532024"/>
      </c:barChart>
      <c:catAx>
        <c:axId val="322531632"/>
        <c:scaling>
          <c:orientation val="minMax"/>
        </c:scaling>
        <c:delete val="0"/>
        <c:axPos val="l"/>
        <c:numFmt formatCode="General" sourceLinked="1"/>
        <c:majorTickMark val="none"/>
        <c:minorTickMark val="none"/>
        <c:tickLblPos val="nextTo"/>
        <c:spPr>
          <a:ln>
            <a:solidFill>
              <a:schemeClr val="accent2">
                <a:lumMod val="50000"/>
              </a:schemeClr>
            </a:solidFill>
          </a:ln>
        </c:spPr>
        <c:crossAx val="322532024"/>
        <c:crosses val="autoZero"/>
        <c:auto val="1"/>
        <c:lblAlgn val="ctr"/>
        <c:lblOffset val="100"/>
        <c:noMultiLvlLbl val="0"/>
      </c:catAx>
      <c:valAx>
        <c:axId val="322532024"/>
        <c:scaling>
          <c:orientation val="minMax"/>
          <c:max val="1.1000000000000001"/>
          <c:min val="0"/>
        </c:scaling>
        <c:delete val="0"/>
        <c:axPos val="b"/>
        <c:numFmt formatCode="0%" sourceLinked="1"/>
        <c:majorTickMark val="none"/>
        <c:minorTickMark val="none"/>
        <c:tickLblPos val="none"/>
        <c:spPr>
          <a:ln>
            <a:noFill/>
          </a:ln>
        </c:spPr>
        <c:crossAx val="322531632"/>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53708339766352697"/>
          <c:y val="6.7260441129069398E-2"/>
          <c:w val="0.45020418403581902"/>
          <c:h val="0.91513139727673498"/>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233E-4823-BC74-0F3CBBC16EDA}"/>
              </c:ext>
            </c:extLst>
          </c:dPt>
          <c:dPt>
            <c:idx val="1"/>
            <c:invertIfNegative val="0"/>
            <c:bubble3D val="0"/>
            <c:extLst xmlns:c16r2="http://schemas.microsoft.com/office/drawing/2015/06/chart">
              <c:ext xmlns:c16="http://schemas.microsoft.com/office/drawing/2014/chart" uri="{C3380CC4-5D6E-409C-BE32-E72D297353CC}">
                <c16:uniqueId val="{00000001-233E-4823-BC74-0F3CBBC16EDA}"/>
              </c:ext>
            </c:extLst>
          </c:dPt>
          <c:dPt>
            <c:idx val="4"/>
            <c:invertIfNegative val="0"/>
            <c:bubble3D val="0"/>
            <c:extLst xmlns:c16r2="http://schemas.microsoft.com/office/drawing/2015/06/chart">
              <c:ext xmlns:c16="http://schemas.microsoft.com/office/drawing/2014/chart" uri="{C3380CC4-5D6E-409C-BE32-E72D297353CC}">
                <c16:uniqueId val="{00000002-233E-4823-BC74-0F3CBBC16EDA}"/>
              </c:ext>
            </c:extLst>
          </c:dPt>
          <c:dPt>
            <c:idx val="5"/>
            <c:invertIfNegative val="0"/>
            <c:bubble3D val="0"/>
            <c:extLst xmlns:c16r2="http://schemas.microsoft.com/office/drawing/2015/06/chart">
              <c:ext xmlns:c16="http://schemas.microsoft.com/office/drawing/2014/chart" uri="{C3380CC4-5D6E-409C-BE32-E72D297353CC}">
                <c16:uniqueId val="{00000003-233E-4823-BC74-0F3CBBC16EDA}"/>
              </c:ext>
            </c:extLst>
          </c:dPt>
          <c:dPt>
            <c:idx val="8"/>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233E-4823-BC74-0F3CBBC16EDA}"/>
              </c:ext>
            </c:extLst>
          </c:dPt>
          <c:dPt>
            <c:idx val="9"/>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7-233E-4823-BC74-0F3CBBC16EDA}"/>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Sheet1!$A$2:$A$7</c:f>
              <c:numCache>
                <c:formatCode>General</c:formatCode>
                <c:ptCount val="6"/>
              </c:numCache>
            </c:numRef>
          </c:cat>
          <c:val>
            <c:numRef>
              <c:f>Sheet1!$B$2:$B$7</c:f>
              <c:numCache>
                <c:formatCode>0%</c:formatCode>
                <c:ptCount val="6"/>
                <c:pt idx="0">
                  <c:v>0.16</c:v>
                </c:pt>
                <c:pt idx="1">
                  <c:v>0.13</c:v>
                </c:pt>
                <c:pt idx="2">
                  <c:v>0.16</c:v>
                </c:pt>
                <c:pt idx="3">
                  <c:v>0.18</c:v>
                </c:pt>
                <c:pt idx="4">
                  <c:v>0.21</c:v>
                </c:pt>
                <c:pt idx="5">
                  <c:v>0.2</c:v>
                </c:pt>
              </c:numCache>
            </c:numRef>
          </c:val>
          <c:extLst xmlns:c16r2="http://schemas.microsoft.com/office/drawing/2015/06/chart">
            <c:ext xmlns:c16="http://schemas.microsoft.com/office/drawing/2014/chart" uri="{C3380CC4-5D6E-409C-BE32-E72D297353CC}">
              <c16:uniqueId val="{00000008-233E-4823-BC74-0F3CBBC16EDA}"/>
            </c:ext>
          </c:extLst>
        </c:ser>
        <c:dLbls>
          <c:showLegendKey val="0"/>
          <c:showVal val="0"/>
          <c:showCatName val="0"/>
          <c:showSerName val="0"/>
          <c:showPercent val="0"/>
          <c:showBubbleSize val="0"/>
        </c:dLbls>
        <c:gapWidth val="50"/>
        <c:axId val="323676976"/>
        <c:axId val="323677368"/>
      </c:barChart>
      <c:catAx>
        <c:axId val="323676976"/>
        <c:scaling>
          <c:orientation val="minMax"/>
        </c:scaling>
        <c:delete val="0"/>
        <c:axPos val="l"/>
        <c:numFmt formatCode="General" sourceLinked="1"/>
        <c:majorTickMark val="none"/>
        <c:minorTickMark val="none"/>
        <c:tickLblPos val="nextTo"/>
        <c:spPr>
          <a:ln>
            <a:solidFill>
              <a:schemeClr val="accent2">
                <a:lumMod val="50000"/>
              </a:schemeClr>
            </a:solidFill>
          </a:ln>
        </c:spPr>
        <c:crossAx val="323677368"/>
        <c:crosses val="autoZero"/>
        <c:auto val="1"/>
        <c:lblAlgn val="ctr"/>
        <c:lblOffset val="100"/>
        <c:noMultiLvlLbl val="0"/>
      </c:catAx>
      <c:valAx>
        <c:axId val="323677368"/>
        <c:scaling>
          <c:orientation val="minMax"/>
          <c:max val="1.1000000000000001"/>
          <c:min val="0"/>
        </c:scaling>
        <c:delete val="0"/>
        <c:axPos val="b"/>
        <c:numFmt formatCode="0%" sourceLinked="1"/>
        <c:majorTickMark val="none"/>
        <c:minorTickMark val="none"/>
        <c:tickLblPos val="none"/>
        <c:spPr>
          <a:ln>
            <a:noFill/>
          </a:ln>
        </c:spPr>
        <c:crossAx val="323676976"/>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601"/>
          <c:y val="0.15823617425664799"/>
          <c:w val="0.39138065462405403"/>
          <c:h val="0.8124167971299990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2A09-4650-AB3C-4042E4B71715}"/>
              </c:ext>
            </c:extLst>
          </c:dPt>
          <c:dPt>
            <c:idx val="1"/>
            <c:invertIfNegative val="0"/>
            <c:bubble3D val="0"/>
            <c:extLst xmlns:c16r2="http://schemas.microsoft.com/office/drawing/2015/06/chart">
              <c:ext xmlns:c16="http://schemas.microsoft.com/office/drawing/2014/chart" uri="{C3380CC4-5D6E-409C-BE32-E72D297353CC}">
                <c16:uniqueId val="{00000001-2A09-4650-AB3C-4042E4B71715}"/>
              </c:ext>
            </c:extLst>
          </c:dPt>
          <c:dPt>
            <c:idx val="4"/>
            <c:invertIfNegative val="0"/>
            <c:bubble3D val="0"/>
            <c:extLst xmlns:c16r2="http://schemas.microsoft.com/office/drawing/2015/06/chart">
              <c:ext xmlns:c16="http://schemas.microsoft.com/office/drawing/2014/chart" uri="{C3380CC4-5D6E-409C-BE32-E72D297353CC}">
                <c16:uniqueId val="{00000002-2A09-4650-AB3C-4042E4B71715}"/>
              </c:ext>
            </c:extLst>
          </c:dPt>
          <c:dPt>
            <c:idx val="5"/>
            <c:invertIfNegative val="0"/>
            <c:bubble3D val="0"/>
            <c:extLst xmlns:c16r2="http://schemas.microsoft.com/office/drawing/2015/06/chart">
              <c:ext xmlns:c16="http://schemas.microsoft.com/office/drawing/2014/chart" uri="{C3380CC4-5D6E-409C-BE32-E72D297353CC}">
                <c16:uniqueId val="{00000003-2A09-4650-AB3C-4042E4B71715}"/>
              </c:ext>
            </c:extLst>
          </c:dPt>
          <c:dPt>
            <c:idx val="8"/>
            <c:invertIfNegative val="0"/>
            <c:bubble3D val="0"/>
            <c:extLst xmlns:c16r2="http://schemas.microsoft.com/office/drawing/2015/06/chart">
              <c:ext xmlns:c16="http://schemas.microsoft.com/office/drawing/2014/chart" uri="{C3380CC4-5D6E-409C-BE32-E72D297353CC}">
                <c16:uniqueId val="{00000004-2A09-4650-AB3C-4042E4B71715}"/>
              </c:ext>
            </c:extLst>
          </c:dPt>
          <c:dPt>
            <c:idx val="9"/>
            <c:invertIfNegative val="0"/>
            <c:bubble3D val="0"/>
            <c:extLst xmlns:c16r2="http://schemas.microsoft.com/office/drawing/2015/06/chart">
              <c:ext xmlns:c16="http://schemas.microsoft.com/office/drawing/2014/chart" uri="{C3380CC4-5D6E-409C-BE32-E72D297353CC}">
                <c16:uniqueId val="{00000005-2A09-4650-AB3C-4042E4B71715}"/>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Other/not reported</c:v>
                </c:pt>
                <c:pt idx="1">
                  <c:v>Asian American</c:v>
                </c:pt>
                <c:pt idx="2">
                  <c:v>African American</c:v>
                </c:pt>
                <c:pt idx="3">
                  <c:v>Latino</c:v>
                </c:pt>
                <c:pt idx="4">
                  <c:v>White non-Hispanic</c:v>
                </c:pt>
                <c:pt idx="6">
                  <c:v>75 or older</c:v>
                </c:pt>
                <c:pt idx="7">
                  <c:v>65-74</c:v>
                </c:pt>
                <c:pt idx="8">
                  <c:v>Under 65</c:v>
                </c:pt>
                <c:pt idx="10">
                  <c:v>Female</c:v>
                </c:pt>
                <c:pt idx="11">
                  <c:v>Male</c:v>
                </c:pt>
              </c:strCache>
            </c:strRef>
          </c:cat>
          <c:val>
            <c:numRef>
              <c:f>Sheet1!$B$2:$B$13</c:f>
              <c:numCache>
                <c:formatCode>0%</c:formatCode>
                <c:ptCount val="12"/>
                <c:pt idx="0">
                  <c:v>7.0000000000000007E-2</c:v>
                </c:pt>
                <c:pt idx="1">
                  <c:v>0.23</c:v>
                </c:pt>
                <c:pt idx="2">
                  <c:v>0.03</c:v>
                </c:pt>
                <c:pt idx="3">
                  <c:v>0.42</c:v>
                </c:pt>
                <c:pt idx="4">
                  <c:v>0.25</c:v>
                </c:pt>
                <c:pt idx="6">
                  <c:v>0.37</c:v>
                </c:pt>
                <c:pt idx="7">
                  <c:v>0.35</c:v>
                </c:pt>
                <c:pt idx="8">
                  <c:v>0.28000000000000003</c:v>
                </c:pt>
                <c:pt idx="10">
                  <c:v>0.56999999999999995</c:v>
                </c:pt>
                <c:pt idx="11">
                  <c:v>0.43</c:v>
                </c:pt>
              </c:numCache>
            </c:numRef>
          </c:val>
          <c:extLst xmlns:c16r2="http://schemas.microsoft.com/office/drawing/2015/06/chart">
            <c:ext xmlns:c16="http://schemas.microsoft.com/office/drawing/2014/chart" uri="{C3380CC4-5D6E-409C-BE32-E72D297353CC}">
              <c16:uniqueId val="{00000006-2A09-4650-AB3C-4042E4B71715}"/>
            </c:ext>
          </c:extLst>
        </c:ser>
        <c:dLbls>
          <c:showLegendKey val="0"/>
          <c:showVal val="0"/>
          <c:showCatName val="0"/>
          <c:showSerName val="0"/>
          <c:showPercent val="0"/>
          <c:showBubbleSize val="0"/>
        </c:dLbls>
        <c:gapWidth val="25"/>
        <c:overlap val="100"/>
        <c:axId val="323678936"/>
        <c:axId val="323679328"/>
      </c:barChart>
      <c:catAx>
        <c:axId val="323678936"/>
        <c:scaling>
          <c:orientation val="minMax"/>
        </c:scaling>
        <c:delete val="0"/>
        <c:axPos val="l"/>
        <c:numFmt formatCode="General" sourceLinked="0"/>
        <c:majorTickMark val="none"/>
        <c:minorTickMark val="none"/>
        <c:tickLblPos val="nextTo"/>
        <c:spPr>
          <a:ln>
            <a:solidFill>
              <a:schemeClr val="accent2">
                <a:lumMod val="50000"/>
              </a:schemeClr>
            </a:solidFill>
          </a:ln>
        </c:spPr>
        <c:txPr>
          <a:bodyPr/>
          <a:lstStyle/>
          <a:p>
            <a:pPr algn="r">
              <a:defRPr sz="1400"/>
            </a:pPr>
            <a:endParaRPr lang="en-US"/>
          </a:p>
        </c:txPr>
        <c:crossAx val="323679328"/>
        <c:crosses val="autoZero"/>
        <c:auto val="1"/>
        <c:lblAlgn val="ctr"/>
        <c:lblOffset val="100"/>
        <c:noMultiLvlLbl val="0"/>
      </c:catAx>
      <c:valAx>
        <c:axId val="323679328"/>
        <c:scaling>
          <c:orientation val="minMax"/>
          <c:max val="1.1000000000000001"/>
          <c:min val="0"/>
        </c:scaling>
        <c:delete val="0"/>
        <c:axPos val="b"/>
        <c:numFmt formatCode="0%" sourceLinked="1"/>
        <c:majorTickMark val="none"/>
        <c:minorTickMark val="none"/>
        <c:tickLblPos val="none"/>
        <c:spPr>
          <a:ln>
            <a:noFill/>
          </a:ln>
        </c:spPr>
        <c:crossAx val="323678936"/>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601"/>
          <c:y val="0.15823617425664799"/>
          <c:w val="0.39138065462405403"/>
          <c:h val="0.8124167971299990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6522-49BB-AE6F-6F6F40898B51}"/>
              </c:ext>
            </c:extLst>
          </c:dPt>
          <c:dPt>
            <c:idx val="1"/>
            <c:invertIfNegative val="0"/>
            <c:bubble3D val="0"/>
            <c:extLst xmlns:c16r2="http://schemas.microsoft.com/office/drawing/2015/06/chart">
              <c:ext xmlns:c16="http://schemas.microsoft.com/office/drawing/2014/chart" uri="{C3380CC4-5D6E-409C-BE32-E72D297353CC}">
                <c16:uniqueId val="{00000001-6522-49BB-AE6F-6F6F40898B51}"/>
              </c:ext>
            </c:extLst>
          </c:dPt>
          <c:dPt>
            <c:idx val="4"/>
            <c:invertIfNegative val="0"/>
            <c:bubble3D val="0"/>
            <c:extLst xmlns:c16r2="http://schemas.microsoft.com/office/drawing/2015/06/chart">
              <c:ext xmlns:c16="http://schemas.microsoft.com/office/drawing/2014/chart" uri="{C3380CC4-5D6E-409C-BE32-E72D297353CC}">
                <c16:uniqueId val="{00000002-6522-49BB-AE6F-6F6F40898B51}"/>
              </c:ext>
            </c:extLst>
          </c:dPt>
          <c:dPt>
            <c:idx val="5"/>
            <c:invertIfNegative val="0"/>
            <c:bubble3D val="0"/>
            <c:extLst xmlns:c16r2="http://schemas.microsoft.com/office/drawing/2015/06/chart">
              <c:ext xmlns:c16="http://schemas.microsoft.com/office/drawing/2014/chart" uri="{C3380CC4-5D6E-409C-BE32-E72D297353CC}">
                <c16:uniqueId val="{00000003-6522-49BB-AE6F-6F6F40898B51}"/>
              </c:ext>
            </c:extLst>
          </c:dPt>
          <c:dPt>
            <c:idx val="8"/>
            <c:invertIfNegative val="0"/>
            <c:bubble3D val="0"/>
            <c:extLst xmlns:c16r2="http://schemas.microsoft.com/office/drawing/2015/06/chart">
              <c:ext xmlns:c16="http://schemas.microsoft.com/office/drawing/2014/chart" uri="{C3380CC4-5D6E-409C-BE32-E72D297353CC}">
                <c16:uniqueId val="{00000004-6522-49BB-AE6F-6F6F40898B51}"/>
              </c:ext>
            </c:extLst>
          </c:dPt>
          <c:dPt>
            <c:idx val="9"/>
            <c:invertIfNegative val="0"/>
            <c:bubble3D val="0"/>
            <c:extLst xmlns:c16r2="http://schemas.microsoft.com/office/drawing/2015/06/chart">
              <c:ext xmlns:c16="http://schemas.microsoft.com/office/drawing/2014/chart" uri="{C3380CC4-5D6E-409C-BE32-E72D297353CC}">
                <c16:uniqueId val="{00000005-6522-49BB-AE6F-6F6F40898B51}"/>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Sheet1!$A$2:$A$9</c:f>
              <c:strCache>
                <c:ptCount val="8"/>
                <c:pt idx="1">
                  <c:v>No</c:v>
                </c:pt>
                <c:pt idx="2">
                  <c:v>Yes</c:v>
                </c:pt>
                <c:pt idx="4">
                  <c:v>College graduate</c:v>
                </c:pt>
                <c:pt idx="5">
                  <c:v>Some college/trade school</c:v>
                </c:pt>
                <c:pt idx="6">
                  <c:v>High school graduate</c:v>
                </c:pt>
                <c:pt idx="7">
                  <c:v>Not a high school graduate</c:v>
                </c:pt>
              </c:strCache>
            </c:strRef>
          </c:cat>
          <c:val>
            <c:numRef>
              <c:f>Sheet1!$B$2:$B$9</c:f>
              <c:numCache>
                <c:formatCode>0%</c:formatCode>
                <c:ptCount val="8"/>
                <c:pt idx="1">
                  <c:v>0.31</c:v>
                </c:pt>
                <c:pt idx="2">
                  <c:v>0.6</c:v>
                </c:pt>
                <c:pt idx="4">
                  <c:v>0.18</c:v>
                </c:pt>
                <c:pt idx="5">
                  <c:v>0.18</c:v>
                </c:pt>
                <c:pt idx="6">
                  <c:v>0.21</c:v>
                </c:pt>
                <c:pt idx="7">
                  <c:v>0.4</c:v>
                </c:pt>
              </c:numCache>
            </c:numRef>
          </c:val>
          <c:extLst xmlns:c16r2="http://schemas.microsoft.com/office/drawing/2015/06/chart">
            <c:ext xmlns:c16="http://schemas.microsoft.com/office/drawing/2014/chart" uri="{C3380CC4-5D6E-409C-BE32-E72D297353CC}">
              <c16:uniqueId val="{00000006-6522-49BB-AE6F-6F6F40898B51}"/>
            </c:ext>
          </c:extLst>
        </c:ser>
        <c:dLbls>
          <c:showLegendKey val="0"/>
          <c:showVal val="0"/>
          <c:showCatName val="0"/>
          <c:showSerName val="0"/>
          <c:showPercent val="0"/>
          <c:showBubbleSize val="0"/>
        </c:dLbls>
        <c:gapWidth val="25"/>
        <c:overlap val="100"/>
        <c:axId val="323680112"/>
        <c:axId val="323680504"/>
      </c:barChart>
      <c:catAx>
        <c:axId val="323680112"/>
        <c:scaling>
          <c:orientation val="minMax"/>
        </c:scaling>
        <c:delete val="0"/>
        <c:axPos val="l"/>
        <c:numFmt formatCode="General" sourceLinked="0"/>
        <c:majorTickMark val="none"/>
        <c:minorTickMark val="none"/>
        <c:tickLblPos val="nextTo"/>
        <c:spPr>
          <a:ln>
            <a:solidFill>
              <a:schemeClr val="accent2">
                <a:lumMod val="50000"/>
              </a:schemeClr>
            </a:solidFill>
          </a:ln>
        </c:spPr>
        <c:txPr>
          <a:bodyPr/>
          <a:lstStyle/>
          <a:p>
            <a:pPr algn="r">
              <a:defRPr sz="1400"/>
            </a:pPr>
            <a:endParaRPr lang="en-US"/>
          </a:p>
        </c:txPr>
        <c:crossAx val="323680504"/>
        <c:crosses val="autoZero"/>
        <c:auto val="1"/>
        <c:lblAlgn val="ctr"/>
        <c:lblOffset val="100"/>
        <c:noMultiLvlLbl val="0"/>
      </c:catAx>
      <c:valAx>
        <c:axId val="323680504"/>
        <c:scaling>
          <c:orientation val="minMax"/>
          <c:max val="1.1000000000000001"/>
          <c:min val="0"/>
        </c:scaling>
        <c:delete val="0"/>
        <c:axPos val="b"/>
        <c:numFmt formatCode="0%" sourceLinked="1"/>
        <c:majorTickMark val="none"/>
        <c:minorTickMark val="none"/>
        <c:tickLblPos val="none"/>
        <c:spPr>
          <a:ln>
            <a:noFill/>
          </a:ln>
        </c:spPr>
        <c:crossAx val="323680112"/>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601"/>
          <c:y val="0.117150334197954"/>
          <c:w val="0.39138065462405403"/>
          <c:h val="0.8124167971299990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D518-4615-850A-01E0590A016B}"/>
              </c:ext>
            </c:extLst>
          </c:dPt>
          <c:dPt>
            <c:idx val="1"/>
            <c:invertIfNegative val="0"/>
            <c:bubble3D val="0"/>
            <c:extLst xmlns:c16r2="http://schemas.microsoft.com/office/drawing/2015/06/chart">
              <c:ext xmlns:c16="http://schemas.microsoft.com/office/drawing/2014/chart" uri="{C3380CC4-5D6E-409C-BE32-E72D297353CC}">
                <c16:uniqueId val="{00000001-D518-4615-850A-01E0590A016B}"/>
              </c:ext>
            </c:extLst>
          </c:dPt>
          <c:dPt>
            <c:idx val="4"/>
            <c:invertIfNegative val="0"/>
            <c:bubble3D val="0"/>
            <c:extLst xmlns:c16r2="http://schemas.microsoft.com/office/drawing/2015/06/chart">
              <c:ext xmlns:c16="http://schemas.microsoft.com/office/drawing/2014/chart" uri="{C3380CC4-5D6E-409C-BE32-E72D297353CC}">
                <c16:uniqueId val="{00000002-D518-4615-850A-01E0590A016B}"/>
              </c:ext>
            </c:extLst>
          </c:dPt>
          <c:dPt>
            <c:idx val="5"/>
            <c:invertIfNegative val="0"/>
            <c:bubble3D val="0"/>
            <c:extLst xmlns:c16r2="http://schemas.microsoft.com/office/drawing/2015/06/chart">
              <c:ext xmlns:c16="http://schemas.microsoft.com/office/drawing/2014/chart" uri="{C3380CC4-5D6E-409C-BE32-E72D297353CC}">
                <c16:uniqueId val="{00000003-D518-4615-850A-01E0590A016B}"/>
              </c:ext>
            </c:extLst>
          </c:dPt>
          <c:dPt>
            <c:idx val="8"/>
            <c:invertIfNegative val="0"/>
            <c:bubble3D val="0"/>
            <c:extLst xmlns:c16r2="http://schemas.microsoft.com/office/drawing/2015/06/chart">
              <c:ext xmlns:c16="http://schemas.microsoft.com/office/drawing/2014/chart" uri="{C3380CC4-5D6E-409C-BE32-E72D297353CC}">
                <c16:uniqueId val="{00000004-D518-4615-850A-01E0590A016B}"/>
              </c:ext>
            </c:extLst>
          </c:dPt>
          <c:dPt>
            <c:idx val="9"/>
            <c:invertIfNegative val="0"/>
            <c:bubble3D val="0"/>
            <c:extLst xmlns:c16r2="http://schemas.microsoft.com/office/drawing/2015/06/chart">
              <c:ext xmlns:c16="http://schemas.microsoft.com/office/drawing/2014/chart" uri="{C3380CC4-5D6E-409C-BE32-E72D297353CC}">
                <c16:uniqueId val="{00000005-D518-4615-850A-01E0590A016B}"/>
              </c:ext>
            </c:extLst>
          </c:dPt>
          <c:dLbls>
            <c:dLbl>
              <c:idx val="0"/>
              <c:tx>
                <c:rich>
                  <a:bodyPr/>
                  <a:lstStyle/>
                  <a:p>
                    <a:r>
                      <a:rPr lang="en-US"/>
                      <a:t>23%</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518-4615-850A-01E0590A016B}"/>
                </c:ext>
                <c:ext xmlns:c15="http://schemas.microsoft.com/office/drawing/2012/chart" uri="{CE6537A1-D6FC-4f65-9D91-7224C49458BB}"/>
              </c:extLst>
            </c:dLbl>
            <c:dLbl>
              <c:idx val="1"/>
              <c:tx>
                <c:rich>
                  <a:bodyPr/>
                  <a:lstStyle/>
                  <a:p>
                    <a:r>
                      <a:rPr lang="en-US"/>
                      <a:t>35%</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518-4615-850A-01E0590A016B}"/>
                </c:ext>
                <c:ext xmlns:c15="http://schemas.microsoft.com/office/drawing/2012/chart" uri="{CE6537A1-D6FC-4f65-9D91-7224C49458BB}"/>
              </c:extLst>
            </c:dLbl>
            <c:dLbl>
              <c:idx val="2"/>
              <c:tx>
                <c:rich>
                  <a:bodyPr/>
                  <a:lstStyle/>
                  <a:p>
                    <a:r>
                      <a:rPr lang="en-US"/>
                      <a:t>42%</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DA5B-1B41-A003-C981BDBB518B}"/>
                </c:ext>
                <c:ext xmlns:c15="http://schemas.microsoft.com/office/drawing/2012/chart" uri="{CE6537A1-D6FC-4f65-9D91-7224C49458BB}"/>
              </c:extLst>
            </c:dLbl>
            <c:dLbl>
              <c:idx val="3"/>
              <c:tx>
                <c:rich>
                  <a:bodyPr/>
                  <a:lstStyle/>
                  <a:p>
                    <a:r>
                      <a:rPr lang="en-US"/>
                      <a:t>45%</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DA5B-1B41-A003-C981BDBB518B}"/>
                </c:ext>
                <c:ext xmlns:c15="http://schemas.microsoft.com/office/drawing/2012/chart" uri="{CE6537A1-D6FC-4f65-9D91-7224C49458BB}"/>
              </c:extLst>
            </c:dLbl>
            <c:spPr>
              <a:noFill/>
              <a:ln>
                <a:noFill/>
              </a:ln>
              <a:effectLst/>
            </c:spPr>
            <c:txPr>
              <a:bodyPr/>
              <a:lstStyle/>
              <a:p>
                <a:pPr>
                  <a:defRPr sz="16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Overnight patient in a hospital past 12 months</c:v>
                </c:pt>
                <c:pt idx="1">
                  <c:v>Require assistance for common daily activities</c:v>
                </c:pt>
                <c:pt idx="2">
                  <c:v>Use specialized equipment, such as a cane, wheelchair, scooter or special bed</c:v>
                </c:pt>
                <c:pt idx="3">
                  <c:v>In fair or poor health</c:v>
                </c:pt>
              </c:strCache>
            </c:strRef>
          </c:cat>
          <c:val>
            <c:numRef>
              <c:f>Sheet1!$B$2:$B$5</c:f>
              <c:numCache>
                <c:formatCode>0%</c:formatCode>
                <c:ptCount val="4"/>
                <c:pt idx="0">
                  <c:v>0.24</c:v>
                </c:pt>
                <c:pt idx="1">
                  <c:v>0.37</c:v>
                </c:pt>
                <c:pt idx="2">
                  <c:v>0.44</c:v>
                </c:pt>
                <c:pt idx="3">
                  <c:v>0.47</c:v>
                </c:pt>
              </c:numCache>
            </c:numRef>
          </c:val>
          <c:extLst xmlns:c16r2="http://schemas.microsoft.com/office/drawing/2015/06/chart">
            <c:ext xmlns:c16="http://schemas.microsoft.com/office/drawing/2014/chart" uri="{C3380CC4-5D6E-409C-BE32-E72D297353CC}">
              <c16:uniqueId val="{00000006-D518-4615-850A-01E0590A016B}"/>
            </c:ext>
          </c:extLst>
        </c:ser>
        <c:dLbls>
          <c:showLegendKey val="0"/>
          <c:showVal val="0"/>
          <c:showCatName val="0"/>
          <c:showSerName val="0"/>
          <c:showPercent val="0"/>
          <c:showBubbleSize val="0"/>
        </c:dLbls>
        <c:gapWidth val="75"/>
        <c:overlap val="100"/>
        <c:axId val="323681680"/>
        <c:axId val="323682072"/>
      </c:barChart>
      <c:catAx>
        <c:axId val="323681680"/>
        <c:scaling>
          <c:orientation val="minMax"/>
        </c:scaling>
        <c:delete val="0"/>
        <c:axPos val="l"/>
        <c:numFmt formatCode="General" sourceLinked="0"/>
        <c:majorTickMark val="none"/>
        <c:minorTickMark val="none"/>
        <c:tickLblPos val="nextTo"/>
        <c:spPr>
          <a:ln>
            <a:solidFill>
              <a:schemeClr val="accent2">
                <a:lumMod val="50000"/>
              </a:schemeClr>
            </a:solidFill>
          </a:ln>
        </c:spPr>
        <c:txPr>
          <a:bodyPr/>
          <a:lstStyle/>
          <a:p>
            <a:pPr algn="r">
              <a:defRPr sz="1600"/>
            </a:pPr>
            <a:endParaRPr lang="en-US"/>
          </a:p>
        </c:txPr>
        <c:crossAx val="323682072"/>
        <c:crosses val="autoZero"/>
        <c:auto val="1"/>
        <c:lblAlgn val="ctr"/>
        <c:lblOffset val="100"/>
        <c:noMultiLvlLbl val="0"/>
      </c:catAx>
      <c:valAx>
        <c:axId val="323682072"/>
        <c:scaling>
          <c:orientation val="minMax"/>
          <c:max val="1.1000000000000001"/>
          <c:min val="0"/>
        </c:scaling>
        <c:delete val="0"/>
        <c:axPos val="b"/>
        <c:numFmt formatCode="0%" sourceLinked="1"/>
        <c:majorTickMark val="none"/>
        <c:minorTickMark val="none"/>
        <c:tickLblPos val="none"/>
        <c:spPr>
          <a:ln>
            <a:noFill/>
          </a:ln>
        </c:spPr>
        <c:crossAx val="323681680"/>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68782744068756"/>
          <c:y val="0.117150334197954"/>
          <c:w val="0.39138065462405403"/>
          <c:h val="0.81241679712999904"/>
        </c:manualLayout>
      </c:layout>
      <c:barChart>
        <c:barDir val="bar"/>
        <c:grouping val="clustered"/>
        <c:varyColors val="0"/>
        <c:ser>
          <c:idx val="0"/>
          <c:order val="0"/>
          <c:tx>
            <c:strRef>
              <c:f>Sheet1!$B$1</c:f>
              <c:strCache>
                <c:ptCount val="1"/>
                <c:pt idx="0">
                  <c:v>All</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B68E-4894-9BF4-5713B8E10DB9}"/>
              </c:ext>
            </c:extLst>
          </c:dPt>
          <c:dPt>
            <c:idx val="1"/>
            <c:invertIfNegative val="0"/>
            <c:bubble3D val="0"/>
            <c:extLst xmlns:c16r2="http://schemas.microsoft.com/office/drawing/2015/06/chart">
              <c:ext xmlns:c16="http://schemas.microsoft.com/office/drawing/2014/chart" uri="{C3380CC4-5D6E-409C-BE32-E72D297353CC}">
                <c16:uniqueId val="{00000001-B68E-4894-9BF4-5713B8E10DB9}"/>
              </c:ext>
            </c:extLst>
          </c:dPt>
          <c:dPt>
            <c:idx val="4"/>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B68E-4894-9BF4-5713B8E10DB9}"/>
              </c:ext>
            </c:extLst>
          </c:dPt>
          <c:dPt>
            <c:idx val="5"/>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B68E-4894-9BF4-5713B8E10DB9}"/>
              </c:ext>
            </c:extLst>
          </c:dPt>
          <c:dPt>
            <c:idx val="8"/>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7-B68E-4894-9BF4-5713B8E10DB9}"/>
              </c:ext>
            </c:extLst>
          </c:dPt>
          <c:dPt>
            <c:idx val="9"/>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9-B68E-4894-9BF4-5713B8E10DB9}"/>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numCache>
            </c:numRef>
          </c:cat>
          <c:val>
            <c:numRef>
              <c:f>Sheet1!$B$2:$B$5</c:f>
              <c:numCache>
                <c:formatCode>0%</c:formatCode>
                <c:ptCount val="4"/>
                <c:pt idx="1">
                  <c:v>0.86</c:v>
                </c:pt>
                <c:pt idx="2">
                  <c:v>0.83</c:v>
                </c:pt>
                <c:pt idx="3">
                  <c:v>0.82</c:v>
                </c:pt>
              </c:numCache>
            </c:numRef>
          </c:val>
          <c:extLst xmlns:c16r2="http://schemas.microsoft.com/office/drawing/2015/06/chart">
            <c:ext xmlns:c16="http://schemas.microsoft.com/office/drawing/2014/chart" uri="{C3380CC4-5D6E-409C-BE32-E72D297353CC}">
              <c16:uniqueId val="{0000000A-B68E-4894-9BF4-5713B8E10DB9}"/>
            </c:ext>
          </c:extLst>
        </c:ser>
        <c:dLbls>
          <c:showLegendKey val="0"/>
          <c:showVal val="0"/>
          <c:showCatName val="0"/>
          <c:showSerName val="0"/>
          <c:showPercent val="0"/>
          <c:showBubbleSize val="0"/>
        </c:dLbls>
        <c:gapWidth val="50"/>
        <c:axId val="323682856"/>
        <c:axId val="323683248"/>
      </c:barChart>
      <c:catAx>
        <c:axId val="323682856"/>
        <c:scaling>
          <c:orientation val="minMax"/>
        </c:scaling>
        <c:delete val="0"/>
        <c:axPos val="l"/>
        <c:numFmt formatCode="General" sourceLinked="1"/>
        <c:majorTickMark val="none"/>
        <c:minorTickMark val="none"/>
        <c:tickLblPos val="nextTo"/>
        <c:spPr>
          <a:ln>
            <a:solidFill>
              <a:schemeClr val="accent2">
                <a:lumMod val="50000"/>
              </a:schemeClr>
            </a:solidFill>
          </a:ln>
        </c:spPr>
        <c:crossAx val="323683248"/>
        <c:crosses val="autoZero"/>
        <c:auto val="1"/>
        <c:lblAlgn val="ctr"/>
        <c:lblOffset val="100"/>
        <c:noMultiLvlLbl val="0"/>
      </c:catAx>
      <c:valAx>
        <c:axId val="323683248"/>
        <c:scaling>
          <c:orientation val="minMax"/>
          <c:max val="1.1000000000000001"/>
          <c:min val="0"/>
        </c:scaling>
        <c:delete val="0"/>
        <c:axPos val="b"/>
        <c:numFmt formatCode="0%" sourceLinked="1"/>
        <c:majorTickMark val="none"/>
        <c:minorTickMark val="none"/>
        <c:tickLblPos val="none"/>
        <c:spPr>
          <a:ln>
            <a:noFill/>
          </a:ln>
        </c:spPr>
        <c:crossAx val="323682856"/>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68782744068756"/>
          <c:y val="0.117150334197954"/>
          <c:w val="0.39138065462405403"/>
          <c:h val="0.8124167971299990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CC09-46A8-80FC-91E1FD737E40}"/>
              </c:ext>
            </c:extLst>
          </c:dPt>
          <c:dPt>
            <c:idx val="1"/>
            <c:invertIfNegative val="0"/>
            <c:bubble3D val="0"/>
            <c:extLst xmlns:c16r2="http://schemas.microsoft.com/office/drawing/2015/06/chart">
              <c:ext xmlns:c16="http://schemas.microsoft.com/office/drawing/2014/chart" uri="{C3380CC4-5D6E-409C-BE32-E72D297353CC}">
                <c16:uniqueId val="{00000001-CC09-46A8-80FC-91E1FD737E40}"/>
              </c:ext>
            </c:extLst>
          </c:dPt>
          <c:dPt>
            <c:idx val="4"/>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CC09-46A8-80FC-91E1FD737E40}"/>
              </c:ext>
            </c:extLst>
          </c:dPt>
          <c:dPt>
            <c:idx val="5"/>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CC09-46A8-80FC-91E1FD737E40}"/>
              </c:ext>
            </c:extLst>
          </c:dPt>
          <c:dPt>
            <c:idx val="8"/>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7-CC09-46A8-80FC-91E1FD737E40}"/>
              </c:ext>
            </c:extLst>
          </c:dPt>
          <c:dPt>
            <c:idx val="9"/>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9-CC09-46A8-80FC-91E1FD737E40}"/>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numCache>
            </c:numRef>
          </c:cat>
          <c:val>
            <c:numRef>
              <c:f>Sheet1!$B$2:$B$5</c:f>
              <c:numCache>
                <c:formatCode>0%</c:formatCode>
                <c:ptCount val="4"/>
                <c:pt idx="0">
                  <c:v>0.84</c:v>
                </c:pt>
                <c:pt idx="1">
                  <c:v>0.86</c:v>
                </c:pt>
                <c:pt idx="2">
                  <c:v>0.82</c:v>
                </c:pt>
                <c:pt idx="3">
                  <c:v>0.9</c:v>
                </c:pt>
              </c:numCache>
            </c:numRef>
          </c:val>
          <c:extLst xmlns:c16r2="http://schemas.microsoft.com/office/drawing/2015/06/chart">
            <c:ext xmlns:c16="http://schemas.microsoft.com/office/drawing/2014/chart" uri="{C3380CC4-5D6E-409C-BE32-E72D297353CC}">
              <c16:uniqueId val="{0000000A-CC09-46A8-80FC-91E1FD737E40}"/>
            </c:ext>
          </c:extLst>
        </c:ser>
        <c:dLbls>
          <c:showLegendKey val="0"/>
          <c:showVal val="0"/>
          <c:showCatName val="0"/>
          <c:showSerName val="0"/>
          <c:showPercent val="0"/>
          <c:showBubbleSize val="0"/>
        </c:dLbls>
        <c:gapWidth val="50"/>
        <c:axId val="323684032"/>
        <c:axId val="323684424"/>
      </c:barChart>
      <c:catAx>
        <c:axId val="323684032"/>
        <c:scaling>
          <c:orientation val="minMax"/>
        </c:scaling>
        <c:delete val="0"/>
        <c:axPos val="l"/>
        <c:numFmt formatCode="General" sourceLinked="1"/>
        <c:majorTickMark val="none"/>
        <c:minorTickMark val="none"/>
        <c:tickLblPos val="nextTo"/>
        <c:spPr>
          <a:ln>
            <a:solidFill>
              <a:schemeClr val="accent2">
                <a:lumMod val="50000"/>
              </a:schemeClr>
            </a:solidFill>
          </a:ln>
        </c:spPr>
        <c:crossAx val="323684424"/>
        <c:crosses val="autoZero"/>
        <c:auto val="1"/>
        <c:lblAlgn val="ctr"/>
        <c:lblOffset val="100"/>
        <c:noMultiLvlLbl val="0"/>
      </c:catAx>
      <c:valAx>
        <c:axId val="323684424"/>
        <c:scaling>
          <c:orientation val="minMax"/>
          <c:max val="1.1000000000000001"/>
          <c:min val="0"/>
        </c:scaling>
        <c:delete val="0"/>
        <c:axPos val="b"/>
        <c:numFmt formatCode="0%" sourceLinked="1"/>
        <c:majorTickMark val="none"/>
        <c:minorTickMark val="none"/>
        <c:tickLblPos val="none"/>
        <c:spPr>
          <a:ln>
            <a:noFill/>
          </a:ln>
        </c:spPr>
        <c:crossAx val="323684032"/>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68782744068756"/>
          <c:y val="0.117150334197954"/>
          <c:w val="0.39138065462405403"/>
          <c:h val="0.8124167971299990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D099-4BE0-8A5B-70677E1A3447}"/>
              </c:ext>
            </c:extLst>
          </c:dPt>
          <c:dPt>
            <c:idx val="1"/>
            <c:invertIfNegative val="0"/>
            <c:bubble3D val="0"/>
            <c:extLst xmlns:c16r2="http://schemas.microsoft.com/office/drawing/2015/06/chart">
              <c:ext xmlns:c16="http://schemas.microsoft.com/office/drawing/2014/chart" uri="{C3380CC4-5D6E-409C-BE32-E72D297353CC}">
                <c16:uniqueId val="{00000001-D099-4BE0-8A5B-70677E1A3447}"/>
              </c:ext>
            </c:extLst>
          </c:dPt>
          <c:dPt>
            <c:idx val="4"/>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D099-4BE0-8A5B-70677E1A3447}"/>
              </c:ext>
            </c:extLst>
          </c:dPt>
          <c:dPt>
            <c:idx val="5"/>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D099-4BE0-8A5B-70677E1A3447}"/>
              </c:ext>
            </c:extLst>
          </c:dPt>
          <c:dPt>
            <c:idx val="8"/>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7-D099-4BE0-8A5B-70677E1A3447}"/>
              </c:ext>
            </c:extLst>
          </c:dPt>
          <c:dPt>
            <c:idx val="9"/>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9-D099-4BE0-8A5B-70677E1A3447}"/>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numCache>
            </c:numRef>
          </c:cat>
          <c:val>
            <c:numRef>
              <c:f>Sheet1!$B$2:$B$5</c:f>
              <c:numCache>
                <c:formatCode>0%</c:formatCode>
                <c:ptCount val="4"/>
                <c:pt idx="1">
                  <c:v>0.76</c:v>
                </c:pt>
                <c:pt idx="2">
                  <c:v>0.82</c:v>
                </c:pt>
                <c:pt idx="3">
                  <c:v>0.85</c:v>
                </c:pt>
              </c:numCache>
            </c:numRef>
          </c:val>
          <c:extLst xmlns:c16r2="http://schemas.microsoft.com/office/drawing/2015/06/chart">
            <c:ext xmlns:c16="http://schemas.microsoft.com/office/drawing/2014/chart" uri="{C3380CC4-5D6E-409C-BE32-E72D297353CC}">
              <c16:uniqueId val="{0000000A-D099-4BE0-8A5B-70677E1A3447}"/>
            </c:ext>
          </c:extLst>
        </c:ser>
        <c:dLbls>
          <c:showLegendKey val="0"/>
          <c:showVal val="0"/>
          <c:showCatName val="0"/>
          <c:showSerName val="0"/>
          <c:showPercent val="0"/>
          <c:showBubbleSize val="0"/>
        </c:dLbls>
        <c:gapWidth val="50"/>
        <c:axId val="326850736"/>
        <c:axId val="326851128"/>
      </c:barChart>
      <c:catAx>
        <c:axId val="326850736"/>
        <c:scaling>
          <c:orientation val="minMax"/>
        </c:scaling>
        <c:delete val="0"/>
        <c:axPos val="l"/>
        <c:numFmt formatCode="General" sourceLinked="1"/>
        <c:majorTickMark val="none"/>
        <c:minorTickMark val="none"/>
        <c:tickLblPos val="nextTo"/>
        <c:spPr>
          <a:ln>
            <a:solidFill>
              <a:schemeClr val="accent2">
                <a:lumMod val="50000"/>
              </a:schemeClr>
            </a:solidFill>
          </a:ln>
        </c:spPr>
        <c:crossAx val="326851128"/>
        <c:crosses val="autoZero"/>
        <c:auto val="1"/>
        <c:lblAlgn val="ctr"/>
        <c:lblOffset val="100"/>
        <c:noMultiLvlLbl val="0"/>
      </c:catAx>
      <c:valAx>
        <c:axId val="326851128"/>
        <c:scaling>
          <c:orientation val="minMax"/>
          <c:max val="1.1000000000000001"/>
          <c:min val="0"/>
        </c:scaling>
        <c:delete val="0"/>
        <c:axPos val="b"/>
        <c:numFmt formatCode="0%" sourceLinked="1"/>
        <c:majorTickMark val="none"/>
        <c:minorTickMark val="none"/>
        <c:tickLblPos val="none"/>
        <c:spPr>
          <a:ln>
            <a:noFill/>
          </a:ln>
        </c:spPr>
        <c:crossAx val="326850736"/>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53708339766352697"/>
          <c:y val="6.7260441129069398E-2"/>
          <c:w val="0.45020418403581902"/>
          <c:h val="0.91513139727673498"/>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921E-4070-912D-CBC21467735D}"/>
              </c:ext>
            </c:extLst>
          </c:dPt>
          <c:dPt>
            <c:idx val="1"/>
            <c:invertIfNegative val="0"/>
            <c:bubble3D val="0"/>
            <c:extLst xmlns:c16r2="http://schemas.microsoft.com/office/drawing/2015/06/chart">
              <c:ext xmlns:c16="http://schemas.microsoft.com/office/drawing/2014/chart" uri="{C3380CC4-5D6E-409C-BE32-E72D297353CC}">
                <c16:uniqueId val="{00000001-921E-4070-912D-CBC21467735D}"/>
              </c:ext>
            </c:extLst>
          </c:dPt>
          <c:dPt>
            <c:idx val="4"/>
            <c:invertIfNegative val="0"/>
            <c:bubble3D val="0"/>
            <c:extLst xmlns:c16r2="http://schemas.microsoft.com/office/drawing/2015/06/chart">
              <c:ext xmlns:c16="http://schemas.microsoft.com/office/drawing/2014/chart" uri="{C3380CC4-5D6E-409C-BE32-E72D297353CC}">
                <c16:uniqueId val="{00000002-921E-4070-912D-CBC21467735D}"/>
              </c:ext>
            </c:extLst>
          </c:dPt>
          <c:dPt>
            <c:idx val="5"/>
            <c:invertIfNegative val="0"/>
            <c:bubble3D val="0"/>
            <c:extLst xmlns:c16r2="http://schemas.microsoft.com/office/drawing/2015/06/chart">
              <c:ext xmlns:c16="http://schemas.microsoft.com/office/drawing/2014/chart" uri="{C3380CC4-5D6E-409C-BE32-E72D297353CC}">
                <c16:uniqueId val="{00000003-921E-4070-912D-CBC21467735D}"/>
              </c:ext>
            </c:extLst>
          </c:dPt>
          <c:dPt>
            <c:idx val="8"/>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921E-4070-912D-CBC21467735D}"/>
              </c:ext>
            </c:extLst>
          </c:dPt>
          <c:dPt>
            <c:idx val="9"/>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7-921E-4070-912D-CBC21467735D}"/>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Sheet1!$A$2:$A$7</c:f>
              <c:numCache>
                <c:formatCode>General</c:formatCode>
                <c:ptCount val="6"/>
              </c:numCache>
            </c:numRef>
          </c:cat>
          <c:val>
            <c:numRef>
              <c:f>Sheet1!$B$2:$B$7</c:f>
              <c:numCache>
                <c:formatCode>0%</c:formatCode>
                <c:ptCount val="6"/>
                <c:pt idx="0">
                  <c:v>0.15</c:v>
                </c:pt>
                <c:pt idx="1">
                  <c:v>0.12</c:v>
                </c:pt>
                <c:pt idx="2">
                  <c:v>0.13</c:v>
                </c:pt>
                <c:pt idx="3">
                  <c:v>0.13</c:v>
                </c:pt>
                <c:pt idx="4">
                  <c:v>0.17</c:v>
                </c:pt>
                <c:pt idx="5">
                  <c:v>0.13</c:v>
                </c:pt>
              </c:numCache>
            </c:numRef>
          </c:val>
          <c:extLst xmlns:c16r2="http://schemas.microsoft.com/office/drawing/2015/06/chart">
            <c:ext xmlns:c16="http://schemas.microsoft.com/office/drawing/2014/chart" uri="{C3380CC4-5D6E-409C-BE32-E72D297353CC}">
              <c16:uniqueId val="{00000008-921E-4070-912D-CBC21467735D}"/>
            </c:ext>
          </c:extLst>
        </c:ser>
        <c:dLbls>
          <c:showLegendKey val="0"/>
          <c:showVal val="0"/>
          <c:showCatName val="0"/>
          <c:showSerName val="0"/>
          <c:showPercent val="0"/>
          <c:showBubbleSize val="0"/>
        </c:dLbls>
        <c:gapWidth val="50"/>
        <c:axId val="326852304"/>
        <c:axId val="326852696"/>
      </c:barChart>
      <c:catAx>
        <c:axId val="326852304"/>
        <c:scaling>
          <c:orientation val="minMax"/>
        </c:scaling>
        <c:delete val="0"/>
        <c:axPos val="l"/>
        <c:numFmt formatCode="General" sourceLinked="1"/>
        <c:majorTickMark val="none"/>
        <c:minorTickMark val="none"/>
        <c:tickLblPos val="nextTo"/>
        <c:spPr>
          <a:ln>
            <a:solidFill>
              <a:schemeClr val="accent2">
                <a:lumMod val="50000"/>
              </a:schemeClr>
            </a:solidFill>
          </a:ln>
        </c:spPr>
        <c:crossAx val="326852696"/>
        <c:crosses val="autoZero"/>
        <c:auto val="1"/>
        <c:lblAlgn val="ctr"/>
        <c:lblOffset val="100"/>
        <c:noMultiLvlLbl val="0"/>
      </c:catAx>
      <c:valAx>
        <c:axId val="326852696"/>
        <c:scaling>
          <c:orientation val="minMax"/>
          <c:max val="1.1000000000000001"/>
          <c:min val="0"/>
        </c:scaling>
        <c:delete val="0"/>
        <c:axPos val="b"/>
        <c:numFmt formatCode="0%" sourceLinked="1"/>
        <c:majorTickMark val="none"/>
        <c:minorTickMark val="none"/>
        <c:tickLblPos val="none"/>
        <c:spPr>
          <a:ln>
            <a:noFill/>
          </a:ln>
        </c:spPr>
        <c:crossAx val="326852304"/>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601"/>
          <c:y val="0.15823617425664799"/>
          <c:w val="0.39138065462405403"/>
          <c:h val="0.8124167971299990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B9A3-4DAC-9A70-8F18C2FE55E6}"/>
              </c:ext>
            </c:extLst>
          </c:dPt>
          <c:dPt>
            <c:idx val="1"/>
            <c:invertIfNegative val="0"/>
            <c:bubble3D val="0"/>
            <c:extLst xmlns:c16r2="http://schemas.microsoft.com/office/drawing/2015/06/chart">
              <c:ext xmlns:c16="http://schemas.microsoft.com/office/drawing/2014/chart" uri="{C3380CC4-5D6E-409C-BE32-E72D297353CC}">
                <c16:uniqueId val="{00000001-B9A3-4DAC-9A70-8F18C2FE55E6}"/>
              </c:ext>
            </c:extLst>
          </c:dPt>
          <c:dPt>
            <c:idx val="4"/>
            <c:invertIfNegative val="0"/>
            <c:bubble3D val="0"/>
            <c:extLst xmlns:c16r2="http://schemas.microsoft.com/office/drawing/2015/06/chart">
              <c:ext xmlns:c16="http://schemas.microsoft.com/office/drawing/2014/chart" uri="{C3380CC4-5D6E-409C-BE32-E72D297353CC}">
                <c16:uniqueId val="{00000002-B9A3-4DAC-9A70-8F18C2FE55E6}"/>
              </c:ext>
            </c:extLst>
          </c:dPt>
          <c:dPt>
            <c:idx val="5"/>
            <c:invertIfNegative val="0"/>
            <c:bubble3D val="0"/>
            <c:extLst xmlns:c16r2="http://schemas.microsoft.com/office/drawing/2015/06/chart">
              <c:ext xmlns:c16="http://schemas.microsoft.com/office/drawing/2014/chart" uri="{C3380CC4-5D6E-409C-BE32-E72D297353CC}">
                <c16:uniqueId val="{00000003-B9A3-4DAC-9A70-8F18C2FE55E6}"/>
              </c:ext>
            </c:extLst>
          </c:dPt>
          <c:dPt>
            <c:idx val="8"/>
            <c:invertIfNegative val="0"/>
            <c:bubble3D val="0"/>
            <c:extLst xmlns:c16r2="http://schemas.microsoft.com/office/drawing/2015/06/chart">
              <c:ext xmlns:c16="http://schemas.microsoft.com/office/drawing/2014/chart" uri="{C3380CC4-5D6E-409C-BE32-E72D297353CC}">
                <c16:uniqueId val="{00000004-B9A3-4DAC-9A70-8F18C2FE55E6}"/>
              </c:ext>
            </c:extLst>
          </c:dPt>
          <c:dPt>
            <c:idx val="9"/>
            <c:invertIfNegative val="0"/>
            <c:bubble3D val="0"/>
            <c:extLst xmlns:c16r2="http://schemas.microsoft.com/office/drawing/2015/06/chart">
              <c:ext xmlns:c16="http://schemas.microsoft.com/office/drawing/2014/chart" uri="{C3380CC4-5D6E-409C-BE32-E72D297353CC}">
                <c16:uniqueId val="{00000005-B9A3-4DAC-9A70-8F18C2FE55E6}"/>
              </c:ext>
            </c:extLst>
          </c:dPt>
          <c:dLbls>
            <c:dLbl>
              <c:idx val="4"/>
              <c:tx>
                <c:rich>
                  <a:bodyPr/>
                  <a:lstStyle/>
                  <a:p>
                    <a:r>
                      <a:rPr lang="en-US"/>
                      <a:t>25%</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B9A3-4DAC-9A70-8F18C2FE55E6}"/>
                </c:ex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Other/not reported</c:v>
                </c:pt>
                <c:pt idx="1">
                  <c:v>Asian American</c:v>
                </c:pt>
                <c:pt idx="2">
                  <c:v>African American</c:v>
                </c:pt>
                <c:pt idx="3">
                  <c:v>Latino</c:v>
                </c:pt>
                <c:pt idx="4">
                  <c:v>White non-Hispanic</c:v>
                </c:pt>
                <c:pt idx="6">
                  <c:v>75 or older</c:v>
                </c:pt>
                <c:pt idx="7">
                  <c:v>65-74</c:v>
                </c:pt>
                <c:pt idx="8">
                  <c:v>Under 65</c:v>
                </c:pt>
                <c:pt idx="10">
                  <c:v>Female</c:v>
                </c:pt>
                <c:pt idx="11">
                  <c:v>Male</c:v>
                </c:pt>
              </c:strCache>
            </c:strRef>
          </c:cat>
          <c:val>
            <c:numRef>
              <c:f>Sheet1!$B$2:$B$13</c:f>
              <c:numCache>
                <c:formatCode>0%</c:formatCode>
                <c:ptCount val="12"/>
                <c:pt idx="0">
                  <c:v>0.08</c:v>
                </c:pt>
                <c:pt idx="1">
                  <c:v>0.25</c:v>
                </c:pt>
                <c:pt idx="2">
                  <c:v>0.06</c:v>
                </c:pt>
                <c:pt idx="3">
                  <c:v>0.36</c:v>
                </c:pt>
                <c:pt idx="4">
                  <c:v>0.28999999999999998</c:v>
                </c:pt>
                <c:pt idx="6">
                  <c:v>0.43</c:v>
                </c:pt>
                <c:pt idx="7">
                  <c:v>0.34</c:v>
                </c:pt>
                <c:pt idx="8">
                  <c:v>0.22</c:v>
                </c:pt>
                <c:pt idx="10">
                  <c:v>0.62</c:v>
                </c:pt>
                <c:pt idx="11">
                  <c:v>0.38</c:v>
                </c:pt>
              </c:numCache>
            </c:numRef>
          </c:val>
          <c:extLst xmlns:c16r2="http://schemas.microsoft.com/office/drawing/2015/06/chart">
            <c:ext xmlns:c16="http://schemas.microsoft.com/office/drawing/2014/chart" uri="{C3380CC4-5D6E-409C-BE32-E72D297353CC}">
              <c16:uniqueId val="{00000006-B9A3-4DAC-9A70-8F18C2FE55E6}"/>
            </c:ext>
          </c:extLst>
        </c:ser>
        <c:dLbls>
          <c:showLegendKey val="0"/>
          <c:showVal val="0"/>
          <c:showCatName val="0"/>
          <c:showSerName val="0"/>
          <c:showPercent val="0"/>
          <c:showBubbleSize val="0"/>
        </c:dLbls>
        <c:gapWidth val="25"/>
        <c:overlap val="100"/>
        <c:axId val="326853480"/>
        <c:axId val="326853872"/>
      </c:barChart>
      <c:catAx>
        <c:axId val="326853480"/>
        <c:scaling>
          <c:orientation val="minMax"/>
        </c:scaling>
        <c:delete val="0"/>
        <c:axPos val="l"/>
        <c:numFmt formatCode="General" sourceLinked="0"/>
        <c:majorTickMark val="none"/>
        <c:minorTickMark val="none"/>
        <c:tickLblPos val="nextTo"/>
        <c:spPr>
          <a:ln>
            <a:solidFill>
              <a:schemeClr val="accent2">
                <a:lumMod val="50000"/>
              </a:schemeClr>
            </a:solidFill>
          </a:ln>
        </c:spPr>
        <c:txPr>
          <a:bodyPr/>
          <a:lstStyle/>
          <a:p>
            <a:pPr algn="r">
              <a:defRPr sz="1400"/>
            </a:pPr>
            <a:endParaRPr lang="en-US"/>
          </a:p>
        </c:txPr>
        <c:crossAx val="326853872"/>
        <c:crosses val="autoZero"/>
        <c:auto val="1"/>
        <c:lblAlgn val="ctr"/>
        <c:lblOffset val="100"/>
        <c:noMultiLvlLbl val="0"/>
      </c:catAx>
      <c:valAx>
        <c:axId val="326853872"/>
        <c:scaling>
          <c:orientation val="minMax"/>
          <c:max val="1.1000000000000001"/>
          <c:min val="0"/>
        </c:scaling>
        <c:delete val="0"/>
        <c:axPos val="b"/>
        <c:numFmt formatCode="0%" sourceLinked="1"/>
        <c:majorTickMark val="none"/>
        <c:minorTickMark val="none"/>
        <c:tickLblPos val="none"/>
        <c:spPr>
          <a:ln>
            <a:noFill/>
          </a:ln>
        </c:spPr>
        <c:crossAx val="326853480"/>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601"/>
          <c:y val="0.117150334197954"/>
          <c:w val="0.39138065462405403"/>
          <c:h val="0.8124167971299990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spPr>
              <a:solidFill>
                <a:srgbClr val="FFCC66"/>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1-56D8-41E0-97D1-A07B7A2CBF29}"/>
              </c:ext>
            </c:extLst>
          </c:dPt>
          <c:dPt>
            <c:idx val="1"/>
            <c:invertIfNegative val="0"/>
            <c:bubble3D val="0"/>
            <c:spPr>
              <a:solidFill>
                <a:srgbClr val="7BC342"/>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56D8-41E0-97D1-A07B7A2CBF29}"/>
              </c:ext>
            </c:extLst>
          </c:dPt>
          <c:dPt>
            <c:idx val="2"/>
            <c:invertIfNegative val="0"/>
            <c:bubble3D val="0"/>
            <c:spPr>
              <a:solidFill>
                <a:srgbClr val="AE0823"/>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56D8-41E0-97D1-A07B7A2CBF29}"/>
              </c:ext>
            </c:extLst>
          </c:dPt>
          <c:dPt>
            <c:idx val="3"/>
            <c:invertIfNegative val="0"/>
            <c:bubble3D val="0"/>
            <c:extLst xmlns:c16r2="http://schemas.microsoft.com/office/drawing/2015/06/chart">
              <c:ext xmlns:c16="http://schemas.microsoft.com/office/drawing/2014/chart" uri="{C3380CC4-5D6E-409C-BE32-E72D297353CC}">
                <c16:uniqueId val="{00000006-56D8-41E0-97D1-A07B7A2CBF29}"/>
              </c:ext>
            </c:extLst>
          </c:dPt>
          <c:dPt>
            <c:idx val="4"/>
            <c:invertIfNegative val="0"/>
            <c:bubble3D val="0"/>
            <c:spPr>
              <a:solidFill>
                <a:srgbClr val="FFCC66"/>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8-56D8-41E0-97D1-A07B7A2CBF29}"/>
              </c:ext>
            </c:extLst>
          </c:dPt>
          <c:dPt>
            <c:idx val="5"/>
            <c:invertIfNegative val="0"/>
            <c:bubble3D val="0"/>
            <c:spPr>
              <a:solidFill>
                <a:srgbClr val="FFCC66"/>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A-56D8-41E0-97D1-A07B7A2CBF29}"/>
              </c:ext>
            </c:extLst>
          </c:dPt>
          <c:dPt>
            <c:idx val="6"/>
            <c:invertIfNegative val="0"/>
            <c:bubble3D val="0"/>
            <c:spPr>
              <a:solidFill>
                <a:srgbClr val="7BC342"/>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C-56D8-41E0-97D1-A07B7A2CBF29}"/>
              </c:ext>
            </c:extLst>
          </c:dPt>
          <c:dPt>
            <c:idx val="7"/>
            <c:invertIfNegative val="0"/>
            <c:bubble3D val="0"/>
            <c:spPr>
              <a:solidFill>
                <a:srgbClr val="AE0823"/>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E-56D8-41E0-97D1-A07B7A2CBF29}"/>
              </c:ext>
            </c:extLst>
          </c:dPt>
          <c:dPt>
            <c:idx val="8"/>
            <c:invertIfNegative val="0"/>
            <c:bubble3D val="0"/>
            <c:extLst xmlns:c16r2="http://schemas.microsoft.com/office/drawing/2015/06/chart">
              <c:ext xmlns:c16="http://schemas.microsoft.com/office/drawing/2014/chart" uri="{C3380CC4-5D6E-409C-BE32-E72D297353CC}">
                <c16:uniqueId val="{0000000F-56D8-41E0-97D1-A07B7A2CBF29}"/>
              </c:ext>
            </c:extLst>
          </c:dPt>
          <c:dPt>
            <c:idx val="9"/>
            <c:invertIfNegative val="0"/>
            <c:bubble3D val="0"/>
            <c:spPr>
              <a:solidFill>
                <a:srgbClr val="7BC342"/>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11-56D8-41E0-97D1-A07B7A2CBF29}"/>
              </c:ext>
            </c:extLst>
          </c:dPt>
          <c:dPt>
            <c:idx val="10"/>
            <c:invertIfNegative val="0"/>
            <c:bubble3D val="0"/>
            <c:spPr>
              <a:solidFill>
                <a:srgbClr val="FFCC66"/>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13-56D8-41E0-97D1-A07B7A2CBF29}"/>
              </c:ext>
            </c:extLst>
          </c:dPt>
          <c:dPt>
            <c:idx val="11"/>
            <c:invertIfNegative val="0"/>
            <c:bubble3D val="0"/>
            <c:spPr>
              <a:solidFill>
                <a:srgbClr val="7BC342"/>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15-56D8-41E0-97D1-A07B7A2CBF29}"/>
              </c:ext>
            </c:extLst>
          </c:dPt>
          <c:dPt>
            <c:idx val="12"/>
            <c:invertIfNegative val="0"/>
            <c:bubble3D val="0"/>
            <c:spPr>
              <a:solidFill>
                <a:srgbClr val="AE0823"/>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17-56D8-41E0-97D1-A07B7A2CBF29}"/>
              </c:ext>
            </c:extLst>
          </c:dPt>
          <c:dPt>
            <c:idx val="13"/>
            <c:invertIfNegative val="0"/>
            <c:bubble3D val="0"/>
            <c:extLst xmlns:c16r2="http://schemas.microsoft.com/office/drawing/2015/06/chart">
              <c:ext xmlns:c16="http://schemas.microsoft.com/office/drawing/2014/chart" uri="{C3380CC4-5D6E-409C-BE32-E72D297353CC}">
                <c16:uniqueId val="{00000018-56D8-41E0-97D1-A07B7A2CBF29}"/>
              </c:ext>
            </c:extLst>
          </c:dPt>
          <c:dLbls>
            <c:dLbl>
              <c:idx val="13"/>
              <c:layout/>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18-56D8-41E0-97D1-A07B7A2CBF29}"/>
                </c:ex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Sheet1!$A$2:$A$15</c:f>
              <c:strCache>
                <c:ptCount val="14"/>
                <c:pt idx="0">
                  <c:v>2015</c:v>
                </c:pt>
                <c:pt idx="1">
                  <c:v>2016</c:v>
                </c:pt>
                <c:pt idx="2">
                  <c:v>2017</c:v>
                </c:pt>
                <c:pt idx="3">
                  <c:v>2018</c:v>
                </c:pt>
                <c:pt idx="5">
                  <c:v>2015</c:v>
                </c:pt>
                <c:pt idx="6">
                  <c:v>2016</c:v>
                </c:pt>
                <c:pt idx="7">
                  <c:v>2017</c:v>
                </c:pt>
                <c:pt idx="8">
                  <c:v>2018</c:v>
                </c:pt>
                <c:pt idx="10">
                  <c:v>2015</c:v>
                </c:pt>
                <c:pt idx="11">
                  <c:v>2016</c:v>
                </c:pt>
                <c:pt idx="12">
                  <c:v>2017</c:v>
                </c:pt>
                <c:pt idx="13">
                  <c:v>2018</c:v>
                </c:pt>
              </c:strCache>
            </c:strRef>
          </c:cat>
          <c:val>
            <c:numRef>
              <c:f>Sheet1!$B$2:$B$15</c:f>
              <c:numCache>
                <c:formatCode>0%</c:formatCode>
                <c:ptCount val="14"/>
                <c:pt idx="0">
                  <c:v>0.13</c:v>
                </c:pt>
                <c:pt idx="1">
                  <c:v>0.1</c:v>
                </c:pt>
                <c:pt idx="2">
                  <c:v>0.13</c:v>
                </c:pt>
                <c:pt idx="3">
                  <c:v>0.14000000000000001</c:v>
                </c:pt>
                <c:pt idx="5">
                  <c:v>0.12</c:v>
                </c:pt>
                <c:pt idx="6">
                  <c:v>0.1</c:v>
                </c:pt>
                <c:pt idx="7">
                  <c:v>0.1</c:v>
                </c:pt>
                <c:pt idx="8">
                  <c:v>0.1</c:v>
                </c:pt>
                <c:pt idx="10">
                  <c:v>0.14000000000000001</c:v>
                </c:pt>
                <c:pt idx="11">
                  <c:v>0.12</c:v>
                </c:pt>
                <c:pt idx="12">
                  <c:v>0.13</c:v>
                </c:pt>
                <c:pt idx="13">
                  <c:v>0.12</c:v>
                </c:pt>
              </c:numCache>
            </c:numRef>
          </c:val>
          <c:extLst xmlns:c16r2="http://schemas.microsoft.com/office/drawing/2015/06/chart">
            <c:ext xmlns:c16="http://schemas.microsoft.com/office/drawing/2014/chart" uri="{C3380CC4-5D6E-409C-BE32-E72D297353CC}">
              <c16:uniqueId val="{00000019-56D8-41E0-97D1-A07B7A2CBF29}"/>
            </c:ext>
          </c:extLst>
        </c:ser>
        <c:dLbls>
          <c:showLegendKey val="0"/>
          <c:showVal val="0"/>
          <c:showCatName val="0"/>
          <c:showSerName val="0"/>
          <c:showPercent val="0"/>
          <c:showBubbleSize val="0"/>
        </c:dLbls>
        <c:gapWidth val="0"/>
        <c:overlap val="100"/>
        <c:axId val="144787832"/>
        <c:axId val="144789008"/>
      </c:barChart>
      <c:catAx>
        <c:axId val="144787832"/>
        <c:scaling>
          <c:orientation val="minMax"/>
        </c:scaling>
        <c:delete val="0"/>
        <c:axPos val="l"/>
        <c:numFmt formatCode="General" sourceLinked="0"/>
        <c:majorTickMark val="none"/>
        <c:minorTickMark val="none"/>
        <c:tickLblPos val="nextTo"/>
        <c:spPr>
          <a:ln>
            <a:solidFill>
              <a:schemeClr val="accent2">
                <a:lumMod val="50000"/>
              </a:schemeClr>
            </a:solidFill>
          </a:ln>
        </c:spPr>
        <c:txPr>
          <a:bodyPr/>
          <a:lstStyle/>
          <a:p>
            <a:pPr>
              <a:defRPr sz="1200"/>
            </a:pPr>
            <a:endParaRPr lang="en-US"/>
          </a:p>
        </c:txPr>
        <c:crossAx val="144789008"/>
        <c:crosses val="autoZero"/>
        <c:auto val="1"/>
        <c:lblAlgn val="ctr"/>
        <c:lblOffset val="100"/>
        <c:noMultiLvlLbl val="0"/>
      </c:catAx>
      <c:valAx>
        <c:axId val="144789008"/>
        <c:scaling>
          <c:orientation val="minMax"/>
          <c:max val="1.1000000000000001"/>
          <c:min val="0"/>
        </c:scaling>
        <c:delete val="0"/>
        <c:axPos val="b"/>
        <c:numFmt formatCode="0%" sourceLinked="1"/>
        <c:majorTickMark val="none"/>
        <c:minorTickMark val="none"/>
        <c:tickLblPos val="none"/>
        <c:spPr>
          <a:ln>
            <a:noFill/>
          </a:ln>
        </c:spPr>
        <c:crossAx val="144787832"/>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601"/>
          <c:y val="0.15531219781737801"/>
          <c:w val="0.39138065462405403"/>
          <c:h val="0.8124167971299990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F19F-4169-A8C4-A863F6A4046A}"/>
              </c:ext>
            </c:extLst>
          </c:dPt>
          <c:dPt>
            <c:idx val="1"/>
            <c:invertIfNegative val="0"/>
            <c:bubble3D val="0"/>
            <c:extLst xmlns:c16r2="http://schemas.microsoft.com/office/drawing/2015/06/chart">
              <c:ext xmlns:c16="http://schemas.microsoft.com/office/drawing/2014/chart" uri="{C3380CC4-5D6E-409C-BE32-E72D297353CC}">
                <c16:uniqueId val="{00000001-F19F-4169-A8C4-A863F6A4046A}"/>
              </c:ext>
            </c:extLst>
          </c:dPt>
          <c:dPt>
            <c:idx val="4"/>
            <c:invertIfNegative val="0"/>
            <c:bubble3D val="0"/>
            <c:extLst xmlns:c16r2="http://schemas.microsoft.com/office/drawing/2015/06/chart">
              <c:ext xmlns:c16="http://schemas.microsoft.com/office/drawing/2014/chart" uri="{C3380CC4-5D6E-409C-BE32-E72D297353CC}">
                <c16:uniqueId val="{00000002-F19F-4169-A8C4-A863F6A4046A}"/>
              </c:ext>
            </c:extLst>
          </c:dPt>
          <c:dPt>
            <c:idx val="5"/>
            <c:invertIfNegative val="0"/>
            <c:bubble3D val="0"/>
            <c:extLst xmlns:c16r2="http://schemas.microsoft.com/office/drawing/2015/06/chart">
              <c:ext xmlns:c16="http://schemas.microsoft.com/office/drawing/2014/chart" uri="{C3380CC4-5D6E-409C-BE32-E72D297353CC}">
                <c16:uniqueId val="{00000003-F19F-4169-A8C4-A863F6A4046A}"/>
              </c:ext>
            </c:extLst>
          </c:dPt>
          <c:dPt>
            <c:idx val="8"/>
            <c:invertIfNegative val="0"/>
            <c:bubble3D val="0"/>
            <c:extLst xmlns:c16r2="http://schemas.microsoft.com/office/drawing/2015/06/chart">
              <c:ext xmlns:c16="http://schemas.microsoft.com/office/drawing/2014/chart" uri="{C3380CC4-5D6E-409C-BE32-E72D297353CC}">
                <c16:uniqueId val="{00000004-F19F-4169-A8C4-A863F6A4046A}"/>
              </c:ext>
            </c:extLst>
          </c:dPt>
          <c:dPt>
            <c:idx val="9"/>
            <c:invertIfNegative val="0"/>
            <c:bubble3D val="0"/>
            <c:extLst xmlns:c16r2="http://schemas.microsoft.com/office/drawing/2015/06/chart">
              <c:ext xmlns:c16="http://schemas.microsoft.com/office/drawing/2014/chart" uri="{C3380CC4-5D6E-409C-BE32-E72D297353CC}">
                <c16:uniqueId val="{00000005-F19F-4169-A8C4-A863F6A4046A}"/>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Sheet1!$A$2:$A$9</c:f>
              <c:strCache>
                <c:ptCount val="8"/>
                <c:pt idx="1">
                  <c:v>No</c:v>
                </c:pt>
                <c:pt idx="2">
                  <c:v>Yes</c:v>
                </c:pt>
                <c:pt idx="4">
                  <c:v>College graduate</c:v>
                </c:pt>
                <c:pt idx="5">
                  <c:v>Some college/trade school</c:v>
                </c:pt>
                <c:pt idx="6">
                  <c:v>High school graduate</c:v>
                </c:pt>
                <c:pt idx="7">
                  <c:v>Not a high school graduate</c:v>
                </c:pt>
              </c:strCache>
            </c:strRef>
          </c:cat>
          <c:val>
            <c:numRef>
              <c:f>Sheet1!$B$2:$B$9</c:f>
              <c:numCache>
                <c:formatCode>0%</c:formatCode>
                <c:ptCount val="8"/>
                <c:pt idx="1">
                  <c:v>0.34</c:v>
                </c:pt>
                <c:pt idx="2">
                  <c:v>0.56000000000000005</c:v>
                </c:pt>
                <c:pt idx="4">
                  <c:v>0.22</c:v>
                </c:pt>
                <c:pt idx="5">
                  <c:v>0.21</c:v>
                </c:pt>
                <c:pt idx="6">
                  <c:v>0.2</c:v>
                </c:pt>
                <c:pt idx="7">
                  <c:v>0.33</c:v>
                </c:pt>
              </c:numCache>
            </c:numRef>
          </c:val>
          <c:extLst xmlns:c16r2="http://schemas.microsoft.com/office/drawing/2015/06/chart">
            <c:ext xmlns:c16="http://schemas.microsoft.com/office/drawing/2014/chart" uri="{C3380CC4-5D6E-409C-BE32-E72D297353CC}">
              <c16:uniqueId val="{00000006-F19F-4169-A8C4-A863F6A4046A}"/>
            </c:ext>
          </c:extLst>
        </c:ser>
        <c:dLbls>
          <c:showLegendKey val="0"/>
          <c:showVal val="0"/>
          <c:showCatName val="0"/>
          <c:showSerName val="0"/>
          <c:showPercent val="0"/>
          <c:showBubbleSize val="0"/>
        </c:dLbls>
        <c:gapWidth val="25"/>
        <c:overlap val="100"/>
        <c:axId val="326854656"/>
        <c:axId val="326855048"/>
      </c:barChart>
      <c:catAx>
        <c:axId val="326854656"/>
        <c:scaling>
          <c:orientation val="minMax"/>
        </c:scaling>
        <c:delete val="0"/>
        <c:axPos val="l"/>
        <c:numFmt formatCode="General" sourceLinked="0"/>
        <c:majorTickMark val="none"/>
        <c:minorTickMark val="none"/>
        <c:tickLblPos val="nextTo"/>
        <c:spPr>
          <a:ln>
            <a:solidFill>
              <a:schemeClr val="accent2">
                <a:lumMod val="50000"/>
              </a:schemeClr>
            </a:solidFill>
          </a:ln>
        </c:spPr>
        <c:txPr>
          <a:bodyPr/>
          <a:lstStyle/>
          <a:p>
            <a:pPr algn="r">
              <a:defRPr sz="1400"/>
            </a:pPr>
            <a:endParaRPr lang="en-US"/>
          </a:p>
        </c:txPr>
        <c:crossAx val="326855048"/>
        <c:crosses val="autoZero"/>
        <c:auto val="1"/>
        <c:lblAlgn val="ctr"/>
        <c:lblOffset val="100"/>
        <c:noMultiLvlLbl val="0"/>
      </c:catAx>
      <c:valAx>
        <c:axId val="326855048"/>
        <c:scaling>
          <c:orientation val="minMax"/>
          <c:max val="1.1000000000000001"/>
          <c:min val="0"/>
        </c:scaling>
        <c:delete val="0"/>
        <c:axPos val="b"/>
        <c:numFmt formatCode="0%" sourceLinked="1"/>
        <c:majorTickMark val="none"/>
        <c:minorTickMark val="none"/>
        <c:tickLblPos val="none"/>
        <c:spPr>
          <a:ln>
            <a:noFill/>
          </a:ln>
        </c:spPr>
        <c:crossAx val="326854656"/>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601"/>
          <c:y val="0.117150334197954"/>
          <c:w val="0.39138065462405403"/>
          <c:h val="0.8124167971299990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E626-4957-9EE4-34D0AAFF7CA2}"/>
              </c:ext>
            </c:extLst>
          </c:dPt>
          <c:dPt>
            <c:idx val="1"/>
            <c:invertIfNegative val="0"/>
            <c:bubble3D val="0"/>
            <c:extLst xmlns:c16r2="http://schemas.microsoft.com/office/drawing/2015/06/chart">
              <c:ext xmlns:c16="http://schemas.microsoft.com/office/drawing/2014/chart" uri="{C3380CC4-5D6E-409C-BE32-E72D297353CC}">
                <c16:uniqueId val="{00000001-E626-4957-9EE4-34D0AAFF7CA2}"/>
              </c:ext>
            </c:extLst>
          </c:dPt>
          <c:dPt>
            <c:idx val="4"/>
            <c:invertIfNegative val="0"/>
            <c:bubble3D val="0"/>
            <c:extLst xmlns:c16r2="http://schemas.microsoft.com/office/drawing/2015/06/chart">
              <c:ext xmlns:c16="http://schemas.microsoft.com/office/drawing/2014/chart" uri="{C3380CC4-5D6E-409C-BE32-E72D297353CC}">
                <c16:uniqueId val="{00000002-E626-4957-9EE4-34D0AAFF7CA2}"/>
              </c:ext>
            </c:extLst>
          </c:dPt>
          <c:dPt>
            <c:idx val="5"/>
            <c:invertIfNegative val="0"/>
            <c:bubble3D val="0"/>
            <c:extLst xmlns:c16r2="http://schemas.microsoft.com/office/drawing/2015/06/chart">
              <c:ext xmlns:c16="http://schemas.microsoft.com/office/drawing/2014/chart" uri="{C3380CC4-5D6E-409C-BE32-E72D297353CC}">
                <c16:uniqueId val="{00000003-E626-4957-9EE4-34D0AAFF7CA2}"/>
              </c:ext>
            </c:extLst>
          </c:dPt>
          <c:dPt>
            <c:idx val="8"/>
            <c:invertIfNegative val="0"/>
            <c:bubble3D val="0"/>
            <c:extLst xmlns:c16r2="http://schemas.microsoft.com/office/drawing/2015/06/chart">
              <c:ext xmlns:c16="http://schemas.microsoft.com/office/drawing/2014/chart" uri="{C3380CC4-5D6E-409C-BE32-E72D297353CC}">
                <c16:uniqueId val="{00000004-E626-4957-9EE4-34D0AAFF7CA2}"/>
              </c:ext>
            </c:extLst>
          </c:dPt>
          <c:dPt>
            <c:idx val="9"/>
            <c:invertIfNegative val="0"/>
            <c:bubble3D val="0"/>
            <c:extLst xmlns:c16r2="http://schemas.microsoft.com/office/drawing/2015/06/chart">
              <c:ext xmlns:c16="http://schemas.microsoft.com/office/drawing/2014/chart" uri="{C3380CC4-5D6E-409C-BE32-E72D297353CC}">
                <c16:uniqueId val="{00000005-E626-4957-9EE4-34D0AAFF7CA2}"/>
              </c:ext>
            </c:extLst>
          </c:dPt>
          <c:dLbls>
            <c:spPr>
              <a:noFill/>
              <a:ln>
                <a:noFill/>
              </a:ln>
              <a:effectLst/>
            </c:spPr>
            <c:txPr>
              <a:bodyPr/>
              <a:lstStyle/>
              <a:p>
                <a:pPr>
                  <a:defRPr sz="16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Overnight patient in a hospital past 12 months</c:v>
                </c:pt>
                <c:pt idx="1">
                  <c:v>Require assistance for common daily activities</c:v>
                </c:pt>
                <c:pt idx="2">
                  <c:v>Use specialized equipment, such as a cane, wheelchair, scooter or special bed</c:v>
                </c:pt>
                <c:pt idx="3">
                  <c:v>In fair or poor health</c:v>
                </c:pt>
              </c:strCache>
            </c:strRef>
          </c:cat>
          <c:val>
            <c:numRef>
              <c:f>Sheet1!$B$2:$B$5</c:f>
              <c:numCache>
                <c:formatCode>0%</c:formatCode>
                <c:ptCount val="4"/>
                <c:pt idx="0">
                  <c:v>0.26</c:v>
                </c:pt>
                <c:pt idx="1">
                  <c:v>0.36</c:v>
                </c:pt>
                <c:pt idx="2">
                  <c:v>0.47</c:v>
                </c:pt>
                <c:pt idx="3">
                  <c:v>0.5</c:v>
                </c:pt>
              </c:numCache>
            </c:numRef>
          </c:val>
          <c:extLst xmlns:c16r2="http://schemas.microsoft.com/office/drawing/2015/06/chart">
            <c:ext xmlns:c16="http://schemas.microsoft.com/office/drawing/2014/chart" uri="{C3380CC4-5D6E-409C-BE32-E72D297353CC}">
              <c16:uniqueId val="{00000006-E626-4957-9EE4-34D0AAFF7CA2}"/>
            </c:ext>
          </c:extLst>
        </c:ser>
        <c:dLbls>
          <c:showLegendKey val="0"/>
          <c:showVal val="0"/>
          <c:showCatName val="0"/>
          <c:showSerName val="0"/>
          <c:showPercent val="0"/>
          <c:showBubbleSize val="0"/>
        </c:dLbls>
        <c:gapWidth val="75"/>
        <c:overlap val="100"/>
        <c:axId val="326856224"/>
        <c:axId val="326856616"/>
      </c:barChart>
      <c:catAx>
        <c:axId val="326856224"/>
        <c:scaling>
          <c:orientation val="minMax"/>
        </c:scaling>
        <c:delete val="0"/>
        <c:axPos val="l"/>
        <c:numFmt formatCode="General" sourceLinked="0"/>
        <c:majorTickMark val="none"/>
        <c:minorTickMark val="none"/>
        <c:tickLblPos val="nextTo"/>
        <c:spPr>
          <a:ln>
            <a:solidFill>
              <a:schemeClr val="accent2">
                <a:lumMod val="50000"/>
              </a:schemeClr>
            </a:solidFill>
          </a:ln>
        </c:spPr>
        <c:txPr>
          <a:bodyPr/>
          <a:lstStyle/>
          <a:p>
            <a:pPr algn="r">
              <a:defRPr sz="1600"/>
            </a:pPr>
            <a:endParaRPr lang="en-US"/>
          </a:p>
        </c:txPr>
        <c:crossAx val="326856616"/>
        <c:crosses val="autoZero"/>
        <c:auto val="1"/>
        <c:lblAlgn val="ctr"/>
        <c:lblOffset val="100"/>
        <c:noMultiLvlLbl val="0"/>
      </c:catAx>
      <c:valAx>
        <c:axId val="326856616"/>
        <c:scaling>
          <c:orientation val="minMax"/>
          <c:max val="1.1000000000000001"/>
          <c:min val="0"/>
        </c:scaling>
        <c:delete val="0"/>
        <c:axPos val="b"/>
        <c:numFmt formatCode="0%" sourceLinked="1"/>
        <c:majorTickMark val="none"/>
        <c:minorTickMark val="none"/>
        <c:tickLblPos val="none"/>
        <c:spPr>
          <a:ln>
            <a:noFill/>
          </a:ln>
        </c:spPr>
        <c:crossAx val="326856224"/>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68782744068756"/>
          <c:y val="0.117150334197954"/>
          <c:w val="0.39138065462405403"/>
          <c:h val="0.81241679712999904"/>
        </c:manualLayout>
      </c:layout>
      <c:barChart>
        <c:barDir val="bar"/>
        <c:grouping val="clustered"/>
        <c:varyColors val="0"/>
        <c:ser>
          <c:idx val="0"/>
          <c:order val="0"/>
          <c:tx>
            <c:strRef>
              <c:f>Sheet1!$B$1</c:f>
              <c:strCache>
                <c:ptCount val="1"/>
                <c:pt idx="0">
                  <c:v>All</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012C-4A34-93F0-7EE9AAFA4E60}"/>
              </c:ext>
            </c:extLst>
          </c:dPt>
          <c:dPt>
            <c:idx val="1"/>
            <c:invertIfNegative val="0"/>
            <c:bubble3D val="0"/>
            <c:extLst xmlns:c16r2="http://schemas.microsoft.com/office/drawing/2015/06/chart">
              <c:ext xmlns:c16="http://schemas.microsoft.com/office/drawing/2014/chart" uri="{C3380CC4-5D6E-409C-BE32-E72D297353CC}">
                <c16:uniqueId val="{00000001-012C-4A34-93F0-7EE9AAFA4E60}"/>
              </c:ext>
            </c:extLst>
          </c:dPt>
          <c:dPt>
            <c:idx val="4"/>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012C-4A34-93F0-7EE9AAFA4E60}"/>
              </c:ext>
            </c:extLst>
          </c:dPt>
          <c:dPt>
            <c:idx val="5"/>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012C-4A34-93F0-7EE9AAFA4E60}"/>
              </c:ext>
            </c:extLst>
          </c:dPt>
          <c:dPt>
            <c:idx val="8"/>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7-012C-4A34-93F0-7EE9AAFA4E60}"/>
              </c:ext>
            </c:extLst>
          </c:dPt>
          <c:dPt>
            <c:idx val="9"/>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9-012C-4A34-93F0-7EE9AAFA4E60}"/>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numCache>
            </c:numRef>
          </c:cat>
          <c:val>
            <c:numRef>
              <c:f>Sheet1!$B$2:$B$5</c:f>
              <c:numCache>
                <c:formatCode>0%</c:formatCode>
                <c:ptCount val="4"/>
                <c:pt idx="1">
                  <c:v>0.87</c:v>
                </c:pt>
                <c:pt idx="2">
                  <c:v>0.83</c:v>
                </c:pt>
                <c:pt idx="3">
                  <c:v>0.83</c:v>
                </c:pt>
              </c:numCache>
            </c:numRef>
          </c:val>
          <c:extLst xmlns:c16r2="http://schemas.microsoft.com/office/drawing/2015/06/chart">
            <c:ext xmlns:c16="http://schemas.microsoft.com/office/drawing/2014/chart" uri="{C3380CC4-5D6E-409C-BE32-E72D297353CC}">
              <c16:uniqueId val="{0000000A-012C-4A34-93F0-7EE9AAFA4E60}"/>
            </c:ext>
          </c:extLst>
        </c:ser>
        <c:dLbls>
          <c:showLegendKey val="0"/>
          <c:showVal val="0"/>
          <c:showCatName val="0"/>
          <c:showSerName val="0"/>
          <c:showPercent val="0"/>
          <c:showBubbleSize val="0"/>
        </c:dLbls>
        <c:gapWidth val="50"/>
        <c:axId val="326857400"/>
        <c:axId val="326857792"/>
      </c:barChart>
      <c:catAx>
        <c:axId val="326857400"/>
        <c:scaling>
          <c:orientation val="minMax"/>
        </c:scaling>
        <c:delete val="0"/>
        <c:axPos val="l"/>
        <c:numFmt formatCode="General" sourceLinked="1"/>
        <c:majorTickMark val="none"/>
        <c:minorTickMark val="none"/>
        <c:tickLblPos val="nextTo"/>
        <c:spPr>
          <a:ln>
            <a:solidFill>
              <a:schemeClr val="accent2">
                <a:lumMod val="50000"/>
              </a:schemeClr>
            </a:solidFill>
          </a:ln>
        </c:spPr>
        <c:crossAx val="326857792"/>
        <c:crosses val="autoZero"/>
        <c:auto val="1"/>
        <c:lblAlgn val="ctr"/>
        <c:lblOffset val="100"/>
        <c:noMultiLvlLbl val="0"/>
      </c:catAx>
      <c:valAx>
        <c:axId val="326857792"/>
        <c:scaling>
          <c:orientation val="minMax"/>
          <c:max val="1.1000000000000001"/>
          <c:min val="0"/>
        </c:scaling>
        <c:delete val="0"/>
        <c:axPos val="b"/>
        <c:numFmt formatCode="0%" sourceLinked="1"/>
        <c:majorTickMark val="none"/>
        <c:minorTickMark val="none"/>
        <c:tickLblPos val="none"/>
        <c:spPr>
          <a:ln>
            <a:noFill/>
          </a:ln>
        </c:spPr>
        <c:crossAx val="326857400"/>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68782744068756"/>
          <c:y val="0.117150334197954"/>
          <c:w val="0.39138065462405403"/>
          <c:h val="0.8124167971299990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5455-4C96-9782-5C426A538A0E}"/>
              </c:ext>
            </c:extLst>
          </c:dPt>
          <c:dPt>
            <c:idx val="1"/>
            <c:invertIfNegative val="0"/>
            <c:bubble3D val="0"/>
            <c:extLst xmlns:c16r2="http://schemas.microsoft.com/office/drawing/2015/06/chart">
              <c:ext xmlns:c16="http://schemas.microsoft.com/office/drawing/2014/chart" uri="{C3380CC4-5D6E-409C-BE32-E72D297353CC}">
                <c16:uniqueId val="{00000001-5455-4C96-9782-5C426A538A0E}"/>
              </c:ext>
            </c:extLst>
          </c:dPt>
          <c:dPt>
            <c:idx val="4"/>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5455-4C96-9782-5C426A538A0E}"/>
              </c:ext>
            </c:extLst>
          </c:dPt>
          <c:dPt>
            <c:idx val="5"/>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5455-4C96-9782-5C426A538A0E}"/>
              </c:ext>
            </c:extLst>
          </c:dPt>
          <c:dPt>
            <c:idx val="8"/>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7-5455-4C96-9782-5C426A538A0E}"/>
              </c:ext>
            </c:extLst>
          </c:dPt>
          <c:dPt>
            <c:idx val="9"/>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9-5455-4C96-9782-5C426A538A0E}"/>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numCache>
            </c:numRef>
          </c:cat>
          <c:val>
            <c:numRef>
              <c:f>Sheet1!$B$2:$B$5</c:f>
              <c:numCache>
                <c:formatCode>0%</c:formatCode>
                <c:ptCount val="4"/>
                <c:pt idx="0">
                  <c:v>0.77</c:v>
                </c:pt>
                <c:pt idx="1">
                  <c:v>0.84</c:v>
                </c:pt>
                <c:pt idx="2">
                  <c:v>0.84</c:v>
                </c:pt>
                <c:pt idx="3">
                  <c:v>0.87</c:v>
                </c:pt>
              </c:numCache>
            </c:numRef>
          </c:val>
          <c:extLst xmlns:c16r2="http://schemas.microsoft.com/office/drawing/2015/06/chart">
            <c:ext xmlns:c16="http://schemas.microsoft.com/office/drawing/2014/chart" uri="{C3380CC4-5D6E-409C-BE32-E72D297353CC}">
              <c16:uniqueId val="{0000000A-5455-4C96-9782-5C426A538A0E}"/>
            </c:ext>
          </c:extLst>
        </c:ser>
        <c:dLbls>
          <c:showLegendKey val="0"/>
          <c:showVal val="0"/>
          <c:showCatName val="0"/>
          <c:showSerName val="0"/>
          <c:showPercent val="0"/>
          <c:showBubbleSize val="0"/>
        </c:dLbls>
        <c:gapWidth val="50"/>
        <c:axId val="327426544"/>
        <c:axId val="327426936"/>
      </c:barChart>
      <c:catAx>
        <c:axId val="327426544"/>
        <c:scaling>
          <c:orientation val="minMax"/>
        </c:scaling>
        <c:delete val="0"/>
        <c:axPos val="l"/>
        <c:numFmt formatCode="General" sourceLinked="1"/>
        <c:majorTickMark val="none"/>
        <c:minorTickMark val="none"/>
        <c:tickLblPos val="nextTo"/>
        <c:spPr>
          <a:ln>
            <a:solidFill>
              <a:schemeClr val="accent2">
                <a:lumMod val="50000"/>
              </a:schemeClr>
            </a:solidFill>
          </a:ln>
        </c:spPr>
        <c:crossAx val="327426936"/>
        <c:crosses val="autoZero"/>
        <c:auto val="1"/>
        <c:lblAlgn val="ctr"/>
        <c:lblOffset val="100"/>
        <c:noMultiLvlLbl val="0"/>
      </c:catAx>
      <c:valAx>
        <c:axId val="327426936"/>
        <c:scaling>
          <c:orientation val="minMax"/>
          <c:max val="1.1000000000000001"/>
          <c:min val="0"/>
        </c:scaling>
        <c:delete val="0"/>
        <c:axPos val="b"/>
        <c:numFmt formatCode="0%" sourceLinked="1"/>
        <c:majorTickMark val="none"/>
        <c:minorTickMark val="none"/>
        <c:tickLblPos val="none"/>
        <c:spPr>
          <a:ln>
            <a:noFill/>
          </a:ln>
        </c:spPr>
        <c:crossAx val="327426544"/>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68782744068756"/>
          <c:y val="0.117150334197954"/>
          <c:w val="0.39138065462405403"/>
          <c:h val="0.8124167971299990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A283-47B0-8FD3-F2EF709D8AB2}"/>
              </c:ext>
            </c:extLst>
          </c:dPt>
          <c:dPt>
            <c:idx val="1"/>
            <c:invertIfNegative val="0"/>
            <c:bubble3D val="0"/>
            <c:extLst xmlns:c16r2="http://schemas.microsoft.com/office/drawing/2015/06/chart">
              <c:ext xmlns:c16="http://schemas.microsoft.com/office/drawing/2014/chart" uri="{C3380CC4-5D6E-409C-BE32-E72D297353CC}">
                <c16:uniqueId val="{00000001-A283-47B0-8FD3-F2EF709D8AB2}"/>
              </c:ext>
            </c:extLst>
          </c:dPt>
          <c:dPt>
            <c:idx val="4"/>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A283-47B0-8FD3-F2EF709D8AB2}"/>
              </c:ext>
            </c:extLst>
          </c:dPt>
          <c:dPt>
            <c:idx val="5"/>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A283-47B0-8FD3-F2EF709D8AB2}"/>
              </c:ext>
            </c:extLst>
          </c:dPt>
          <c:dPt>
            <c:idx val="8"/>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7-A283-47B0-8FD3-F2EF709D8AB2}"/>
              </c:ext>
            </c:extLst>
          </c:dPt>
          <c:dPt>
            <c:idx val="9"/>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9-A283-47B0-8FD3-F2EF709D8AB2}"/>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numCache>
            </c:numRef>
          </c:cat>
          <c:val>
            <c:numRef>
              <c:f>Sheet1!$B$2:$B$5</c:f>
              <c:numCache>
                <c:formatCode>0%</c:formatCode>
                <c:ptCount val="4"/>
                <c:pt idx="1">
                  <c:v>0.76</c:v>
                </c:pt>
                <c:pt idx="2">
                  <c:v>0.8</c:v>
                </c:pt>
                <c:pt idx="3">
                  <c:v>0.83</c:v>
                </c:pt>
              </c:numCache>
            </c:numRef>
          </c:val>
          <c:extLst xmlns:c16r2="http://schemas.microsoft.com/office/drawing/2015/06/chart">
            <c:ext xmlns:c16="http://schemas.microsoft.com/office/drawing/2014/chart" uri="{C3380CC4-5D6E-409C-BE32-E72D297353CC}">
              <c16:uniqueId val="{0000000A-A283-47B0-8FD3-F2EF709D8AB2}"/>
            </c:ext>
          </c:extLst>
        </c:ser>
        <c:dLbls>
          <c:showLegendKey val="0"/>
          <c:showVal val="0"/>
          <c:showCatName val="0"/>
          <c:showSerName val="0"/>
          <c:showPercent val="0"/>
          <c:showBubbleSize val="0"/>
        </c:dLbls>
        <c:gapWidth val="50"/>
        <c:axId val="327427720"/>
        <c:axId val="327428112"/>
      </c:barChart>
      <c:catAx>
        <c:axId val="327427720"/>
        <c:scaling>
          <c:orientation val="minMax"/>
        </c:scaling>
        <c:delete val="0"/>
        <c:axPos val="l"/>
        <c:numFmt formatCode="General" sourceLinked="1"/>
        <c:majorTickMark val="none"/>
        <c:minorTickMark val="none"/>
        <c:tickLblPos val="nextTo"/>
        <c:spPr>
          <a:ln>
            <a:solidFill>
              <a:schemeClr val="accent2">
                <a:lumMod val="50000"/>
              </a:schemeClr>
            </a:solidFill>
          </a:ln>
        </c:spPr>
        <c:crossAx val="327428112"/>
        <c:crosses val="autoZero"/>
        <c:auto val="1"/>
        <c:lblAlgn val="ctr"/>
        <c:lblOffset val="100"/>
        <c:noMultiLvlLbl val="0"/>
      </c:catAx>
      <c:valAx>
        <c:axId val="327428112"/>
        <c:scaling>
          <c:orientation val="minMax"/>
          <c:max val="1.1000000000000001"/>
          <c:min val="0"/>
        </c:scaling>
        <c:delete val="0"/>
        <c:axPos val="b"/>
        <c:numFmt formatCode="0%" sourceLinked="1"/>
        <c:majorTickMark val="none"/>
        <c:minorTickMark val="none"/>
        <c:tickLblPos val="none"/>
        <c:spPr>
          <a:ln>
            <a:noFill/>
          </a:ln>
        </c:spPr>
        <c:crossAx val="327427720"/>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53708339766352697"/>
          <c:y val="6.7260441129069398E-2"/>
          <c:w val="0.45020418403581902"/>
          <c:h val="0.91513139727673498"/>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DCFA-4D89-8CF3-7561E9F41BB8}"/>
              </c:ext>
            </c:extLst>
          </c:dPt>
          <c:dPt>
            <c:idx val="1"/>
            <c:invertIfNegative val="0"/>
            <c:bubble3D val="0"/>
            <c:extLst xmlns:c16r2="http://schemas.microsoft.com/office/drawing/2015/06/chart">
              <c:ext xmlns:c16="http://schemas.microsoft.com/office/drawing/2014/chart" uri="{C3380CC4-5D6E-409C-BE32-E72D297353CC}">
                <c16:uniqueId val="{00000001-DCFA-4D89-8CF3-7561E9F41BB8}"/>
              </c:ext>
            </c:extLst>
          </c:dPt>
          <c:dPt>
            <c:idx val="4"/>
            <c:invertIfNegative val="0"/>
            <c:bubble3D val="0"/>
            <c:extLst xmlns:c16r2="http://schemas.microsoft.com/office/drawing/2015/06/chart">
              <c:ext xmlns:c16="http://schemas.microsoft.com/office/drawing/2014/chart" uri="{C3380CC4-5D6E-409C-BE32-E72D297353CC}">
                <c16:uniqueId val="{00000002-DCFA-4D89-8CF3-7561E9F41BB8}"/>
              </c:ext>
            </c:extLst>
          </c:dPt>
          <c:dPt>
            <c:idx val="5"/>
            <c:invertIfNegative val="0"/>
            <c:bubble3D val="0"/>
            <c:extLst xmlns:c16r2="http://schemas.microsoft.com/office/drawing/2015/06/chart">
              <c:ext xmlns:c16="http://schemas.microsoft.com/office/drawing/2014/chart" uri="{C3380CC4-5D6E-409C-BE32-E72D297353CC}">
                <c16:uniqueId val="{00000003-DCFA-4D89-8CF3-7561E9F41BB8}"/>
              </c:ext>
            </c:extLst>
          </c:dPt>
          <c:dPt>
            <c:idx val="8"/>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DCFA-4D89-8CF3-7561E9F41BB8}"/>
              </c:ext>
            </c:extLst>
          </c:dPt>
          <c:dPt>
            <c:idx val="9"/>
            <c:invertIfNegative val="0"/>
            <c:bubble3D val="0"/>
            <c:spPr>
              <a:solidFill>
                <a:srgbClr val="02458C"/>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7-DCFA-4D89-8CF3-7561E9F41BB8}"/>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Sheet1!$A$2:$A$7</c:f>
              <c:numCache>
                <c:formatCode>General</c:formatCode>
                <c:ptCount val="6"/>
              </c:numCache>
            </c:numRef>
          </c:cat>
          <c:val>
            <c:numRef>
              <c:f>Sheet1!$B$2:$B$7</c:f>
              <c:numCache>
                <c:formatCode>0%</c:formatCode>
                <c:ptCount val="6"/>
                <c:pt idx="0">
                  <c:v>0.1</c:v>
                </c:pt>
                <c:pt idx="1">
                  <c:v>0.1</c:v>
                </c:pt>
                <c:pt idx="2">
                  <c:v>0.12</c:v>
                </c:pt>
                <c:pt idx="3">
                  <c:v>0.14000000000000001</c:v>
                </c:pt>
                <c:pt idx="4">
                  <c:v>0.17</c:v>
                </c:pt>
                <c:pt idx="5">
                  <c:v>0.19</c:v>
                </c:pt>
              </c:numCache>
            </c:numRef>
          </c:val>
          <c:extLst xmlns:c16r2="http://schemas.microsoft.com/office/drawing/2015/06/chart">
            <c:ext xmlns:c16="http://schemas.microsoft.com/office/drawing/2014/chart" uri="{C3380CC4-5D6E-409C-BE32-E72D297353CC}">
              <c16:uniqueId val="{00000008-DCFA-4D89-8CF3-7561E9F41BB8}"/>
            </c:ext>
          </c:extLst>
        </c:ser>
        <c:dLbls>
          <c:showLegendKey val="0"/>
          <c:showVal val="0"/>
          <c:showCatName val="0"/>
          <c:showSerName val="0"/>
          <c:showPercent val="0"/>
          <c:showBubbleSize val="0"/>
        </c:dLbls>
        <c:gapWidth val="50"/>
        <c:axId val="327429288"/>
        <c:axId val="327916256"/>
      </c:barChart>
      <c:catAx>
        <c:axId val="327429288"/>
        <c:scaling>
          <c:orientation val="minMax"/>
        </c:scaling>
        <c:delete val="0"/>
        <c:axPos val="l"/>
        <c:numFmt formatCode="General" sourceLinked="1"/>
        <c:majorTickMark val="none"/>
        <c:minorTickMark val="none"/>
        <c:tickLblPos val="nextTo"/>
        <c:spPr>
          <a:ln>
            <a:solidFill>
              <a:schemeClr val="accent2">
                <a:lumMod val="50000"/>
              </a:schemeClr>
            </a:solidFill>
          </a:ln>
        </c:spPr>
        <c:crossAx val="327916256"/>
        <c:crosses val="autoZero"/>
        <c:auto val="1"/>
        <c:lblAlgn val="ctr"/>
        <c:lblOffset val="100"/>
        <c:noMultiLvlLbl val="0"/>
      </c:catAx>
      <c:valAx>
        <c:axId val="327916256"/>
        <c:scaling>
          <c:orientation val="minMax"/>
          <c:max val="1.1000000000000001"/>
          <c:min val="0"/>
        </c:scaling>
        <c:delete val="0"/>
        <c:axPos val="b"/>
        <c:numFmt formatCode="0%" sourceLinked="1"/>
        <c:majorTickMark val="none"/>
        <c:minorTickMark val="none"/>
        <c:tickLblPos val="none"/>
        <c:spPr>
          <a:ln>
            <a:noFill/>
          </a:ln>
        </c:spPr>
        <c:crossAx val="327429288"/>
        <c:crosses val="autoZero"/>
        <c:crossBetween val="between"/>
      </c:valAx>
    </c:plotArea>
    <c:plotVisOnly val="1"/>
    <c:dispBlanksAs val="gap"/>
    <c:showDLblsOverMax val="0"/>
  </c:chart>
  <c:txPr>
    <a:bodyPr/>
    <a:lstStyle/>
    <a:p>
      <a:pPr>
        <a:defRPr sz="1600" b="1">
          <a:solidFill>
            <a:schemeClr val="bg1"/>
          </a:solidFill>
        </a:defRPr>
      </a:pPr>
      <a:endParaRPr lang="en-US"/>
    </a:p>
  </c:txPr>
  <c:externalData r:id="rId1">
    <c:autoUpdate val="0"/>
  </c:externalData>
  <c:userShapes r:id="rId2"/>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601"/>
          <c:y val="0.15823617425664799"/>
          <c:w val="0.39138065462405403"/>
          <c:h val="0.8124167971299990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2A53-47B5-BC2B-79487C2B729F}"/>
              </c:ext>
            </c:extLst>
          </c:dPt>
          <c:dPt>
            <c:idx val="1"/>
            <c:invertIfNegative val="0"/>
            <c:bubble3D val="0"/>
            <c:extLst xmlns:c16r2="http://schemas.microsoft.com/office/drawing/2015/06/chart">
              <c:ext xmlns:c16="http://schemas.microsoft.com/office/drawing/2014/chart" uri="{C3380CC4-5D6E-409C-BE32-E72D297353CC}">
                <c16:uniqueId val="{00000001-2A53-47B5-BC2B-79487C2B729F}"/>
              </c:ext>
            </c:extLst>
          </c:dPt>
          <c:dPt>
            <c:idx val="4"/>
            <c:invertIfNegative val="0"/>
            <c:bubble3D val="0"/>
            <c:extLst xmlns:c16r2="http://schemas.microsoft.com/office/drawing/2015/06/chart">
              <c:ext xmlns:c16="http://schemas.microsoft.com/office/drawing/2014/chart" uri="{C3380CC4-5D6E-409C-BE32-E72D297353CC}">
                <c16:uniqueId val="{00000002-2A53-47B5-BC2B-79487C2B729F}"/>
              </c:ext>
            </c:extLst>
          </c:dPt>
          <c:dPt>
            <c:idx val="5"/>
            <c:invertIfNegative val="0"/>
            <c:bubble3D val="0"/>
            <c:extLst xmlns:c16r2="http://schemas.microsoft.com/office/drawing/2015/06/chart">
              <c:ext xmlns:c16="http://schemas.microsoft.com/office/drawing/2014/chart" uri="{C3380CC4-5D6E-409C-BE32-E72D297353CC}">
                <c16:uniqueId val="{00000003-2A53-47B5-BC2B-79487C2B729F}"/>
              </c:ext>
            </c:extLst>
          </c:dPt>
          <c:dPt>
            <c:idx val="8"/>
            <c:invertIfNegative val="0"/>
            <c:bubble3D val="0"/>
            <c:extLst xmlns:c16r2="http://schemas.microsoft.com/office/drawing/2015/06/chart">
              <c:ext xmlns:c16="http://schemas.microsoft.com/office/drawing/2014/chart" uri="{C3380CC4-5D6E-409C-BE32-E72D297353CC}">
                <c16:uniqueId val="{00000004-2A53-47B5-BC2B-79487C2B729F}"/>
              </c:ext>
            </c:extLst>
          </c:dPt>
          <c:dPt>
            <c:idx val="9"/>
            <c:invertIfNegative val="0"/>
            <c:bubble3D val="0"/>
            <c:extLst xmlns:c16r2="http://schemas.microsoft.com/office/drawing/2015/06/chart">
              <c:ext xmlns:c16="http://schemas.microsoft.com/office/drawing/2014/chart" uri="{C3380CC4-5D6E-409C-BE32-E72D297353CC}">
                <c16:uniqueId val="{00000005-2A53-47B5-BC2B-79487C2B729F}"/>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Other/not reported</c:v>
                </c:pt>
                <c:pt idx="1">
                  <c:v>Asian American</c:v>
                </c:pt>
                <c:pt idx="2">
                  <c:v>African American</c:v>
                </c:pt>
                <c:pt idx="3">
                  <c:v>Latino</c:v>
                </c:pt>
                <c:pt idx="4">
                  <c:v>White non-Hispanic</c:v>
                </c:pt>
                <c:pt idx="6">
                  <c:v>75 or older</c:v>
                </c:pt>
                <c:pt idx="7">
                  <c:v>65-74</c:v>
                </c:pt>
                <c:pt idx="8">
                  <c:v>Under 65</c:v>
                </c:pt>
                <c:pt idx="10">
                  <c:v>Female</c:v>
                </c:pt>
                <c:pt idx="11">
                  <c:v>Male</c:v>
                </c:pt>
              </c:strCache>
            </c:strRef>
          </c:cat>
          <c:val>
            <c:numRef>
              <c:f>Sheet1!$B$2:$B$13</c:f>
              <c:numCache>
                <c:formatCode>0%</c:formatCode>
                <c:ptCount val="12"/>
                <c:pt idx="0">
                  <c:v>7.0000000000000007E-2</c:v>
                </c:pt>
                <c:pt idx="1">
                  <c:v>0.12</c:v>
                </c:pt>
                <c:pt idx="2">
                  <c:v>0.02</c:v>
                </c:pt>
                <c:pt idx="3">
                  <c:v>0.47</c:v>
                </c:pt>
                <c:pt idx="4">
                  <c:v>0.31</c:v>
                </c:pt>
                <c:pt idx="6">
                  <c:v>0.3</c:v>
                </c:pt>
                <c:pt idx="7">
                  <c:v>0.45</c:v>
                </c:pt>
                <c:pt idx="8">
                  <c:v>0.25</c:v>
                </c:pt>
                <c:pt idx="10">
                  <c:v>0.56000000000000005</c:v>
                </c:pt>
                <c:pt idx="11">
                  <c:v>0.44</c:v>
                </c:pt>
              </c:numCache>
            </c:numRef>
          </c:val>
          <c:extLst xmlns:c16r2="http://schemas.microsoft.com/office/drawing/2015/06/chart">
            <c:ext xmlns:c16="http://schemas.microsoft.com/office/drawing/2014/chart" uri="{C3380CC4-5D6E-409C-BE32-E72D297353CC}">
              <c16:uniqueId val="{00000006-2A53-47B5-BC2B-79487C2B729F}"/>
            </c:ext>
          </c:extLst>
        </c:ser>
        <c:dLbls>
          <c:showLegendKey val="0"/>
          <c:showVal val="0"/>
          <c:showCatName val="0"/>
          <c:showSerName val="0"/>
          <c:showPercent val="0"/>
          <c:showBubbleSize val="0"/>
        </c:dLbls>
        <c:gapWidth val="25"/>
        <c:overlap val="100"/>
        <c:axId val="327917824"/>
        <c:axId val="327918216"/>
      </c:barChart>
      <c:catAx>
        <c:axId val="327917824"/>
        <c:scaling>
          <c:orientation val="minMax"/>
        </c:scaling>
        <c:delete val="0"/>
        <c:axPos val="l"/>
        <c:numFmt formatCode="General" sourceLinked="0"/>
        <c:majorTickMark val="none"/>
        <c:minorTickMark val="none"/>
        <c:tickLblPos val="nextTo"/>
        <c:spPr>
          <a:ln>
            <a:solidFill>
              <a:schemeClr val="accent2">
                <a:lumMod val="50000"/>
              </a:schemeClr>
            </a:solidFill>
          </a:ln>
        </c:spPr>
        <c:txPr>
          <a:bodyPr/>
          <a:lstStyle/>
          <a:p>
            <a:pPr algn="r">
              <a:defRPr sz="1400"/>
            </a:pPr>
            <a:endParaRPr lang="en-US"/>
          </a:p>
        </c:txPr>
        <c:crossAx val="327918216"/>
        <c:crosses val="autoZero"/>
        <c:auto val="1"/>
        <c:lblAlgn val="ctr"/>
        <c:lblOffset val="100"/>
        <c:noMultiLvlLbl val="0"/>
      </c:catAx>
      <c:valAx>
        <c:axId val="327918216"/>
        <c:scaling>
          <c:orientation val="minMax"/>
          <c:max val="1.1000000000000001"/>
          <c:min val="0"/>
        </c:scaling>
        <c:delete val="0"/>
        <c:axPos val="b"/>
        <c:numFmt formatCode="0%" sourceLinked="1"/>
        <c:majorTickMark val="none"/>
        <c:minorTickMark val="none"/>
        <c:tickLblPos val="none"/>
        <c:spPr>
          <a:ln>
            <a:noFill/>
          </a:ln>
        </c:spPr>
        <c:crossAx val="327917824"/>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601"/>
          <c:y val="0.15823617425664799"/>
          <c:w val="0.39138065462405403"/>
          <c:h val="0.8124167971299990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3296-4E2A-BFFF-5D19ADADAD91}"/>
              </c:ext>
            </c:extLst>
          </c:dPt>
          <c:dPt>
            <c:idx val="1"/>
            <c:invertIfNegative val="0"/>
            <c:bubble3D val="0"/>
            <c:extLst xmlns:c16r2="http://schemas.microsoft.com/office/drawing/2015/06/chart">
              <c:ext xmlns:c16="http://schemas.microsoft.com/office/drawing/2014/chart" uri="{C3380CC4-5D6E-409C-BE32-E72D297353CC}">
                <c16:uniqueId val="{00000001-3296-4E2A-BFFF-5D19ADADAD91}"/>
              </c:ext>
            </c:extLst>
          </c:dPt>
          <c:dPt>
            <c:idx val="4"/>
            <c:invertIfNegative val="0"/>
            <c:bubble3D val="0"/>
            <c:extLst xmlns:c16r2="http://schemas.microsoft.com/office/drawing/2015/06/chart">
              <c:ext xmlns:c16="http://schemas.microsoft.com/office/drawing/2014/chart" uri="{C3380CC4-5D6E-409C-BE32-E72D297353CC}">
                <c16:uniqueId val="{00000002-3296-4E2A-BFFF-5D19ADADAD91}"/>
              </c:ext>
            </c:extLst>
          </c:dPt>
          <c:dPt>
            <c:idx val="5"/>
            <c:invertIfNegative val="0"/>
            <c:bubble3D val="0"/>
            <c:extLst xmlns:c16r2="http://schemas.microsoft.com/office/drawing/2015/06/chart">
              <c:ext xmlns:c16="http://schemas.microsoft.com/office/drawing/2014/chart" uri="{C3380CC4-5D6E-409C-BE32-E72D297353CC}">
                <c16:uniqueId val="{00000003-3296-4E2A-BFFF-5D19ADADAD91}"/>
              </c:ext>
            </c:extLst>
          </c:dPt>
          <c:dPt>
            <c:idx val="8"/>
            <c:invertIfNegative val="0"/>
            <c:bubble3D val="0"/>
            <c:extLst xmlns:c16r2="http://schemas.microsoft.com/office/drawing/2015/06/chart">
              <c:ext xmlns:c16="http://schemas.microsoft.com/office/drawing/2014/chart" uri="{C3380CC4-5D6E-409C-BE32-E72D297353CC}">
                <c16:uniqueId val="{00000004-3296-4E2A-BFFF-5D19ADADAD91}"/>
              </c:ext>
            </c:extLst>
          </c:dPt>
          <c:dPt>
            <c:idx val="9"/>
            <c:invertIfNegative val="0"/>
            <c:bubble3D val="0"/>
            <c:extLst xmlns:c16r2="http://schemas.microsoft.com/office/drawing/2015/06/chart">
              <c:ext xmlns:c16="http://schemas.microsoft.com/office/drawing/2014/chart" uri="{C3380CC4-5D6E-409C-BE32-E72D297353CC}">
                <c16:uniqueId val="{00000005-3296-4E2A-BFFF-5D19ADADAD91}"/>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Sheet1!$A$2:$A$9</c:f>
              <c:strCache>
                <c:ptCount val="8"/>
                <c:pt idx="1">
                  <c:v>No</c:v>
                </c:pt>
                <c:pt idx="2">
                  <c:v>Yes</c:v>
                </c:pt>
                <c:pt idx="4">
                  <c:v>College graduate</c:v>
                </c:pt>
                <c:pt idx="5">
                  <c:v>Some college/trade school</c:v>
                </c:pt>
                <c:pt idx="6">
                  <c:v>High school graduate</c:v>
                </c:pt>
                <c:pt idx="7">
                  <c:v>Not a high school graduate</c:v>
                </c:pt>
              </c:strCache>
            </c:strRef>
          </c:cat>
          <c:val>
            <c:numRef>
              <c:f>Sheet1!$B$2:$B$9</c:f>
              <c:numCache>
                <c:formatCode>0%</c:formatCode>
                <c:ptCount val="8"/>
                <c:pt idx="1">
                  <c:v>0.32</c:v>
                </c:pt>
                <c:pt idx="2">
                  <c:v>0.57999999999999996</c:v>
                </c:pt>
                <c:pt idx="4">
                  <c:v>0.15</c:v>
                </c:pt>
                <c:pt idx="5">
                  <c:v>0.19</c:v>
                </c:pt>
                <c:pt idx="6">
                  <c:v>0.19</c:v>
                </c:pt>
                <c:pt idx="7">
                  <c:v>0.43</c:v>
                </c:pt>
              </c:numCache>
            </c:numRef>
          </c:val>
          <c:extLst xmlns:c16r2="http://schemas.microsoft.com/office/drawing/2015/06/chart">
            <c:ext xmlns:c16="http://schemas.microsoft.com/office/drawing/2014/chart" uri="{C3380CC4-5D6E-409C-BE32-E72D297353CC}">
              <c16:uniqueId val="{00000006-3296-4E2A-BFFF-5D19ADADAD91}"/>
            </c:ext>
          </c:extLst>
        </c:ser>
        <c:dLbls>
          <c:showLegendKey val="0"/>
          <c:showVal val="0"/>
          <c:showCatName val="0"/>
          <c:showSerName val="0"/>
          <c:showPercent val="0"/>
          <c:showBubbleSize val="0"/>
        </c:dLbls>
        <c:gapWidth val="25"/>
        <c:overlap val="100"/>
        <c:axId val="327919000"/>
        <c:axId val="327919392"/>
      </c:barChart>
      <c:catAx>
        <c:axId val="327919000"/>
        <c:scaling>
          <c:orientation val="minMax"/>
        </c:scaling>
        <c:delete val="0"/>
        <c:axPos val="l"/>
        <c:numFmt formatCode="General" sourceLinked="0"/>
        <c:majorTickMark val="none"/>
        <c:minorTickMark val="none"/>
        <c:tickLblPos val="nextTo"/>
        <c:spPr>
          <a:ln>
            <a:solidFill>
              <a:schemeClr val="accent2">
                <a:lumMod val="50000"/>
              </a:schemeClr>
            </a:solidFill>
          </a:ln>
        </c:spPr>
        <c:txPr>
          <a:bodyPr/>
          <a:lstStyle/>
          <a:p>
            <a:pPr algn="r">
              <a:defRPr sz="1400"/>
            </a:pPr>
            <a:endParaRPr lang="en-US"/>
          </a:p>
        </c:txPr>
        <c:crossAx val="327919392"/>
        <c:crosses val="autoZero"/>
        <c:auto val="1"/>
        <c:lblAlgn val="ctr"/>
        <c:lblOffset val="100"/>
        <c:noMultiLvlLbl val="0"/>
      </c:catAx>
      <c:valAx>
        <c:axId val="327919392"/>
        <c:scaling>
          <c:orientation val="minMax"/>
          <c:max val="1.1000000000000001"/>
          <c:min val="0"/>
        </c:scaling>
        <c:delete val="0"/>
        <c:axPos val="b"/>
        <c:numFmt formatCode="0%" sourceLinked="1"/>
        <c:majorTickMark val="none"/>
        <c:minorTickMark val="none"/>
        <c:tickLblPos val="none"/>
        <c:spPr>
          <a:ln>
            <a:noFill/>
          </a:ln>
        </c:spPr>
        <c:crossAx val="327919000"/>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601"/>
          <c:y val="0.117150334197954"/>
          <c:w val="0.39138065462405403"/>
          <c:h val="0.8124167971299990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5995-4CB7-9684-FF981B7B6F22}"/>
              </c:ext>
            </c:extLst>
          </c:dPt>
          <c:dPt>
            <c:idx val="1"/>
            <c:invertIfNegative val="0"/>
            <c:bubble3D val="0"/>
            <c:extLst xmlns:c16r2="http://schemas.microsoft.com/office/drawing/2015/06/chart">
              <c:ext xmlns:c16="http://schemas.microsoft.com/office/drawing/2014/chart" uri="{C3380CC4-5D6E-409C-BE32-E72D297353CC}">
                <c16:uniqueId val="{00000001-5995-4CB7-9684-FF981B7B6F22}"/>
              </c:ext>
            </c:extLst>
          </c:dPt>
          <c:dPt>
            <c:idx val="4"/>
            <c:invertIfNegative val="0"/>
            <c:bubble3D val="0"/>
            <c:extLst xmlns:c16r2="http://schemas.microsoft.com/office/drawing/2015/06/chart">
              <c:ext xmlns:c16="http://schemas.microsoft.com/office/drawing/2014/chart" uri="{C3380CC4-5D6E-409C-BE32-E72D297353CC}">
                <c16:uniqueId val="{00000002-5995-4CB7-9684-FF981B7B6F22}"/>
              </c:ext>
            </c:extLst>
          </c:dPt>
          <c:dPt>
            <c:idx val="5"/>
            <c:invertIfNegative val="0"/>
            <c:bubble3D val="0"/>
            <c:extLst xmlns:c16r2="http://schemas.microsoft.com/office/drawing/2015/06/chart">
              <c:ext xmlns:c16="http://schemas.microsoft.com/office/drawing/2014/chart" uri="{C3380CC4-5D6E-409C-BE32-E72D297353CC}">
                <c16:uniqueId val="{00000003-5995-4CB7-9684-FF981B7B6F22}"/>
              </c:ext>
            </c:extLst>
          </c:dPt>
          <c:dPt>
            <c:idx val="8"/>
            <c:invertIfNegative val="0"/>
            <c:bubble3D val="0"/>
            <c:extLst xmlns:c16r2="http://schemas.microsoft.com/office/drawing/2015/06/chart">
              <c:ext xmlns:c16="http://schemas.microsoft.com/office/drawing/2014/chart" uri="{C3380CC4-5D6E-409C-BE32-E72D297353CC}">
                <c16:uniqueId val="{00000004-5995-4CB7-9684-FF981B7B6F22}"/>
              </c:ext>
            </c:extLst>
          </c:dPt>
          <c:dPt>
            <c:idx val="9"/>
            <c:invertIfNegative val="0"/>
            <c:bubble3D val="0"/>
            <c:extLst xmlns:c16r2="http://schemas.microsoft.com/office/drawing/2015/06/chart">
              <c:ext xmlns:c16="http://schemas.microsoft.com/office/drawing/2014/chart" uri="{C3380CC4-5D6E-409C-BE32-E72D297353CC}">
                <c16:uniqueId val="{00000005-5995-4CB7-9684-FF981B7B6F22}"/>
              </c:ext>
            </c:extLst>
          </c:dPt>
          <c:dLbls>
            <c:spPr>
              <a:noFill/>
              <a:ln>
                <a:noFill/>
              </a:ln>
              <a:effectLst/>
            </c:spPr>
            <c:txPr>
              <a:bodyPr/>
              <a:lstStyle/>
              <a:p>
                <a:pPr>
                  <a:defRPr sz="16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Overnight patient in a hospital past 12 months</c:v>
                </c:pt>
                <c:pt idx="1">
                  <c:v>Require assistance for common daily activities</c:v>
                </c:pt>
                <c:pt idx="2">
                  <c:v>Use specialized equipment, such as a cane, wheelchair, scooter or special bed</c:v>
                </c:pt>
                <c:pt idx="3">
                  <c:v>In fair or poor health</c:v>
                </c:pt>
              </c:strCache>
            </c:strRef>
          </c:cat>
          <c:val>
            <c:numRef>
              <c:f>Sheet1!$B$2:$B$5</c:f>
              <c:numCache>
                <c:formatCode>0%</c:formatCode>
                <c:ptCount val="4"/>
                <c:pt idx="0">
                  <c:v>0.21</c:v>
                </c:pt>
                <c:pt idx="1">
                  <c:v>0.22</c:v>
                </c:pt>
                <c:pt idx="2">
                  <c:v>0.37</c:v>
                </c:pt>
                <c:pt idx="3">
                  <c:v>0.42</c:v>
                </c:pt>
              </c:numCache>
            </c:numRef>
          </c:val>
          <c:extLst xmlns:c16r2="http://schemas.microsoft.com/office/drawing/2015/06/chart">
            <c:ext xmlns:c16="http://schemas.microsoft.com/office/drawing/2014/chart" uri="{C3380CC4-5D6E-409C-BE32-E72D297353CC}">
              <c16:uniqueId val="{00000006-5995-4CB7-9684-FF981B7B6F22}"/>
            </c:ext>
          </c:extLst>
        </c:ser>
        <c:dLbls>
          <c:showLegendKey val="0"/>
          <c:showVal val="0"/>
          <c:showCatName val="0"/>
          <c:showSerName val="0"/>
          <c:showPercent val="0"/>
          <c:showBubbleSize val="0"/>
        </c:dLbls>
        <c:gapWidth val="75"/>
        <c:overlap val="100"/>
        <c:axId val="329339360"/>
        <c:axId val="329339752"/>
      </c:barChart>
      <c:catAx>
        <c:axId val="329339360"/>
        <c:scaling>
          <c:orientation val="minMax"/>
        </c:scaling>
        <c:delete val="0"/>
        <c:axPos val="l"/>
        <c:numFmt formatCode="General" sourceLinked="0"/>
        <c:majorTickMark val="none"/>
        <c:minorTickMark val="none"/>
        <c:tickLblPos val="nextTo"/>
        <c:spPr>
          <a:ln>
            <a:solidFill>
              <a:schemeClr val="accent2">
                <a:lumMod val="50000"/>
              </a:schemeClr>
            </a:solidFill>
          </a:ln>
        </c:spPr>
        <c:txPr>
          <a:bodyPr/>
          <a:lstStyle/>
          <a:p>
            <a:pPr algn="r">
              <a:defRPr sz="1600"/>
            </a:pPr>
            <a:endParaRPr lang="en-US"/>
          </a:p>
        </c:txPr>
        <c:crossAx val="329339752"/>
        <c:crosses val="autoZero"/>
        <c:auto val="1"/>
        <c:lblAlgn val="ctr"/>
        <c:lblOffset val="100"/>
        <c:noMultiLvlLbl val="0"/>
      </c:catAx>
      <c:valAx>
        <c:axId val="329339752"/>
        <c:scaling>
          <c:orientation val="minMax"/>
          <c:max val="1.1000000000000001"/>
          <c:min val="0"/>
        </c:scaling>
        <c:delete val="0"/>
        <c:axPos val="b"/>
        <c:numFmt formatCode="0%" sourceLinked="1"/>
        <c:majorTickMark val="none"/>
        <c:minorTickMark val="none"/>
        <c:tickLblPos val="none"/>
        <c:spPr>
          <a:ln>
            <a:noFill/>
          </a:ln>
        </c:spPr>
        <c:crossAx val="329339360"/>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601"/>
          <c:y val="0.117150334197954"/>
          <c:w val="0.39138065462405403"/>
          <c:h val="0.86359547316306695"/>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spPr>
              <a:solidFill>
                <a:srgbClr val="FFCC66"/>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1-58AC-480D-95E7-D42465091010}"/>
              </c:ext>
            </c:extLst>
          </c:dPt>
          <c:dPt>
            <c:idx val="1"/>
            <c:invertIfNegative val="0"/>
            <c:bubble3D val="0"/>
            <c:spPr>
              <a:solidFill>
                <a:srgbClr val="7BC342"/>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58AC-480D-95E7-D42465091010}"/>
              </c:ext>
            </c:extLst>
          </c:dPt>
          <c:dPt>
            <c:idx val="3"/>
            <c:invertIfNegative val="0"/>
            <c:bubble3D val="0"/>
            <c:spPr>
              <a:solidFill>
                <a:srgbClr val="AE0823"/>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58AC-480D-95E7-D42465091010}"/>
              </c:ext>
            </c:extLst>
          </c:dPt>
          <c:dPt>
            <c:idx val="4"/>
            <c:invertIfNegative val="0"/>
            <c:bubble3D val="0"/>
            <c:spPr>
              <a:solidFill>
                <a:srgbClr val="FFCC66"/>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7-58AC-480D-95E7-D42465091010}"/>
              </c:ext>
            </c:extLst>
          </c:dPt>
          <c:dPt>
            <c:idx val="5"/>
            <c:invertIfNegative val="0"/>
            <c:bubble3D val="0"/>
            <c:spPr>
              <a:solidFill>
                <a:srgbClr val="FFCC66"/>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9-58AC-480D-95E7-D42465091010}"/>
              </c:ext>
            </c:extLst>
          </c:dPt>
          <c:dPt>
            <c:idx val="6"/>
            <c:invertIfNegative val="0"/>
            <c:bubble3D val="0"/>
            <c:spPr>
              <a:solidFill>
                <a:srgbClr val="7BC342"/>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B-58AC-480D-95E7-D42465091010}"/>
              </c:ext>
            </c:extLst>
          </c:dPt>
          <c:dPt>
            <c:idx val="8"/>
            <c:invertIfNegative val="0"/>
            <c:bubble3D val="0"/>
            <c:spPr>
              <a:solidFill>
                <a:srgbClr val="AE0823"/>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D-58AC-480D-95E7-D42465091010}"/>
              </c:ext>
            </c:extLst>
          </c:dPt>
          <c:dPt>
            <c:idx val="9"/>
            <c:invertIfNegative val="0"/>
            <c:bubble3D val="0"/>
            <c:spPr>
              <a:solidFill>
                <a:srgbClr val="7BC342"/>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F-58AC-480D-95E7-D42465091010}"/>
              </c:ext>
            </c:extLst>
          </c:dPt>
          <c:dPt>
            <c:idx val="10"/>
            <c:invertIfNegative val="0"/>
            <c:bubble3D val="0"/>
            <c:spPr>
              <a:solidFill>
                <a:srgbClr val="FFCC66"/>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11-58AC-480D-95E7-D42465091010}"/>
              </c:ext>
            </c:extLst>
          </c:dPt>
          <c:dPt>
            <c:idx val="11"/>
            <c:invertIfNegative val="0"/>
            <c:bubble3D val="0"/>
            <c:spPr>
              <a:solidFill>
                <a:srgbClr val="7BC342"/>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13-58AC-480D-95E7-D42465091010}"/>
              </c:ext>
            </c:extLst>
          </c:dPt>
          <c:dPt>
            <c:idx val="12"/>
            <c:invertIfNegative val="0"/>
            <c:bubble3D val="0"/>
            <c:extLst xmlns:c16r2="http://schemas.microsoft.com/office/drawing/2015/06/chart">
              <c:ext xmlns:c16="http://schemas.microsoft.com/office/drawing/2014/chart" uri="{C3380CC4-5D6E-409C-BE32-E72D297353CC}">
                <c16:uniqueId val="{00000014-58AC-480D-95E7-D42465091010}"/>
              </c:ext>
            </c:extLst>
          </c:dPt>
          <c:dPt>
            <c:idx val="13"/>
            <c:invertIfNegative val="0"/>
            <c:bubble3D val="0"/>
            <c:spPr>
              <a:solidFill>
                <a:srgbClr val="AE0823"/>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16-58AC-480D-95E7-D42465091010}"/>
              </c:ext>
            </c:extLst>
          </c:dPt>
          <c:dPt>
            <c:idx val="15"/>
            <c:invertIfNegative val="0"/>
            <c:bubble3D val="0"/>
            <c:spPr>
              <a:solidFill>
                <a:srgbClr val="FFCC66"/>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18-58AC-480D-95E7-D42465091010}"/>
              </c:ext>
            </c:extLst>
          </c:dPt>
          <c:dPt>
            <c:idx val="16"/>
            <c:invertIfNegative val="0"/>
            <c:bubble3D val="0"/>
            <c:spPr>
              <a:solidFill>
                <a:srgbClr val="7BC342"/>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1A-58AC-480D-95E7-D42465091010}"/>
              </c:ext>
            </c:extLst>
          </c:dPt>
          <c:dPt>
            <c:idx val="18"/>
            <c:invertIfNegative val="0"/>
            <c:bubble3D val="0"/>
            <c:spPr>
              <a:solidFill>
                <a:srgbClr val="AE0823"/>
              </a:solidFill>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1C-58AC-480D-95E7-D42465091010}"/>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Sheet1!$A$2:$A$20</c:f>
              <c:strCache>
                <c:ptCount val="19"/>
                <c:pt idx="0">
                  <c:v>2015</c:v>
                </c:pt>
                <c:pt idx="1">
                  <c:v>2016</c:v>
                </c:pt>
                <c:pt idx="2">
                  <c:v>2017</c:v>
                </c:pt>
                <c:pt idx="3">
                  <c:v>2018</c:v>
                </c:pt>
                <c:pt idx="5">
                  <c:v>2015</c:v>
                </c:pt>
                <c:pt idx="6">
                  <c:v>2016</c:v>
                </c:pt>
                <c:pt idx="7">
                  <c:v>2017</c:v>
                </c:pt>
                <c:pt idx="8">
                  <c:v>2018</c:v>
                </c:pt>
                <c:pt idx="10">
                  <c:v>2015</c:v>
                </c:pt>
                <c:pt idx="11">
                  <c:v>2016</c:v>
                </c:pt>
                <c:pt idx="12">
                  <c:v>2017</c:v>
                </c:pt>
                <c:pt idx="13">
                  <c:v>2018</c:v>
                </c:pt>
                <c:pt idx="15">
                  <c:v>2015</c:v>
                </c:pt>
                <c:pt idx="16">
                  <c:v>2016</c:v>
                </c:pt>
                <c:pt idx="17">
                  <c:v>2017</c:v>
                </c:pt>
                <c:pt idx="18">
                  <c:v>2018</c:v>
                </c:pt>
              </c:strCache>
            </c:strRef>
          </c:cat>
          <c:val>
            <c:numRef>
              <c:f>Sheet1!$B$2:$B$20</c:f>
              <c:numCache>
                <c:formatCode>0%</c:formatCode>
                <c:ptCount val="19"/>
                <c:pt idx="0">
                  <c:v>0.13</c:v>
                </c:pt>
                <c:pt idx="1">
                  <c:v>0.15</c:v>
                </c:pt>
                <c:pt idx="2">
                  <c:v>0.18</c:v>
                </c:pt>
                <c:pt idx="3">
                  <c:v>0.23</c:v>
                </c:pt>
                <c:pt idx="5">
                  <c:v>0.21</c:v>
                </c:pt>
                <c:pt idx="6">
                  <c:v>0.23</c:v>
                </c:pt>
                <c:pt idx="7">
                  <c:v>0.22</c:v>
                </c:pt>
                <c:pt idx="8">
                  <c:v>0.23</c:v>
                </c:pt>
                <c:pt idx="10">
                  <c:v>0.35</c:v>
                </c:pt>
                <c:pt idx="11">
                  <c:v>0.39</c:v>
                </c:pt>
                <c:pt idx="12">
                  <c:v>0.41</c:v>
                </c:pt>
                <c:pt idx="13">
                  <c:v>0.37</c:v>
                </c:pt>
                <c:pt idx="15">
                  <c:v>0.3</c:v>
                </c:pt>
                <c:pt idx="16">
                  <c:v>0.23</c:v>
                </c:pt>
                <c:pt idx="17">
                  <c:v>0.19</c:v>
                </c:pt>
                <c:pt idx="18">
                  <c:v>0.16</c:v>
                </c:pt>
              </c:numCache>
            </c:numRef>
          </c:val>
          <c:extLst xmlns:c16r2="http://schemas.microsoft.com/office/drawing/2015/06/chart">
            <c:ext xmlns:c16="http://schemas.microsoft.com/office/drawing/2014/chart" uri="{C3380CC4-5D6E-409C-BE32-E72D297353CC}">
              <c16:uniqueId val="{0000001D-58AC-480D-95E7-D42465091010}"/>
            </c:ext>
          </c:extLst>
        </c:ser>
        <c:dLbls>
          <c:showLegendKey val="0"/>
          <c:showVal val="0"/>
          <c:showCatName val="0"/>
          <c:showSerName val="0"/>
          <c:showPercent val="0"/>
          <c:showBubbleSize val="0"/>
        </c:dLbls>
        <c:gapWidth val="0"/>
        <c:overlap val="100"/>
        <c:axId val="304029768"/>
        <c:axId val="304030160"/>
      </c:barChart>
      <c:catAx>
        <c:axId val="304029768"/>
        <c:scaling>
          <c:orientation val="minMax"/>
        </c:scaling>
        <c:delete val="0"/>
        <c:axPos val="l"/>
        <c:numFmt formatCode="General" sourceLinked="0"/>
        <c:majorTickMark val="none"/>
        <c:minorTickMark val="none"/>
        <c:tickLblPos val="nextTo"/>
        <c:spPr>
          <a:ln>
            <a:solidFill>
              <a:schemeClr val="accent2">
                <a:lumMod val="50000"/>
              </a:schemeClr>
            </a:solidFill>
          </a:ln>
        </c:spPr>
        <c:txPr>
          <a:bodyPr/>
          <a:lstStyle/>
          <a:p>
            <a:pPr>
              <a:defRPr sz="1200"/>
            </a:pPr>
            <a:endParaRPr lang="en-US"/>
          </a:p>
        </c:txPr>
        <c:crossAx val="304030160"/>
        <c:crosses val="autoZero"/>
        <c:auto val="1"/>
        <c:lblAlgn val="ctr"/>
        <c:lblOffset val="100"/>
        <c:noMultiLvlLbl val="0"/>
      </c:catAx>
      <c:valAx>
        <c:axId val="304030160"/>
        <c:scaling>
          <c:orientation val="minMax"/>
          <c:max val="1.1000000000000001"/>
          <c:min val="0"/>
        </c:scaling>
        <c:delete val="0"/>
        <c:axPos val="b"/>
        <c:numFmt formatCode="0%" sourceLinked="1"/>
        <c:majorTickMark val="none"/>
        <c:minorTickMark val="none"/>
        <c:tickLblPos val="none"/>
        <c:spPr>
          <a:ln>
            <a:noFill/>
          </a:ln>
        </c:spPr>
        <c:crossAx val="304029768"/>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601"/>
          <c:y val="0.15823617425664799"/>
          <c:w val="0.39138065462405403"/>
          <c:h val="0.8124167971299990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23AE-445F-89DB-6496CF35EC92}"/>
              </c:ext>
            </c:extLst>
          </c:dPt>
          <c:dPt>
            <c:idx val="1"/>
            <c:invertIfNegative val="0"/>
            <c:bubble3D val="0"/>
            <c:extLst xmlns:c16r2="http://schemas.microsoft.com/office/drawing/2015/06/chart">
              <c:ext xmlns:c16="http://schemas.microsoft.com/office/drawing/2014/chart" uri="{C3380CC4-5D6E-409C-BE32-E72D297353CC}">
                <c16:uniqueId val="{00000001-23AE-445F-89DB-6496CF35EC92}"/>
              </c:ext>
            </c:extLst>
          </c:dPt>
          <c:dPt>
            <c:idx val="4"/>
            <c:invertIfNegative val="0"/>
            <c:bubble3D val="0"/>
            <c:extLst xmlns:c16r2="http://schemas.microsoft.com/office/drawing/2015/06/chart">
              <c:ext xmlns:c16="http://schemas.microsoft.com/office/drawing/2014/chart" uri="{C3380CC4-5D6E-409C-BE32-E72D297353CC}">
                <c16:uniqueId val="{00000002-23AE-445F-89DB-6496CF35EC92}"/>
              </c:ext>
            </c:extLst>
          </c:dPt>
          <c:dPt>
            <c:idx val="5"/>
            <c:invertIfNegative val="0"/>
            <c:bubble3D val="0"/>
            <c:extLst xmlns:c16r2="http://schemas.microsoft.com/office/drawing/2015/06/chart">
              <c:ext xmlns:c16="http://schemas.microsoft.com/office/drawing/2014/chart" uri="{C3380CC4-5D6E-409C-BE32-E72D297353CC}">
                <c16:uniqueId val="{00000003-23AE-445F-89DB-6496CF35EC92}"/>
              </c:ext>
            </c:extLst>
          </c:dPt>
          <c:dPt>
            <c:idx val="8"/>
            <c:invertIfNegative val="0"/>
            <c:bubble3D val="0"/>
            <c:extLst xmlns:c16r2="http://schemas.microsoft.com/office/drawing/2015/06/chart">
              <c:ext xmlns:c16="http://schemas.microsoft.com/office/drawing/2014/chart" uri="{C3380CC4-5D6E-409C-BE32-E72D297353CC}">
                <c16:uniqueId val="{00000004-23AE-445F-89DB-6496CF35EC92}"/>
              </c:ext>
            </c:extLst>
          </c:dPt>
          <c:dPt>
            <c:idx val="9"/>
            <c:invertIfNegative val="0"/>
            <c:bubble3D val="0"/>
            <c:extLst xmlns:c16r2="http://schemas.microsoft.com/office/drawing/2015/06/chart">
              <c:ext xmlns:c16="http://schemas.microsoft.com/office/drawing/2014/chart" uri="{C3380CC4-5D6E-409C-BE32-E72D297353CC}">
                <c16:uniqueId val="{00000005-23AE-445F-89DB-6496CF35EC92}"/>
              </c:ext>
            </c:extLst>
          </c:dPt>
          <c:dLbls>
            <c:dLbl>
              <c:idx val="0"/>
              <c:layout/>
              <c:tx>
                <c:rich>
                  <a:bodyPr/>
                  <a:lstStyle/>
                  <a:p>
                    <a:r>
                      <a:rPr lang="en-US"/>
                      <a:t>11%</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3AE-445F-89DB-6496CF35EC92}"/>
                </c:ext>
                <c:ext xmlns:c15="http://schemas.microsoft.com/office/drawing/2012/chart" uri="{CE6537A1-D6FC-4f65-9D91-7224C49458BB}">
                  <c15:layout/>
                </c:ext>
              </c:extLst>
            </c:dLbl>
            <c:dLbl>
              <c:idx val="1"/>
              <c:layout/>
              <c:tx>
                <c:rich>
                  <a:bodyPr/>
                  <a:lstStyle/>
                  <a:p>
                    <a:r>
                      <a:rPr lang="en-US"/>
                      <a:t>13%</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3AE-445F-89DB-6496CF35EC92}"/>
                </c:ext>
                <c:ext xmlns:c15="http://schemas.microsoft.com/office/drawing/2012/chart" uri="{CE6537A1-D6FC-4f65-9D91-7224C49458BB}">
                  <c15:layout/>
                </c:ext>
              </c:extLst>
            </c:dLbl>
            <c:dLbl>
              <c:idx val="2"/>
              <c:layout/>
              <c:tx>
                <c:rich>
                  <a:bodyPr/>
                  <a:lstStyle/>
                  <a:p>
                    <a:r>
                      <a:rPr lang="en-US"/>
                      <a:t>10%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EF30-42CD-A136-67519511B50A}"/>
                </c:ext>
                <c:ext xmlns:c15="http://schemas.microsoft.com/office/drawing/2012/chart" uri="{CE6537A1-D6FC-4f65-9D91-7224C49458BB}">
                  <c15:layout/>
                </c:ext>
              </c:extLst>
            </c:dLbl>
            <c:dLbl>
              <c:idx val="3"/>
              <c:layout/>
              <c:tx>
                <c:rich>
                  <a:bodyPr/>
                  <a:lstStyle/>
                  <a:p>
                    <a:r>
                      <a:rPr lang="en-US"/>
                      <a:t>47%</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EF30-42CD-A136-67519511B50A}"/>
                </c:ext>
                <c:ext xmlns:c15="http://schemas.microsoft.com/office/drawing/2012/chart" uri="{CE6537A1-D6FC-4f65-9D91-7224C49458BB}">
                  <c15:layout/>
                </c:ext>
              </c:extLst>
            </c:dLbl>
            <c:dLbl>
              <c:idx val="4"/>
              <c:layout/>
              <c:tx>
                <c:rich>
                  <a:bodyPr/>
                  <a:lstStyle/>
                  <a:p>
                    <a:r>
                      <a:rPr lang="en-US"/>
                      <a:t>19%</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3AE-445F-89DB-6496CF35EC92}"/>
                </c:ext>
                <c:ext xmlns:c15="http://schemas.microsoft.com/office/drawing/2012/chart" uri="{CE6537A1-D6FC-4f65-9D91-7224C49458BB}">
                  <c15:layout/>
                </c:ext>
              </c:extLst>
            </c:dLbl>
            <c:dLbl>
              <c:idx val="6"/>
              <c:layout/>
              <c:tx>
                <c:rich>
                  <a:bodyPr/>
                  <a:lstStyle/>
                  <a:p>
                    <a:r>
                      <a:rPr lang="en-US" dirty="0"/>
                      <a:t>39%</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EF30-42CD-A136-67519511B50A}"/>
                </c:ext>
                <c:ext xmlns:c15="http://schemas.microsoft.com/office/drawing/2012/chart" uri="{CE6537A1-D6FC-4f65-9D91-7224C49458BB}">
                  <c15:layout/>
                </c:ext>
              </c:extLst>
            </c:dLbl>
            <c:dLbl>
              <c:idx val="7"/>
              <c:layout/>
              <c:tx>
                <c:rich>
                  <a:bodyPr/>
                  <a:lstStyle/>
                  <a:p>
                    <a:r>
                      <a:rPr lang="en-US"/>
                      <a:t>38%</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EF30-42CD-A136-67519511B50A}"/>
                </c:ext>
                <c:ext xmlns:c15="http://schemas.microsoft.com/office/drawing/2012/chart" uri="{CE6537A1-D6FC-4f65-9D91-7224C49458BB}">
                  <c15:layout/>
                </c:ext>
              </c:extLst>
            </c:dLbl>
            <c:dLbl>
              <c:idx val="8"/>
              <c:layout/>
              <c:tx>
                <c:rich>
                  <a:bodyPr/>
                  <a:lstStyle/>
                  <a:p>
                    <a:r>
                      <a:rPr lang="en-US"/>
                      <a:t>22%</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23AE-445F-89DB-6496CF35EC92}"/>
                </c:ext>
                <c:ext xmlns:c15="http://schemas.microsoft.com/office/drawing/2012/chart" uri="{CE6537A1-D6FC-4f65-9D91-7224C49458BB}">
                  <c15:layout/>
                </c:ext>
              </c:extLst>
            </c:dLbl>
            <c:dLbl>
              <c:idx val="10"/>
              <c:layout/>
              <c:tx>
                <c:rich>
                  <a:bodyPr/>
                  <a:lstStyle/>
                  <a:p>
                    <a:r>
                      <a:rPr lang="en-US"/>
                      <a:t>57%</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EF30-42CD-A136-67519511B50A}"/>
                </c:ext>
                <c:ext xmlns:c15="http://schemas.microsoft.com/office/drawing/2012/chart" uri="{CE6537A1-D6FC-4f65-9D91-7224C49458BB}">
                  <c15:layout/>
                </c:ext>
              </c:extLst>
            </c:dLbl>
            <c:dLbl>
              <c:idx val="11"/>
              <c:layout/>
              <c:tx>
                <c:rich>
                  <a:bodyPr/>
                  <a:lstStyle/>
                  <a:p>
                    <a:r>
                      <a:rPr lang="en-US"/>
                      <a:t>43%</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EF30-42CD-A136-67519511B50A}"/>
                </c:ex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Other/not reported</c:v>
                </c:pt>
                <c:pt idx="1">
                  <c:v>Asian American</c:v>
                </c:pt>
                <c:pt idx="2">
                  <c:v>African American</c:v>
                </c:pt>
                <c:pt idx="3">
                  <c:v>Latino</c:v>
                </c:pt>
                <c:pt idx="4">
                  <c:v>White non-Hispanic</c:v>
                </c:pt>
                <c:pt idx="6">
                  <c:v>75 or older</c:v>
                </c:pt>
                <c:pt idx="7">
                  <c:v>65-74</c:v>
                </c:pt>
                <c:pt idx="8">
                  <c:v>Under 65</c:v>
                </c:pt>
                <c:pt idx="10">
                  <c:v>Female</c:v>
                </c:pt>
                <c:pt idx="11">
                  <c:v>Male</c:v>
                </c:pt>
              </c:strCache>
            </c:strRef>
          </c:cat>
          <c:val>
            <c:numRef>
              <c:f>Sheet1!$B$2:$B$13</c:f>
              <c:numCache>
                <c:formatCode>0%</c:formatCode>
                <c:ptCount val="12"/>
                <c:pt idx="0">
                  <c:v>0.08</c:v>
                </c:pt>
                <c:pt idx="1">
                  <c:v>0.1</c:v>
                </c:pt>
                <c:pt idx="2">
                  <c:v>0.11</c:v>
                </c:pt>
                <c:pt idx="3">
                  <c:v>0.49</c:v>
                </c:pt>
                <c:pt idx="4">
                  <c:v>0.23</c:v>
                </c:pt>
                <c:pt idx="6">
                  <c:v>0.28999999999999998</c:v>
                </c:pt>
                <c:pt idx="7">
                  <c:v>0.41</c:v>
                </c:pt>
                <c:pt idx="8">
                  <c:v>0.3</c:v>
                </c:pt>
                <c:pt idx="10">
                  <c:v>0.56000000000000005</c:v>
                </c:pt>
                <c:pt idx="11">
                  <c:v>0.44</c:v>
                </c:pt>
              </c:numCache>
            </c:numRef>
          </c:val>
          <c:extLst xmlns:c16r2="http://schemas.microsoft.com/office/drawing/2015/06/chart">
            <c:ext xmlns:c16="http://schemas.microsoft.com/office/drawing/2014/chart" uri="{C3380CC4-5D6E-409C-BE32-E72D297353CC}">
              <c16:uniqueId val="{00000006-23AE-445F-89DB-6496CF35EC92}"/>
            </c:ext>
          </c:extLst>
        </c:ser>
        <c:dLbls>
          <c:showLegendKey val="0"/>
          <c:showVal val="0"/>
          <c:showCatName val="0"/>
          <c:showSerName val="0"/>
          <c:showPercent val="0"/>
          <c:showBubbleSize val="0"/>
        </c:dLbls>
        <c:gapWidth val="25"/>
        <c:overlap val="100"/>
        <c:axId val="302330768"/>
        <c:axId val="302331160"/>
      </c:barChart>
      <c:catAx>
        <c:axId val="302330768"/>
        <c:scaling>
          <c:orientation val="minMax"/>
        </c:scaling>
        <c:delete val="0"/>
        <c:axPos val="l"/>
        <c:numFmt formatCode="General" sourceLinked="0"/>
        <c:majorTickMark val="none"/>
        <c:minorTickMark val="none"/>
        <c:tickLblPos val="nextTo"/>
        <c:spPr>
          <a:ln>
            <a:solidFill>
              <a:schemeClr val="accent2">
                <a:lumMod val="50000"/>
              </a:schemeClr>
            </a:solidFill>
          </a:ln>
        </c:spPr>
        <c:txPr>
          <a:bodyPr/>
          <a:lstStyle/>
          <a:p>
            <a:pPr algn="r">
              <a:defRPr sz="1400"/>
            </a:pPr>
            <a:endParaRPr lang="en-US"/>
          </a:p>
        </c:txPr>
        <c:crossAx val="302331160"/>
        <c:crosses val="autoZero"/>
        <c:auto val="1"/>
        <c:lblAlgn val="ctr"/>
        <c:lblOffset val="100"/>
        <c:noMultiLvlLbl val="0"/>
      </c:catAx>
      <c:valAx>
        <c:axId val="302331160"/>
        <c:scaling>
          <c:orientation val="minMax"/>
          <c:max val="1.1000000000000001"/>
          <c:min val="0"/>
        </c:scaling>
        <c:delete val="0"/>
        <c:axPos val="b"/>
        <c:numFmt formatCode="0%" sourceLinked="1"/>
        <c:majorTickMark val="none"/>
        <c:minorTickMark val="none"/>
        <c:tickLblPos val="none"/>
        <c:spPr>
          <a:ln>
            <a:noFill/>
          </a:ln>
        </c:spPr>
        <c:crossAx val="302330768"/>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601"/>
          <c:y val="0.15823617425664799"/>
          <c:w val="0.39138065462405403"/>
          <c:h val="0.8124167971299990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D0E7-47BB-86B1-C7D98D79DF82}"/>
              </c:ext>
            </c:extLst>
          </c:dPt>
          <c:dPt>
            <c:idx val="1"/>
            <c:invertIfNegative val="0"/>
            <c:bubble3D val="0"/>
            <c:extLst xmlns:c16r2="http://schemas.microsoft.com/office/drawing/2015/06/chart">
              <c:ext xmlns:c16="http://schemas.microsoft.com/office/drawing/2014/chart" uri="{C3380CC4-5D6E-409C-BE32-E72D297353CC}">
                <c16:uniqueId val="{00000001-D0E7-47BB-86B1-C7D98D79DF82}"/>
              </c:ext>
            </c:extLst>
          </c:dPt>
          <c:dPt>
            <c:idx val="4"/>
            <c:invertIfNegative val="0"/>
            <c:bubble3D val="0"/>
            <c:extLst xmlns:c16r2="http://schemas.microsoft.com/office/drawing/2015/06/chart">
              <c:ext xmlns:c16="http://schemas.microsoft.com/office/drawing/2014/chart" uri="{C3380CC4-5D6E-409C-BE32-E72D297353CC}">
                <c16:uniqueId val="{00000002-D0E7-47BB-86B1-C7D98D79DF82}"/>
              </c:ext>
            </c:extLst>
          </c:dPt>
          <c:dPt>
            <c:idx val="5"/>
            <c:invertIfNegative val="0"/>
            <c:bubble3D val="0"/>
            <c:extLst xmlns:c16r2="http://schemas.microsoft.com/office/drawing/2015/06/chart">
              <c:ext xmlns:c16="http://schemas.microsoft.com/office/drawing/2014/chart" uri="{C3380CC4-5D6E-409C-BE32-E72D297353CC}">
                <c16:uniqueId val="{00000003-D0E7-47BB-86B1-C7D98D79DF82}"/>
              </c:ext>
            </c:extLst>
          </c:dPt>
          <c:dPt>
            <c:idx val="8"/>
            <c:invertIfNegative val="0"/>
            <c:bubble3D val="0"/>
            <c:extLst xmlns:c16r2="http://schemas.microsoft.com/office/drawing/2015/06/chart">
              <c:ext xmlns:c16="http://schemas.microsoft.com/office/drawing/2014/chart" uri="{C3380CC4-5D6E-409C-BE32-E72D297353CC}">
                <c16:uniqueId val="{00000004-D0E7-47BB-86B1-C7D98D79DF82}"/>
              </c:ext>
            </c:extLst>
          </c:dPt>
          <c:dPt>
            <c:idx val="9"/>
            <c:invertIfNegative val="0"/>
            <c:bubble3D val="0"/>
            <c:extLst xmlns:c16r2="http://schemas.microsoft.com/office/drawing/2015/06/chart">
              <c:ext xmlns:c16="http://schemas.microsoft.com/office/drawing/2014/chart" uri="{C3380CC4-5D6E-409C-BE32-E72D297353CC}">
                <c16:uniqueId val="{00000005-D0E7-47BB-86B1-C7D98D79DF82}"/>
              </c:ext>
            </c:extLst>
          </c:dPt>
          <c:dLbls>
            <c:dLbl>
              <c:idx val="1"/>
              <c:layout/>
              <c:tx>
                <c:rich>
                  <a:bodyPr/>
                  <a:lstStyle/>
                  <a:p>
                    <a:r>
                      <a:rPr lang="en-US"/>
                      <a:t>30%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0E7-47BB-86B1-C7D98D79DF82}"/>
                </c:ext>
                <c:ext xmlns:c15="http://schemas.microsoft.com/office/drawing/2012/chart" uri="{CE6537A1-D6FC-4f65-9D91-7224C49458BB}">
                  <c15:layout/>
                </c:ext>
              </c:extLst>
            </c:dLbl>
            <c:dLbl>
              <c:idx val="2"/>
              <c:layout/>
              <c:tx>
                <c:rich>
                  <a:bodyPr/>
                  <a:lstStyle/>
                  <a:p>
                    <a:r>
                      <a:rPr lang="en-US"/>
                      <a:t>60%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C33B-4333-A526-DC3A59E4F102}"/>
                </c:ext>
                <c:ext xmlns:c15="http://schemas.microsoft.com/office/drawing/2012/chart" uri="{CE6537A1-D6FC-4f65-9D91-7224C49458BB}">
                  <c15:layout/>
                </c:ext>
              </c:extLst>
            </c:dLbl>
            <c:dLbl>
              <c:idx val="4"/>
              <c:layout/>
              <c:tx>
                <c:rich>
                  <a:bodyPr/>
                  <a:lstStyle/>
                  <a:p>
                    <a:r>
                      <a:rPr lang="en-US"/>
                      <a:t>9%</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D0E7-47BB-86B1-C7D98D79DF82}"/>
                </c:ext>
                <c:ext xmlns:c15="http://schemas.microsoft.com/office/drawing/2012/chart" uri="{CE6537A1-D6FC-4f65-9D91-7224C49458BB}">
                  <c15:layout/>
                </c:ext>
              </c:extLst>
            </c:dLbl>
            <c:dLbl>
              <c:idx val="5"/>
              <c:layout/>
              <c:tx>
                <c:rich>
                  <a:bodyPr/>
                  <a:lstStyle/>
                  <a:p>
                    <a:r>
                      <a:rPr lang="en-US"/>
                      <a:t>14%</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0E7-47BB-86B1-C7D98D79DF82}"/>
                </c:ext>
                <c:ext xmlns:c15="http://schemas.microsoft.com/office/drawing/2012/chart" uri="{CE6537A1-D6FC-4f65-9D91-7224C49458BB}">
                  <c15:layout/>
                </c:ext>
              </c:extLst>
            </c:dLbl>
            <c:dLbl>
              <c:idx val="6"/>
              <c:layout/>
              <c:tx>
                <c:rich>
                  <a:bodyPr/>
                  <a:lstStyle/>
                  <a:p>
                    <a:r>
                      <a:rPr lang="en-US"/>
                      <a:t>20%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33B-4333-A526-DC3A59E4F102}"/>
                </c:ext>
                <c:ext xmlns:c15="http://schemas.microsoft.com/office/drawing/2012/chart" uri="{CE6537A1-D6FC-4f65-9D91-7224C49458BB}">
                  <c15:layout/>
                </c:ext>
              </c:extLst>
            </c:dLbl>
            <c:dLbl>
              <c:idx val="7"/>
              <c:layout/>
              <c:tx>
                <c:rich>
                  <a:bodyPr/>
                  <a:lstStyle/>
                  <a:p>
                    <a:r>
                      <a:rPr lang="en-US"/>
                      <a:t>46%</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C33B-4333-A526-DC3A59E4F102}"/>
                </c:ex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Sheet1!$A$2:$A$9</c:f>
              <c:strCache>
                <c:ptCount val="8"/>
                <c:pt idx="1">
                  <c:v>No</c:v>
                </c:pt>
                <c:pt idx="2">
                  <c:v>Yes</c:v>
                </c:pt>
                <c:pt idx="4">
                  <c:v>College graduate</c:v>
                </c:pt>
                <c:pt idx="5">
                  <c:v>Some college/trade school</c:v>
                </c:pt>
                <c:pt idx="6">
                  <c:v>High school graduate</c:v>
                </c:pt>
                <c:pt idx="7">
                  <c:v>Not a high school graduate</c:v>
                </c:pt>
              </c:strCache>
            </c:strRef>
          </c:cat>
          <c:val>
            <c:numRef>
              <c:f>Sheet1!$B$2:$B$9</c:f>
              <c:numCache>
                <c:formatCode>0%</c:formatCode>
                <c:ptCount val="8"/>
                <c:pt idx="1">
                  <c:v>0.28999999999999998</c:v>
                </c:pt>
                <c:pt idx="2">
                  <c:v>0.61</c:v>
                </c:pt>
                <c:pt idx="4">
                  <c:v>0.12</c:v>
                </c:pt>
                <c:pt idx="5">
                  <c:v>0.19</c:v>
                </c:pt>
                <c:pt idx="6">
                  <c:v>0.21</c:v>
                </c:pt>
                <c:pt idx="7">
                  <c:v>0.44</c:v>
                </c:pt>
              </c:numCache>
            </c:numRef>
          </c:val>
          <c:extLst xmlns:c16r2="http://schemas.microsoft.com/office/drawing/2015/06/chart">
            <c:ext xmlns:c16="http://schemas.microsoft.com/office/drawing/2014/chart" uri="{C3380CC4-5D6E-409C-BE32-E72D297353CC}">
              <c16:uniqueId val="{00000006-D0E7-47BB-86B1-C7D98D79DF82}"/>
            </c:ext>
          </c:extLst>
        </c:ser>
        <c:dLbls>
          <c:showLegendKey val="0"/>
          <c:showVal val="0"/>
          <c:showCatName val="0"/>
          <c:showSerName val="0"/>
          <c:showPercent val="0"/>
          <c:showBubbleSize val="0"/>
        </c:dLbls>
        <c:gapWidth val="25"/>
        <c:overlap val="100"/>
        <c:axId val="302331944"/>
        <c:axId val="302332336"/>
      </c:barChart>
      <c:catAx>
        <c:axId val="302331944"/>
        <c:scaling>
          <c:orientation val="minMax"/>
        </c:scaling>
        <c:delete val="0"/>
        <c:axPos val="l"/>
        <c:numFmt formatCode="General" sourceLinked="0"/>
        <c:majorTickMark val="none"/>
        <c:minorTickMark val="none"/>
        <c:tickLblPos val="nextTo"/>
        <c:spPr>
          <a:ln>
            <a:solidFill>
              <a:schemeClr val="accent2">
                <a:lumMod val="50000"/>
              </a:schemeClr>
            </a:solidFill>
          </a:ln>
        </c:spPr>
        <c:txPr>
          <a:bodyPr/>
          <a:lstStyle/>
          <a:p>
            <a:pPr algn="r">
              <a:defRPr sz="1400"/>
            </a:pPr>
            <a:endParaRPr lang="en-US"/>
          </a:p>
        </c:txPr>
        <c:crossAx val="302332336"/>
        <c:crosses val="autoZero"/>
        <c:auto val="1"/>
        <c:lblAlgn val="ctr"/>
        <c:lblOffset val="100"/>
        <c:noMultiLvlLbl val="0"/>
      </c:catAx>
      <c:valAx>
        <c:axId val="302332336"/>
        <c:scaling>
          <c:orientation val="minMax"/>
          <c:max val="1.1000000000000001"/>
          <c:min val="0"/>
        </c:scaling>
        <c:delete val="0"/>
        <c:axPos val="b"/>
        <c:numFmt formatCode="0%" sourceLinked="1"/>
        <c:majorTickMark val="none"/>
        <c:minorTickMark val="none"/>
        <c:tickLblPos val="none"/>
        <c:spPr>
          <a:ln>
            <a:noFill/>
          </a:ln>
        </c:spPr>
        <c:crossAx val="302331944"/>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080888785960601"/>
          <c:y val="0.117150334197954"/>
          <c:w val="0.39138065462405403"/>
          <c:h val="0.81241679712999904"/>
        </c:manualLayout>
      </c:layout>
      <c:barChart>
        <c:barDir val="bar"/>
        <c:grouping val="clustered"/>
        <c:varyColors val="0"/>
        <c:ser>
          <c:idx val="0"/>
          <c:order val="0"/>
          <c:tx>
            <c:strRef>
              <c:f>Sheet1!$B$1</c:f>
              <c:strCache>
                <c:ptCount val="1"/>
                <c:pt idx="0">
                  <c:v>Column1</c:v>
                </c:pt>
              </c:strCache>
            </c:strRef>
          </c:tx>
          <c:spPr>
            <a:solidFill>
              <a:srgbClr val="02458C"/>
            </a:solidFill>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251C-4081-8C80-1FBF8B04876B}"/>
              </c:ext>
            </c:extLst>
          </c:dPt>
          <c:dPt>
            <c:idx val="1"/>
            <c:invertIfNegative val="0"/>
            <c:bubble3D val="0"/>
            <c:extLst xmlns:c16r2="http://schemas.microsoft.com/office/drawing/2015/06/chart">
              <c:ext xmlns:c16="http://schemas.microsoft.com/office/drawing/2014/chart" uri="{C3380CC4-5D6E-409C-BE32-E72D297353CC}">
                <c16:uniqueId val="{00000001-251C-4081-8C80-1FBF8B04876B}"/>
              </c:ext>
            </c:extLst>
          </c:dPt>
          <c:dPt>
            <c:idx val="4"/>
            <c:invertIfNegative val="0"/>
            <c:bubble3D val="0"/>
            <c:extLst xmlns:c16r2="http://schemas.microsoft.com/office/drawing/2015/06/chart">
              <c:ext xmlns:c16="http://schemas.microsoft.com/office/drawing/2014/chart" uri="{C3380CC4-5D6E-409C-BE32-E72D297353CC}">
                <c16:uniqueId val="{00000002-251C-4081-8C80-1FBF8B04876B}"/>
              </c:ext>
            </c:extLst>
          </c:dPt>
          <c:dPt>
            <c:idx val="5"/>
            <c:invertIfNegative val="0"/>
            <c:bubble3D val="0"/>
            <c:extLst xmlns:c16r2="http://schemas.microsoft.com/office/drawing/2015/06/chart">
              <c:ext xmlns:c16="http://schemas.microsoft.com/office/drawing/2014/chart" uri="{C3380CC4-5D6E-409C-BE32-E72D297353CC}">
                <c16:uniqueId val="{00000003-251C-4081-8C80-1FBF8B04876B}"/>
              </c:ext>
            </c:extLst>
          </c:dPt>
          <c:dPt>
            <c:idx val="8"/>
            <c:invertIfNegative val="0"/>
            <c:bubble3D val="0"/>
            <c:extLst xmlns:c16r2="http://schemas.microsoft.com/office/drawing/2015/06/chart">
              <c:ext xmlns:c16="http://schemas.microsoft.com/office/drawing/2014/chart" uri="{C3380CC4-5D6E-409C-BE32-E72D297353CC}">
                <c16:uniqueId val="{00000004-251C-4081-8C80-1FBF8B04876B}"/>
              </c:ext>
            </c:extLst>
          </c:dPt>
          <c:dPt>
            <c:idx val="9"/>
            <c:invertIfNegative val="0"/>
            <c:bubble3D val="0"/>
            <c:extLst xmlns:c16r2="http://schemas.microsoft.com/office/drawing/2015/06/chart">
              <c:ext xmlns:c16="http://schemas.microsoft.com/office/drawing/2014/chart" uri="{C3380CC4-5D6E-409C-BE32-E72D297353CC}">
                <c16:uniqueId val="{00000005-251C-4081-8C80-1FBF8B04876B}"/>
              </c:ext>
            </c:extLst>
          </c:dPt>
          <c:dLbls>
            <c:dLbl>
              <c:idx val="0"/>
              <c:layout/>
              <c:tx>
                <c:rich>
                  <a:bodyPr/>
                  <a:lstStyle/>
                  <a:p>
                    <a:r>
                      <a:rPr lang="en-US" dirty="0"/>
                      <a:t>20%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51C-4081-8C80-1FBF8B04876B}"/>
                </c:ext>
                <c:ext xmlns:c15="http://schemas.microsoft.com/office/drawing/2012/chart" uri="{CE6537A1-D6FC-4f65-9D91-7224C49458BB}">
                  <c15:layout/>
                </c:ext>
              </c:extLst>
            </c:dLbl>
            <c:dLbl>
              <c:idx val="1"/>
              <c:layout/>
              <c:tx>
                <c:rich>
                  <a:bodyPr/>
                  <a:lstStyle/>
                  <a:p>
                    <a:r>
                      <a:rPr lang="en-US" dirty="0"/>
                      <a:t>31%</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51C-4081-8C80-1FBF8B04876B}"/>
                </c:ext>
                <c:ext xmlns:c15="http://schemas.microsoft.com/office/drawing/2012/chart" uri="{CE6537A1-D6FC-4f65-9D91-7224C49458BB}">
                  <c15:layout/>
                </c:ext>
              </c:extLst>
            </c:dLbl>
            <c:dLbl>
              <c:idx val="2"/>
              <c:layout/>
              <c:tx>
                <c:rich>
                  <a:bodyPr/>
                  <a:lstStyle/>
                  <a:p>
                    <a:r>
                      <a:rPr lang="en-US" dirty="0"/>
                      <a:t>43%</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5DB8-44B3-9C45-0C95DDD21B22}"/>
                </c:ext>
                <c:ext xmlns:c15="http://schemas.microsoft.com/office/drawing/2012/chart" uri="{CE6537A1-D6FC-4f65-9D91-7224C49458BB}">
                  <c15:layout/>
                </c:ext>
              </c:extLst>
            </c:dLbl>
            <c:dLbl>
              <c:idx val="3"/>
              <c:layout/>
              <c:tx>
                <c:rich>
                  <a:bodyPr/>
                  <a:lstStyle/>
                  <a:p>
                    <a:r>
                      <a:rPr lang="en-US" dirty="0"/>
                      <a:t>43%</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5DB8-44B3-9C45-0C95DDD21B22}"/>
                </c:ext>
                <c:ext xmlns:c15="http://schemas.microsoft.com/office/drawing/2012/chart" uri="{CE6537A1-D6FC-4f65-9D91-7224C49458BB}">
                  <c15:layout/>
                </c:ext>
              </c:extLst>
            </c:dLbl>
            <c:spPr>
              <a:noFill/>
              <a:ln>
                <a:noFill/>
              </a:ln>
              <a:effectLst/>
            </c:spPr>
            <c:txPr>
              <a:bodyPr/>
              <a:lstStyle/>
              <a:p>
                <a:pPr>
                  <a:defRPr sz="16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Overnight patient in a hospital past 12 months</c:v>
                </c:pt>
                <c:pt idx="1">
                  <c:v>Require assistance for common daily activities*</c:v>
                </c:pt>
                <c:pt idx="2">
                  <c:v>Use specialized equipment, such as a cane, wheelchair, scooter or special bed</c:v>
                </c:pt>
                <c:pt idx="3">
                  <c:v>In fair or poor health</c:v>
                </c:pt>
              </c:strCache>
            </c:strRef>
          </c:cat>
          <c:val>
            <c:numRef>
              <c:f>Sheet1!$B$2:$B$5</c:f>
              <c:numCache>
                <c:formatCode>0%</c:formatCode>
                <c:ptCount val="4"/>
                <c:pt idx="0">
                  <c:v>0.23</c:v>
                </c:pt>
                <c:pt idx="1">
                  <c:v>0.35</c:v>
                </c:pt>
                <c:pt idx="2">
                  <c:v>0.45</c:v>
                </c:pt>
                <c:pt idx="3">
                  <c:v>0.48</c:v>
                </c:pt>
              </c:numCache>
            </c:numRef>
          </c:val>
          <c:extLst xmlns:c16r2="http://schemas.microsoft.com/office/drawing/2015/06/chart">
            <c:ext xmlns:c16="http://schemas.microsoft.com/office/drawing/2014/chart" uri="{C3380CC4-5D6E-409C-BE32-E72D297353CC}">
              <c16:uniqueId val="{00000006-251C-4081-8C80-1FBF8B04876B}"/>
            </c:ext>
          </c:extLst>
        </c:ser>
        <c:dLbls>
          <c:showLegendKey val="0"/>
          <c:showVal val="0"/>
          <c:showCatName val="0"/>
          <c:showSerName val="0"/>
          <c:showPercent val="0"/>
          <c:showBubbleSize val="0"/>
        </c:dLbls>
        <c:gapWidth val="50"/>
        <c:overlap val="100"/>
        <c:axId val="302333120"/>
        <c:axId val="302333512"/>
      </c:barChart>
      <c:catAx>
        <c:axId val="302333120"/>
        <c:scaling>
          <c:orientation val="minMax"/>
        </c:scaling>
        <c:delete val="0"/>
        <c:axPos val="l"/>
        <c:numFmt formatCode="General" sourceLinked="0"/>
        <c:majorTickMark val="none"/>
        <c:minorTickMark val="none"/>
        <c:tickLblPos val="nextTo"/>
        <c:spPr>
          <a:ln>
            <a:solidFill>
              <a:schemeClr val="accent2">
                <a:lumMod val="50000"/>
              </a:schemeClr>
            </a:solidFill>
          </a:ln>
        </c:spPr>
        <c:txPr>
          <a:bodyPr/>
          <a:lstStyle/>
          <a:p>
            <a:pPr algn="r">
              <a:defRPr sz="1600"/>
            </a:pPr>
            <a:endParaRPr lang="en-US"/>
          </a:p>
        </c:txPr>
        <c:crossAx val="302333512"/>
        <c:crosses val="autoZero"/>
        <c:auto val="1"/>
        <c:lblAlgn val="ctr"/>
        <c:lblOffset val="100"/>
        <c:noMultiLvlLbl val="0"/>
      </c:catAx>
      <c:valAx>
        <c:axId val="302333512"/>
        <c:scaling>
          <c:orientation val="minMax"/>
          <c:max val="1.1000000000000001"/>
          <c:min val="0"/>
        </c:scaling>
        <c:delete val="0"/>
        <c:axPos val="b"/>
        <c:numFmt formatCode="0%" sourceLinked="1"/>
        <c:majorTickMark val="none"/>
        <c:minorTickMark val="none"/>
        <c:tickLblPos val="none"/>
        <c:spPr>
          <a:ln>
            <a:noFill/>
          </a:ln>
        </c:spPr>
        <c:crossAx val="302333120"/>
        <c:crosses val="autoZero"/>
        <c:crossBetween val="between"/>
      </c:valAx>
    </c:plotArea>
    <c:plotVisOnly val="1"/>
    <c:dispBlanksAs val="gap"/>
    <c:showDLblsOverMax val="0"/>
  </c:chart>
  <c:txPr>
    <a:bodyPr/>
    <a:lstStyle/>
    <a:p>
      <a:pPr>
        <a:defRPr sz="1400" b="1">
          <a:solidFill>
            <a:schemeClr val="bg1"/>
          </a:solidFill>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0.89971</cdr:x>
      <cdr:y>0</cdr:y>
    </cdr:from>
    <cdr:to>
      <cdr:x>0.99129</cdr:x>
      <cdr:y>0.085</cdr:y>
    </cdr:to>
    <cdr:sp macro="" textlink="">
      <cdr:nvSpPr>
        <cdr:cNvPr id="4" name="TextBox 3"/>
        <cdr:cNvSpPr txBox="1"/>
      </cdr:nvSpPr>
      <cdr:spPr>
        <a:xfrm xmlns:a="http://schemas.openxmlformats.org/drawingml/2006/main">
          <a:off x="6992937" y="0"/>
          <a:ext cx="711733" cy="367858"/>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dirty="0">
              <a:solidFill>
                <a:srgbClr val="02458C"/>
              </a:solidFill>
              <a:latin typeface="Calibri" pitchFamily="34" charset="0"/>
            </a:rPr>
            <a:t>Non-CMC</a:t>
          </a:r>
          <a:br>
            <a:rPr lang="en-US" sz="1400" b="1" dirty="0">
              <a:solidFill>
                <a:srgbClr val="02458C"/>
              </a:solidFill>
              <a:latin typeface="Calibri" pitchFamily="34" charset="0"/>
            </a:rPr>
          </a:br>
          <a:r>
            <a:rPr lang="en-US" sz="1400" b="1" u="sng" dirty="0">
              <a:solidFill>
                <a:srgbClr val="02458C"/>
              </a:solidFill>
              <a:latin typeface="Calibri" pitchFamily="34" charset="0"/>
            </a:rPr>
            <a:t>counties</a:t>
          </a:r>
        </a:p>
      </cdr:txBody>
    </cdr:sp>
  </cdr:relSizeAnchor>
  <cdr:relSizeAnchor xmlns:cdr="http://schemas.openxmlformats.org/drawingml/2006/chartDrawing">
    <cdr:from>
      <cdr:x>0.92177</cdr:x>
      <cdr:y>0.1793</cdr:y>
    </cdr:from>
    <cdr:to>
      <cdr:x>0.9622</cdr:x>
      <cdr:y>0.22908</cdr:y>
    </cdr:to>
    <cdr:sp macro="" textlink="">
      <cdr:nvSpPr>
        <cdr:cNvPr id="8" name="TextBox 1"/>
        <cdr:cNvSpPr txBox="1"/>
      </cdr:nvSpPr>
      <cdr:spPr>
        <a:xfrm xmlns:a="http://schemas.openxmlformats.org/drawingml/2006/main">
          <a:off x="7164397" y="775908"/>
          <a:ext cx="314238" cy="21542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82%</a:t>
          </a:r>
        </a:p>
      </cdr:txBody>
    </cdr:sp>
  </cdr:relSizeAnchor>
  <cdr:relSizeAnchor xmlns:cdr="http://schemas.openxmlformats.org/drawingml/2006/chartDrawing">
    <cdr:from>
      <cdr:x>0.92423</cdr:x>
      <cdr:y>0.47493</cdr:y>
    </cdr:from>
    <cdr:to>
      <cdr:x>0.96465</cdr:x>
      <cdr:y>0.52472</cdr:y>
    </cdr:to>
    <cdr:sp macro="" textlink="">
      <cdr:nvSpPr>
        <cdr:cNvPr id="10" name="TextBox 1"/>
        <cdr:cNvSpPr txBox="1"/>
      </cdr:nvSpPr>
      <cdr:spPr>
        <a:xfrm xmlns:a="http://schemas.openxmlformats.org/drawingml/2006/main">
          <a:off x="7183496" y="2055289"/>
          <a:ext cx="314160" cy="215468"/>
        </a:xfrm>
        <a:prstGeom xmlns:a="http://schemas.openxmlformats.org/drawingml/2006/main" prst="rect">
          <a:avLst/>
        </a:prstGeom>
      </cdr:spPr>
      <cdr:txBody>
        <a:bodyPr xmlns:a="http://schemas.openxmlformats.org/drawingml/2006/main" wrap="squar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85%</a:t>
          </a:r>
        </a:p>
      </cdr:txBody>
    </cdr:sp>
  </cdr:relSizeAnchor>
  <cdr:relSizeAnchor xmlns:cdr="http://schemas.openxmlformats.org/drawingml/2006/chartDrawing">
    <cdr:from>
      <cdr:x>0.92423</cdr:x>
      <cdr:y>0.53095</cdr:y>
    </cdr:from>
    <cdr:to>
      <cdr:x>0.96465</cdr:x>
      <cdr:y>0.58074</cdr:y>
    </cdr:to>
    <cdr:sp macro="" textlink="">
      <cdr:nvSpPr>
        <cdr:cNvPr id="11" name="TextBox 1"/>
        <cdr:cNvSpPr txBox="1"/>
      </cdr:nvSpPr>
      <cdr:spPr>
        <a:xfrm xmlns:a="http://schemas.openxmlformats.org/drawingml/2006/main">
          <a:off x="7183496" y="2297697"/>
          <a:ext cx="314160" cy="21546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86%</a:t>
          </a:r>
        </a:p>
      </cdr:txBody>
    </cdr:sp>
  </cdr:relSizeAnchor>
  <cdr:relSizeAnchor xmlns:cdr="http://schemas.openxmlformats.org/drawingml/2006/chartDrawing">
    <cdr:from>
      <cdr:x>0.92424</cdr:x>
      <cdr:y>0.58696</cdr:y>
    </cdr:from>
    <cdr:to>
      <cdr:x>0.96466</cdr:x>
      <cdr:y>0.63675</cdr:y>
    </cdr:to>
    <cdr:sp macro="" textlink="">
      <cdr:nvSpPr>
        <cdr:cNvPr id="12" name="TextBox 1"/>
        <cdr:cNvSpPr txBox="1"/>
      </cdr:nvSpPr>
      <cdr:spPr>
        <a:xfrm xmlns:a="http://schemas.openxmlformats.org/drawingml/2006/main">
          <a:off x="7183534" y="2540096"/>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77%</a:t>
          </a:r>
        </a:p>
      </cdr:txBody>
    </cdr:sp>
  </cdr:relSizeAnchor>
  <cdr:relSizeAnchor xmlns:cdr="http://schemas.openxmlformats.org/drawingml/2006/chartDrawing">
    <cdr:from>
      <cdr:x>0.92423</cdr:x>
      <cdr:y>0.81929</cdr:y>
    </cdr:from>
    <cdr:to>
      <cdr:x>0.96465</cdr:x>
      <cdr:y>0.86908</cdr:y>
    </cdr:to>
    <cdr:sp macro="" textlink="">
      <cdr:nvSpPr>
        <cdr:cNvPr id="13" name="TextBox 1"/>
        <cdr:cNvSpPr txBox="1"/>
      </cdr:nvSpPr>
      <cdr:spPr>
        <a:xfrm xmlns:a="http://schemas.openxmlformats.org/drawingml/2006/main">
          <a:off x="7183496" y="3545513"/>
          <a:ext cx="314160" cy="21546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84%</a:t>
          </a:r>
        </a:p>
      </cdr:txBody>
    </cdr:sp>
  </cdr:relSizeAnchor>
  <cdr:relSizeAnchor xmlns:cdr="http://schemas.openxmlformats.org/drawingml/2006/chartDrawing">
    <cdr:from>
      <cdr:x>0.92423</cdr:x>
      <cdr:y>0.87862</cdr:y>
    </cdr:from>
    <cdr:to>
      <cdr:x>0.96465</cdr:x>
      <cdr:y>0.92841</cdr:y>
    </cdr:to>
    <cdr:sp macro="" textlink="">
      <cdr:nvSpPr>
        <cdr:cNvPr id="14" name="TextBox 1"/>
        <cdr:cNvSpPr txBox="1"/>
      </cdr:nvSpPr>
      <cdr:spPr>
        <a:xfrm xmlns:a="http://schemas.openxmlformats.org/drawingml/2006/main">
          <a:off x="7183496" y="3802250"/>
          <a:ext cx="314160" cy="21546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78%</a:t>
          </a:r>
        </a:p>
      </cdr:txBody>
    </cdr:sp>
  </cdr:relSizeAnchor>
  <cdr:relSizeAnchor xmlns:cdr="http://schemas.openxmlformats.org/drawingml/2006/chartDrawing">
    <cdr:from>
      <cdr:x>0.92177</cdr:x>
      <cdr:y>0.29872</cdr:y>
    </cdr:from>
    <cdr:to>
      <cdr:x>0.9622</cdr:x>
      <cdr:y>0.3485</cdr:y>
    </cdr:to>
    <cdr:sp macro="" textlink="">
      <cdr:nvSpPr>
        <cdr:cNvPr id="15" name="TextBox 1"/>
        <cdr:cNvSpPr txBox="1"/>
      </cdr:nvSpPr>
      <cdr:spPr>
        <a:xfrm xmlns:a="http://schemas.openxmlformats.org/drawingml/2006/main">
          <a:off x="7164397" y="1292718"/>
          <a:ext cx="314238" cy="21542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78%</a:t>
          </a:r>
        </a:p>
      </cdr:txBody>
    </cdr:sp>
  </cdr:relSizeAnchor>
  <cdr:relSizeAnchor xmlns:cdr="http://schemas.openxmlformats.org/drawingml/2006/chartDrawing">
    <cdr:from>
      <cdr:x>0.91932</cdr:x>
      <cdr:y>0.75998</cdr:y>
    </cdr:from>
    <cdr:to>
      <cdr:x>0.96571</cdr:x>
      <cdr:y>0.80976</cdr:y>
    </cdr:to>
    <cdr:sp macro="" textlink="">
      <cdr:nvSpPr>
        <cdr:cNvPr id="18" name="TextBox 1"/>
        <cdr:cNvSpPr txBox="1"/>
      </cdr:nvSpPr>
      <cdr:spPr>
        <a:xfrm xmlns:a="http://schemas.openxmlformats.org/drawingml/2006/main">
          <a:off x="7145337" y="3288819"/>
          <a:ext cx="360561" cy="215424"/>
        </a:xfrm>
        <a:prstGeom xmlns:a="http://schemas.openxmlformats.org/drawingml/2006/main" prst="rect">
          <a:avLst/>
        </a:prstGeom>
      </cdr:spPr>
      <cdr:txBody>
        <a:bodyPr xmlns:a="http://schemas.openxmlformats.org/drawingml/2006/main" wrap="squar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87%</a:t>
          </a:r>
        </a:p>
      </cdr:txBody>
    </cdr:sp>
  </cdr:relSizeAnchor>
  <cdr:relSizeAnchor xmlns:cdr="http://schemas.openxmlformats.org/drawingml/2006/chartDrawing">
    <cdr:from>
      <cdr:x>0.77114</cdr:x>
      <cdr:y>0</cdr:y>
    </cdr:from>
    <cdr:to>
      <cdr:x>0.85302</cdr:x>
      <cdr:y>0.08463</cdr:y>
    </cdr:to>
    <cdr:sp macro="" textlink="">
      <cdr:nvSpPr>
        <cdr:cNvPr id="19" name="TextBox 18"/>
        <cdr:cNvSpPr txBox="1"/>
      </cdr:nvSpPr>
      <cdr:spPr>
        <a:xfrm xmlns:a="http://schemas.openxmlformats.org/drawingml/2006/main">
          <a:off x="5993636" y="0"/>
          <a:ext cx="636393" cy="366254"/>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dirty="0">
              <a:solidFill>
                <a:srgbClr val="02458C"/>
              </a:solidFill>
              <a:latin typeface="Calibri" pitchFamily="34" charset="0"/>
            </a:rPr>
            <a:t>CMC</a:t>
          </a:r>
          <a:br>
            <a:rPr lang="en-US" sz="1400" b="1" dirty="0">
              <a:solidFill>
                <a:srgbClr val="02458C"/>
              </a:solidFill>
              <a:latin typeface="Calibri" pitchFamily="34" charset="0"/>
            </a:rPr>
          </a:br>
          <a:r>
            <a:rPr lang="en-US" sz="1400" b="1" u="sng" dirty="0">
              <a:solidFill>
                <a:srgbClr val="02458C"/>
              </a:solidFill>
              <a:latin typeface="Calibri" pitchFamily="34" charset="0"/>
            </a:rPr>
            <a:t>opt-outs</a:t>
          </a:r>
        </a:p>
      </cdr:txBody>
    </cdr:sp>
  </cdr:relSizeAnchor>
  <cdr:relSizeAnchor xmlns:cdr="http://schemas.openxmlformats.org/drawingml/2006/chartDrawing">
    <cdr:from>
      <cdr:x>0.78867</cdr:x>
      <cdr:y>0.17929</cdr:y>
    </cdr:from>
    <cdr:to>
      <cdr:x>0.82909</cdr:x>
      <cdr:y>0.22908</cdr:y>
    </cdr:to>
    <cdr:sp macro="" textlink="">
      <cdr:nvSpPr>
        <cdr:cNvPr id="20" name="TextBox 1"/>
        <cdr:cNvSpPr txBox="1"/>
      </cdr:nvSpPr>
      <cdr:spPr>
        <a:xfrm xmlns:a="http://schemas.openxmlformats.org/drawingml/2006/main">
          <a:off x="6129860" y="775894"/>
          <a:ext cx="314161" cy="21546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79%</a:t>
          </a:r>
        </a:p>
      </cdr:txBody>
    </cdr:sp>
  </cdr:relSizeAnchor>
  <cdr:relSizeAnchor xmlns:cdr="http://schemas.openxmlformats.org/drawingml/2006/chartDrawing">
    <cdr:from>
      <cdr:x>0.7915</cdr:x>
      <cdr:y>0.47493</cdr:y>
    </cdr:from>
    <cdr:to>
      <cdr:x>0.83192</cdr:x>
      <cdr:y>0.52472</cdr:y>
    </cdr:to>
    <cdr:sp macro="" textlink="">
      <cdr:nvSpPr>
        <cdr:cNvPr id="22" name="TextBox 1"/>
        <cdr:cNvSpPr txBox="1"/>
      </cdr:nvSpPr>
      <cdr:spPr>
        <a:xfrm xmlns:a="http://schemas.openxmlformats.org/drawingml/2006/main">
          <a:off x="6151826" y="2055283"/>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79%</a:t>
          </a:r>
        </a:p>
      </cdr:txBody>
    </cdr:sp>
  </cdr:relSizeAnchor>
  <cdr:relSizeAnchor xmlns:cdr="http://schemas.openxmlformats.org/drawingml/2006/chartDrawing">
    <cdr:from>
      <cdr:x>0.7915</cdr:x>
      <cdr:y>0.53095</cdr:y>
    </cdr:from>
    <cdr:to>
      <cdr:x>0.83192</cdr:x>
      <cdr:y>0.58074</cdr:y>
    </cdr:to>
    <cdr:sp macro="" textlink="">
      <cdr:nvSpPr>
        <cdr:cNvPr id="23" name="TextBox 1"/>
        <cdr:cNvSpPr txBox="1"/>
      </cdr:nvSpPr>
      <cdr:spPr>
        <a:xfrm xmlns:a="http://schemas.openxmlformats.org/drawingml/2006/main">
          <a:off x="6151871" y="2297697"/>
          <a:ext cx="314161" cy="21546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81%</a:t>
          </a:r>
        </a:p>
      </cdr:txBody>
    </cdr:sp>
  </cdr:relSizeAnchor>
  <cdr:relSizeAnchor xmlns:cdr="http://schemas.openxmlformats.org/drawingml/2006/chartDrawing">
    <cdr:from>
      <cdr:x>0.7915</cdr:x>
      <cdr:y>0.58696</cdr:y>
    </cdr:from>
    <cdr:to>
      <cdr:x>0.83193</cdr:x>
      <cdr:y>0.63675</cdr:y>
    </cdr:to>
    <cdr:sp macro="" textlink="">
      <cdr:nvSpPr>
        <cdr:cNvPr id="24" name="TextBox 1"/>
        <cdr:cNvSpPr txBox="1"/>
      </cdr:nvSpPr>
      <cdr:spPr>
        <a:xfrm xmlns:a="http://schemas.openxmlformats.org/drawingml/2006/main">
          <a:off x="6151832" y="2540105"/>
          <a:ext cx="314239" cy="215468"/>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82%</a:t>
          </a:r>
        </a:p>
      </cdr:txBody>
    </cdr:sp>
  </cdr:relSizeAnchor>
  <cdr:relSizeAnchor xmlns:cdr="http://schemas.openxmlformats.org/drawingml/2006/chartDrawing">
    <cdr:from>
      <cdr:x>0.7915</cdr:x>
      <cdr:y>0.8193</cdr:y>
    </cdr:from>
    <cdr:to>
      <cdr:x>0.83192</cdr:x>
      <cdr:y>0.86909</cdr:y>
    </cdr:to>
    <cdr:sp macro="" textlink="">
      <cdr:nvSpPr>
        <cdr:cNvPr id="25" name="TextBox 1"/>
        <cdr:cNvSpPr txBox="1"/>
      </cdr:nvSpPr>
      <cdr:spPr>
        <a:xfrm xmlns:a="http://schemas.openxmlformats.org/drawingml/2006/main">
          <a:off x="6151832" y="3545528"/>
          <a:ext cx="314161" cy="21546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84%</a:t>
          </a:r>
        </a:p>
      </cdr:txBody>
    </cdr:sp>
  </cdr:relSizeAnchor>
  <cdr:relSizeAnchor xmlns:cdr="http://schemas.openxmlformats.org/drawingml/2006/chartDrawing">
    <cdr:from>
      <cdr:x>0.7915</cdr:x>
      <cdr:y>0.87862</cdr:y>
    </cdr:from>
    <cdr:to>
      <cdr:x>0.83192</cdr:x>
      <cdr:y>0.92841</cdr:y>
    </cdr:to>
    <cdr:sp macro="" textlink="">
      <cdr:nvSpPr>
        <cdr:cNvPr id="26" name="TextBox 1"/>
        <cdr:cNvSpPr txBox="1"/>
      </cdr:nvSpPr>
      <cdr:spPr>
        <a:xfrm xmlns:a="http://schemas.openxmlformats.org/drawingml/2006/main">
          <a:off x="6151832" y="3802250"/>
          <a:ext cx="314161" cy="21546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84%</a:t>
          </a:r>
        </a:p>
      </cdr:txBody>
    </cdr:sp>
  </cdr:relSizeAnchor>
  <cdr:relSizeAnchor xmlns:cdr="http://schemas.openxmlformats.org/drawingml/2006/chartDrawing">
    <cdr:from>
      <cdr:x>0.78867</cdr:x>
      <cdr:y>0.29872</cdr:y>
    </cdr:from>
    <cdr:to>
      <cdr:x>0.82909</cdr:x>
      <cdr:y>0.3485</cdr:y>
    </cdr:to>
    <cdr:sp macro="" textlink="">
      <cdr:nvSpPr>
        <cdr:cNvPr id="27" name="TextBox 1"/>
        <cdr:cNvSpPr txBox="1"/>
      </cdr:nvSpPr>
      <cdr:spPr>
        <a:xfrm xmlns:a="http://schemas.openxmlformats.org/drawingml/2006/main">
          <a:off x="6129860" y="1292718"/>
          <a:ext cx="314161" cy="215424"/>
        </a:xfrm>
        <a:prstGeom xmlns:a="http://schemas.openxmlformats.org/drawingml/2006/main" prst="rect">
          <a:avLst/>
        </a:prstGeom>
      </cdr:spPr>
      <cdr:txBody>
        <a:bodyPr xmlns:a="http://schemas.openxmlformats.org/drawingml/2006/main" wrap="squar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80%</a:t>
          </a:r>
        </a:p>
      </cdr:txBody>
    </cdr:sp>
  </cdr:relSizeAnchor>
  <cdr:relSizeAnchor xmlns:cdr="http://schemas.openxmlformats.org/drawingml/2006/chartDrawing">
    <cdr:from>
      <cdr:x>0.7915</cdr:x>
      <cdr:y>0.75997</cdr:y>
    </cdr:from>
    <cdr:to>
      <cdr:x>0.83192</cdr:x>
      <cdr:y>0.80976</cdr:y>
    </cdr:to>
    <cdr:sp macro="" textlink="">
      <cdr:nvSpPr>
        <cdr:cNvPr id="28" name="TextBox 1"/>
        <cdr:cNvSpPr txBox="1"/>
      </cdr:nvSpPr>
      <cdr:spPr>
        <a:xfrm xmlns:a="http://schemas.openxmlformats.org/drawingml/2006/main">
          <a:off x="6151832" y="3288805"/>
          <a:ext cx="314161" cy="21546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83%</a:t>
          </a:r>
        </a:p>
      </cdr:txBody>
    </cdr:sp>
  </cdr:relSizeAnchor>
  <cdr:relSizeAnchor xmlns:cdr="http://schemas.openxmlformats.org/drawingml/2006/chartDrawing">
    <cdr:from>
      <cdr:x>0.44543</cdr:x>
      <cdr:y>0</cdr:y>
    </cdr:from>
    <cdr:to>
      <cdr:x>0.53391</cdr:x>
      <cdr:y>0.08463</cdr:y>
    </cdr:to>
    <cdr:sp macro="" textlink="">
      <cdr:nvSpPr>
        <cdr:cNvPr id="29" name="TextBox 28"/>
        <cdr:cNvSpPr txBox="1"/>
      </cdr:nvSpPr>
      <cdr:spPr>
        <a:xfrm xmlns:a="http://schemas.openxmlformats.org/drawingml/2006/main">
          <a:off x="3462090" y="-1920875"/>
          <a:ext cx="687689" cy="366254"/>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dirty="0">
              <a:solidFill>
                <a:srgbClr val="02458C"/>
              </a:solidFill>
              <a:latin typeface="Calibri" pitchFamily="34" charset="0"/>
            </a:rPr>
            <a:t>CMC</a:t>
          </a:r>
          <a:br>
            <a:rPr lang="en-US" sz="1400" b="1" dirty="0">
              <a:solidFill>
                <a:srgbClr val="02458C"/>
              </a:solidFill>
              <a:latin typeface="Calibri" pitchFamily="34" charset="0"/>
            </a:rPr>
          </a:br>
          <a:r>
            <a:rPr lang="en-US" sz="1400" b="1" u="sng" dirty="0">
              <a:solidFill>
                <a:srgbClr val="02458C"/>
              </a:solidFill>
              <a:latin typeface="Calibri" pitchFamily="34" charset="0"/>
            </a:rPr>
            <a:t>enrollees</a:t>
          </a:r>
        </a:p>
      </cdr:txBody>
    </cdr:sp>
  </cdr:relSizeAnchor>
  <cdr:relSizeAnchor xmlns:cdr="http://schemas.openxmlformats.org/drawingml/2006/chartDrawing">
    <cdr:from>
      <cdr:x>0.01736</cdr:x>
      <cdr:y>0.14776</cdr:y>
    </cdr:from>
    <cdr:to>
      <cdr:x>0.26246</cdr:x>
      <cdr:y>0.30624</cdr:y>
    </cdr:to>
    <cdr:sp macro="" textlink="">
      <cdr:nvSpPr>
        <cdr:cNvPr id="30" name="TextBox 29"/>
        <cdr:cNvSpPr txBox="1"/>
      </cdr:nvSpPr>
      <cdr:spPr>
        <a:xfrm xmlns:a="http://schemas.openxmlformats.org/drawingml/2006/main">
          <a:off x="134929" y="639435"/>
          <a:ext cx="1905008" cy="685826"/>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400" b="1" dirty="0">
              <a:solidFill>
                <a:schemeClr val="bg1"/>
              </a:solidFill>
              <a:latin typeface="Calibri" pitchFamily="34" charset="0"/>
            </a:rPr>
            <a:t>Know how to manage</a:t>
          </a:r>
          <a:br>
            <a:rPr lang="en-US" sz="1400" b="1" dirty="0">
              <a:solidFill>
                <a:schemeClr val="bg1"/>
              </a:solidFill>
              <a:latin typeface="Calibri" pitchFamily="34" charset="0"/>
            </a:rPr>
          </a:br>
          <a:r>
            <a:rPr lang="en-US" sz="1400" b="1" dirty="0">
              <a:solidFill>
                <a:schemeClr val="bg1"/>
              </a:solidFill>
              <a:latin typeface="Calibri" pitchFamily="34" charset="0"/>
            </a:rPr>
            <a:t>your health conditions</a:t>
          </a:r>
          <a:br>
            <a:rPr lang="en-US" sz="1400" b="1" dirty="0">
              <a:solidFill>
                <a:schemeClr val="bg1"/>
              </a:solidFill>
              <a:latin typeface="Calibri" pitchFamily="34" charset="0"/>
            </a:rPr>
          </a:br>
          <a:r>
            <a:rPr lang="en-US" sz="1000" b="1" dirty="0">
              <a:solidFill>
                <a:schemeClr val="bg1"/>
              </a:solidFill>
              <a:latin typeface="Calibri" pitchFamily="34" charset="0"/>
            </a:rPr>
            <a:t>(% very &amp; somewhat confident)</a:t>
          </a:r>
        </a:p>
      </cdr:txBody>
    </cdr:sp>
  </cdr:relSizeAnchor>
  <cdr:relSizeAnchor xmlns:cdr="http://schemas.openxmlformats.org/drawingml/2006/chartDrawing">
    <cdr:from>
      <cdr:x>0.01736</cdr:x>
      <cdr:y>0.4226</cdr:y>
    </cdr:from>
    <cdr:to>
      <cdr:x>0.24285</cdr:x>
      <cdr:y>0.61629</cdr:y>
    </cdr:to>
    <cdr:sp macro="" textlink="">
      <cdr:nvSpPr>
        <cdr:cNvPr id="31" name="TextBox 30"/>
        <cdr:cNvSpPr txBox="1"/>
      </cdr:nvSpPr>
      <cdr:spPr>
        <a:xfrm xmlns:a="http://schemas.openxmlformats.org/drawingml/2006/main">
          <a:off x="134929" y="1828801"/>
          <a:ext cx="1752598" cy="838200"/>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400" b="1" dirty="0">
              <a:solidFill>
                <a:schemeClr val="bg1"/>
              </a:solidFill>
              <a:latin typeface="Calibri" pitchFamily="34" charset="0"/>
            </a:rPr>
            <a:t>Can get questions about your health needs answered</a:t>
          </a:r>
          <a:br>
            <a:rPr lang="en-US" sz="1400" b="1" dirty="0">
              <a:solidFill>
                <a:schemeClr val="bg1"/>
              </a:solidFill>
              <a:latin typeface="Calibri" pitchFamily="34" charset="0"/>
            </a:rPr>
          </a:br>
          <a:r>
            <a:rPr lang="en-US" sz="1000" b="1" dirty="0">
              <a:solidFill>
                <a:schemeClr val="bg1"/>
              </a:solidFill>
              <a:latin typeface="Calibri" pitchFamily="34" charset="0"/>
            </a:rPr>
            <a:t>(% very &amp; somewhat confident)</a:t>
          </a:r>
        </a:p>
      </cdr:txBody>
    </cdr:sp>
  </cdr:relSizeAnchor>
  <cdr:relSizeAnchor xmlns:cdr="http://schemas.openxmlformats.org/drawingml/2006/chartDrawing">
    <cdr:from>
      <cdr:x>0.01736</cdr:x>
      <cdr:y>0.72194</cdr:y>
    </cdr:from>
    <cdr:to>
      <cdr:x>0.24285</cdr:x>
      <cdr:y>0.91563</cdr:y>
    </cdr:to>
    <cdr:sp macro="" textlink="">
      <cdr:nvSpPr>
        <cdr:cNvPr id="32" name="TextBox 31"/>
        <cdr:cNvSpPr txBox="1"/>
      </cdr:nvSpPr>
      <cdr:spPr>
        <a:xfrm xmlns:a="http://schemas.openxmlformats.org/drawingml/2006/main">
          <a:off x="134929" y="3124201"/>
          <a:ext cx="1752598" cy="838200"/>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400" b="1" dirty="0">
              <a:solidFill>
                <a:schemeClr val="bg1"/>
              </a:solidFill>
              <a:latin typeface="Calibri" pitchFamily="34" charset="0"/>
            </a:rPr>
            <a:t>Know who to call if </a:t>
          </a:r>
          <a:br>
            <a:rPr lang="en-US" sz="1400" b="1" dirty="0">
              <a:solidFill>
                <a:schemeClr val="bg1"/>
              </a:solidFill>
              <a:latin typeface="Calibri" pitchFamily="34" charset="0"/>
            </a:rPr>
          </a:br>
          <a:r>
            <a:rPr lang="en-US" sz="1400" b="1" dirty="0">
              <a:solidFill>
                <a:schemeClr val="bg1"/>
              </a:solidFill>
              <a:latin typeface="Calibri" pitchFamily="34" charset="0"/>
            </a:rPr>
            <a:t>you have a health </a:t>
          </a:r>
          <a:br>
            <a:rPr lang="en-US" sz="1400" b="1" dirty="0">
              <a:solidFill>
                <a:schemeClr val="bg1"/>
              </a:solidFill>
              <a:latin typeface="Calibri" pitchFamily="34" charset="0"/>
            </a:rPr>
          </a:br>
          <a:r>
            <a:rPr lang="en-US" sz="1400" b="1" dirty="0">
              <a:solidFill>
                <a:schemeClr val="bg1"/>
              </a:solidFill>
              <a:latin typeface="Calibri" pitchFamily="34" charset="0"/>
            </a:rPr>
            <a:t>need or question</a:t>
          </a:r>
          <a:br>
            <a:rPr lang="en-US" sz="1400" b="1" dirty="0">
              <a:solidFill>
                <a:schemeClr val="bg1"/>
              </a:solidFill>
              <a:latin typeface="Calibri" pitchFamily="34" charset="0"/>
            </a:rPr>
          </a:br>
          <a:r>
            <a:rPr lang="en-US" sz="1000" b="1" dirty="0">
              <a:solidFill>
                <a:schemeClr val="bg1"/>
              </a:solidFill>
              <a:latin typeface="Calibri" pitchFamily="34" charset="0"/>
            </a:rPr>
            <a:t>(% yes)</a:t>
          </a:r>
        </a:p>
      </cdr:txBody>
    </cdr:sp>
  </cdr:relSizeAnchor>
  <cdr:relSizeAnchor xmlns:cdr="http://schemas.openxmlformats.org/drawingml/2006/chartDrawing">
    <cdr:from>
      <cdr:x>0.92178</cdr:x>
      <cdr:y>0.239</cdr:y>
    </cdr:from>
    <cdr:to>
      <cdr:x>0.9622</cdr:x>
      <cdr:y>0.28879</cdr:y>
    </cdr:to>
    <cdr:sp macro="" textlink="">
      <cdr:nvSpPr>
        <cdr:cNvPr id="33" name="TextBox 1"/>
        <cdr:cNvSpPr txBox="1"/>
      </cdr:nvSpPr>
      <cdr:spPr>
        <a:xfrm xmlns:a="http://schemas.openxmlformats.org/drawingml/2006/main">
          <a:off x="7164436" y="1034291"/>
          <a:ext cx="314160" cy="21546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89%</a:t>
          </a:r>
        </a:p>
      </cdr:txBody>
    </cdr:sp>
  </cdr:relSizeAnchor>
  <cdr:relSizeAnchor xmlns:cdr="http://schemas.openxmlformats.org/drawingml/2006/chartDrawing">
    <cdr:from>
      <cdr:x>0.78867</cdr:x>
      <cdr:y>0.23901</cdr:y>
    </cdr:from>
    <cdr:to>
      <cdr:x>0.82909</cdr:x>
      <cdr:y>0.2888</cdr:y>
    </cdr:to>
    <cdr:sp macro="" textlink="">
      <cdr:nvSpPr>
        <cdr:cNvPr id="34" name="TextBox 1"/>
        <cdr:cNvSpPr txBox="1"/>
      </cdr:nvSpPr>
      <cdr:spPr>
        <a:xfrm xmlns:a="http://schemas.openxmlformats.org/drawingml/2006/main">
          <a:off x="6129860" y="1034306"/>
          <a:ext cx="314161" cy="21546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82%</a:t>
          </a:r>
        </a:p>
      </cdr:txBody>
    </cdr:sp>
  </cdr:relSizeAnchor>
  <cdr:relSizeAnchor xmlns:cdr="http://schemas.openxmlformats.org/drawingml/2006/chartDrawing">
    <cdr:from>
      <cdr:x>0.92177</cdr:x>
      <cdr:y>0.11959</cdr:y>
    </cdr:from>
    <cdr:to>
      <cdr:x>0.9622</cdr:x>
      <cdr:y>0.16937</cdr:y>
    </cdr:to>
    <cdr:sp macro="" textlink="">
      <cdr:nvSpPr>
        <cdr:cNvPr id="35" name="TextBox 1">
          <a:extLst xmlns:a="http://schemas.openxmlformats.org/drawingml/2006/main">
            <a:ext uri="{FF2B5EF4-FFF2-40B4-BE49-F238E27FC236}">
              <a16:creationId xmlns="" xmlns:a16="http://schemas.microsoft.com/office/drawing/2014/main" id="{58290885-8D4A-4DDF-B773-4ACA684515C4}"/>
            </a:ext>
          </a:extLst>
        </cdr:cNvPr>
        <cdr:cNvSpPr txBox="1"/>
      </cdr:nvSpPr>
      <cdr:spPr>
        <a:xfrm xmlns:a="http://schemas.openxmlformats.org/drawingml/2006/main">
          <a:off x="7164397" y="517525"/>
          <a:ext cx="314238" cy="21542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83%</a:t>
          </a:r>
        </a:p>
      </cdr:txBody>
    </cdr:sp>
  </cdr:relSizeAnchor>
  <cdr:relSizeAnchor xmlns:cdr="http://schemas.openxmlformats.org/drawingml/2006/chartDrawing">
    <cdr:from>
      <cdr:x>0.78867</cdr:x>
      <cdr:y>0.11958</cdr:y>
    </cdr:from>
    <cdr:to>
      <cdr:x>0.82909</cdr:x>
      <cdr:y>0.16937</cdr:y>
    </cdr:to>
    <cdr:sp macro="" textlink="">
      <cdr:nvSpPr>
        <cdr:cNvPr id="36" name="TextBox 1">
          <a:extLst xmlns:a="http://schemas.openxmlformats.org/drawingml/2006/main">
            <a:ext uri="{FF2B5EF4-FFF2-40B4-BE49-F238E27FC236}">
              <a16:creationId xmlns="" xmlns:a16="http://schemas.microsoft.com/office/drawing/2014/main" id="{131A6493-A085-4F0A-AD2E-5EECB3424CA8}"/>
            </a:ext>
          </a:extLst>
        </cdr:cNvPr>
        <cdr:cNvSpPr txBox="1"/>
      </cdr:nvSpPr>
      <cdr:spPr>
        <a:xfrm xmlns:a="http://schemas.openxmlformats.org/drawingml/2006/main">
          <a:off x="6129846" y="517505"/>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80%</a:t>
          </a:r>
        </a:p>
      </cdr:txBody>
    </cdr:sp>
  </cdr:relSizeAnchor>
  <cdr:relSizeAnchor xmlns:cdr="http://schemas.openxmlformats.org/drawingml/2006/chartDrawing">
    <cdr:from>
      <cdr:x>0.92424</cdr:x>
      <cdr:y>0.41893</cdr:y>
    </cdr:from>
    <cdr:to>
      <cdr:x>0.96466</cdr:x>
      <cdr:y>0.46871</cdr:y>
    </cdr:to>
    <cdr:sp macro="" textlink="">
      <cdr:nvSpPr>
        <cdr:cNvPr id="37" name="TextBox 1">
          <a:extLst xmlns:a="http://schemas.openxmlformats.org/drawingml/2006/main">
            <a:ext uri="{FF2B5EF4-FFF2-40B4-BE49-F238E27FC236}">
              <a16:creationId xmlns="" xmlns:a16="http://schemas.microsoft.com/office/drawing/2014/main" id="{FCA4E7EF-40D6-4FC7-9CAF-598A7C8E224E}"/>
            </a:ext>
          </a:extLst>
        </cdr:cNvPr>
        <cdr:cNvSpPr txBox="1"/>
      </cdr:nvSpPr>
      <cdr:spPr>
        <a:xfrm xmlns:a="http://schemas.openxmlformats.org/drawingml/2006/main">
          <a:off x="7183534" y="1812920"/>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84%</a:t>
          </a:r>
        </a:p>
      </cdr:txBody>
    </cdr:sp>
  </cdr:relSizeAnchor>
  <cdr:relSizeAnchor xmlns:cdr="http://schemas.openxmlformats.org/drawingml/2006/chartDrawing">
    <cdr:from>
      <cdr:x>0.7915</cdr:x>
      <cdr:y>0.41893</cdr:y>
    </cdr:from>
    <cdr:to>
      <cdr:x>0.83192</cdr:x>
      <cdr:y>0.46871</cdr:y>
    </cdr:to>
    <cdr:sp macro="" textlink="">
      <cdr:nvSpPr>
        <cdr:cNvPr id="38" name="TextBox 1">
          <a:extLst xmlns:a="http://schemas.openxmlformats.org/drawingml/2006/main">
            <a:ext uri="{FF2B5EF4-FFF2-40B4-BE49-F238E27FC236}">
              <a16:creationId xmlns="" xmlns:a16="http://schemas.microsoft.com/office/drawing/2014/main" id="{4128A713-AA43-41AA-85CB-C79CBF627014}"/>
            </a:ext>
          </a:extLst>
        </cdr:cNvPr>
        <cdr:cNvSpPr txBox="1"/>
      </cdr:nvSpPr>
      <cdr:spPr>
        <a:xfrm xmlns:a="http://schemas.openxmlformats.org/drawingml/2006/main">
          <a:off x="6151871" y="1812925"/>
          <a:ext cx="314161" cy="215424"/>
        </a:xfrm>
        <a:prstGeom xmlns:a="http://schemas.openxmlformats.org/drawingml/2006/main" prst="rect">
          <a:avLst/>
        </a:prstGeom>
      </cdr:spPr>
      <cdr:txBody>
        <a:bodyPr xmlns:a="http://schemas.openxmlformats.org/drawingml/2006/main" wrap="squar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83%</a:t>
          </a:r>
        </a:p>
      </cdr:txBody>
    </cdr:sp>
  </cdr:relSizeAnchor>
  <cdr:relSizeAnchor xmlns:cdr="http://schemas.openxmlformats.org/drawingml/2006/chartDrawing">
    <cdr:from>
      <cdr:x>0.92423</cdr:x>
      <cdr:y>0.70066</cdr:y>
    </cdr:from>
    <cdr:to>
      <cdr:x>0.96465</cdr:x>
      <cdr:y>0.75044</cdr:y>
    </cdr:to>
    <cdr:sp macro="" textlink="">
      <cdr:nvSpPr>
        <cdr:cNvPr id="39" name="TextBox 1">
          <a:extLst xmlns:a="http://schemas.openxmlformats.org/drawingml/2006/main">
            <a:ext uri="{FF2B5EF4-FFF2-40B4-BE49-F238E27FC236}">
              <a16:creationId xmlns="" xmlns:a16="http://schemas.microsoft.com/office/drawing/2014/main" id="{FCA4E7EF-40D6-4FC7-9CAF-598A7C8E224E}"/>
            </a:ext>
          </a:extLst>
        </cdr:cNvPr>
        <cdr:cNvSpPr txBox="1"/>
      </cdr:nvSpPr>
      <cdr:spPr>
        <a:xfrm xmlns:a="http://schemas.openxmlformats.org/drawingml/2006/main">
          <a:off x="7183482" y="3032105"/>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83%</a:t>
          </a:r>
        </a:p>
      </cdr:txBody>
    </cdr:sp>
  </cdr:relSizeAnchor>
  <cdr:relSizeAnchor xmlns:cdr="http://schemas.openxmlformats.org/drawingml/2006/chartDrawing">
    <cdr:from>
      <cdr:x>0.7915</cdr:x>
      <cdr:y>0.70066</cdr:y>
    </cdr:from>
    <cdr:to>
      <cdr:x>0.83192</cdr:x>
      <cdr:y>0.75044</cdr:y>
    </cdr:to>
    <cdr:sp macro="" textlink="">
      <cdr:nvSpPr>
        <cdr:cNvPr id="40" name="TextBox 1">
          <a:extLst xmlns:a="http://schemas.openxmlformats.org/drawingml/2006/main">
            <a:ext uri="{FF2B5EF4-FFF2-40B4-BE49-F238E27FC236}">
              <a16:creationId xmlns="" xmlns:a16="http://schemas.microsoft.com/office/drawing/2014/main" id="{4128A713-AA43-41AA-85CB-C79CBF627014}"/>
            </a:ext>
          </a:extLst>
        </cdr:cNvPr>
        <cdr:cNvSpPr txBox="1"/>
      </cdr:nvSpPr>
      <cdr:spPr>
        <a:xfrm xmlns:a="http://schemas.openxmlformats.org/drawingml/2006/main">
          <a:off x="6151832" y="3032125"/>
          <a:ext cx="314161" cy="215424"/>
        </a:xfrm>
        <a:prstGeom xmlns:a="http://schemas.openxmlformats.org/drawingml/2006/main" prst="rect">
          <a:avLst/>
        </a:prstGeom>
      </cdr:spPr>
      <cdr:txBody>
        <a:bodyPr xmlns:a="http://schemas.openxmlformats.org/drawingml/2006/main" wrap="squar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85%</a:t>
          </a:r>
        </a:p>
      </cdr:txBody>
    </cdr:sp>
  </cdr:relSizeAnchor>
</c:userShapes>
</file>

<file path=ppt/drawings/drawing10.xml><?xml version="1.0" encoding="utf-8"?>
<c:userShapes xmlns:c="http://schemas.openxmlformats.org/drawingml/2006/chart">
  <cdr:relSizeAnchor xmlns:cdr="http://schemas.openxmlformats.org/drawingml/2006/chartDrawing">
    <cdr:from>
      <cdr:x>0.82472</cdr:x>
      <cdr:y>0.04916</cdr:y>
    </cdr:from>
    <cdr:to>
      <cdr:x>0.9563</cdr:x>
      <cdr:y>0.09184</cdr:y>
    </cdr:to>
    <cdr:sp macro="" textlink="">
      <cdr:nvSpPr>
        <cdr:cNvPr id="19" name="TextBox 18"/>
        <cdr:cNvSpPr txBox="1"/>
      </cdr:nvSpPr>
      <cdr:spPr>
        <a:xfrm xmlns:a="http://schemas.openxmlformats.org/drawingml/2006/main">
          <a:off x="6410054" y="213522"/>
          <a:ext cx="1022692"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opt-outs</a:t>
          </a:r>
        </a:p>
      </cdr:txBody>
    </cdr:sp>
  </cdr:relSizeAnchor>
  <cdr:relSizeAnchor xmlns:cdr="http://schemas.openxmlformats.org/drawingml/2006/chartDrawing">
    <cdr:from>
      <cdr:x>0.86752</cdr:x>
      <cdr:y>0.18933</cdr:y>
    </cdr:from>
    <cdr:to>
      <cdr:x>0.91351</cdr:x>
      <cdr:y>0.24622</cdr:y>
    </cdr:to>
    <cdr:sp macro="" textlink="">
      <cdr:nvSpPr>
        <cdr:cNvPr id="21" name="TextBox 1"/>
        <cdr:cNvSpPr txBox="1"/>
      </cdr:nvSpPr>
      <cdr:spPr>
        <a:xfrm xmlns:a="http://schemas.openxmlformats.org/drawingml/2006/main">
          <a:off x="6742674" y="822336"/>
          <a:ext cx="357453" cy="247096"/>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80%</a:t>
          </a:r>
        </a:p>
      </cdr:txBody>
    </cdr:sp>
  </cdr:relSizeAnchor>
  <cdr:relSizeAnchor xmlns:cdr="http://schemas.openxmlformats.org/drawingml/2006/chartDrawing">
    <cdr:from>
      <cdr:x>0.86752</cdr:x>
      <cdr:y>0.39353</cdr:y>
    </cdr:from>
    <cdr:to>
      <cdr:x>0.91351</cdr:x>
      <cdr:y>0.45021</cdr:y>
    </cdr:to>
    <cdr:sp macro="" textlink="">
      <cdr:nvSpPr>
        <cdr:cNvPr id="23" name="TextBox 1"/>
        <cdr:cNvSpPr txBox="1"/>
      </cdr:nvSpPr>
      <cdr:spPr>
        <a:xfrm xmlns:a="http://schemas.openxmlformats.org/drawingml/2006/main">
          <a:off x="6742712" y="1709258"/>
          <a:ext cx="357453" cy="24618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80%</a:t>
          </a:r>
        </a:p>
      </cdr:txBody>
    </cdr:sp>
  </cdr:relSizeAnchor>
  <cdr:relSizeAnchor xmlns:cdr="http://schemas.openxmlformats.org/drawingml/2006/chartDrawing">
    <cdr:from>
      <cdr:x>0.45854</cdr:x>
      <cdr:y>0.04916</cdr:y>
    </cdr:from>
    <cdr:to>
      <cdr:x>0.59672</cdr:x>
      <cdr:y>0.09184</cdr:y>
    </cdr:to>
    <cdr:sp macro="" textlink="">
      <cdr:nvSpPr>
        <cdr:cNvPr id="29" name="TextBox 28"/>
        <cdr:cNvSpPr txBox="1"/>
      </cdr:nvSpPr>
      <cdr:spPr>
        <a:xfrm xmlns:a="http://schemas.openxmlformats.org/drawingml/2006/main">
          <a:off x="3563937" y="212725"/>
          <a:ext cx="107401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enrollees</a:t>
          </a:r>
        </a:p>
      </cdr:txBody>
    </cdr:sp>
  </cdr:relSizeAnchor>
  <cdr:relSizeAnchor xmlns:cdr="http://schemas.openxmlformats.org/drawingml/2006/chartDrawing">
    <cdr:from>
      <cdr:x>0.01736</cdr:x>
      <cdr:y>0.14416</cdr:y>
    </cdr:from>
    <cdr:to>
      <cdr:x>0.33109</cdr:x>
      <cdr:y>0.28871</cdr:y>
    </cdr:to>
    <cdr:sp macro="" textlink="">
      <cdr:nvSpPr>
        <cdr:cNvPr id="30" name="TextBox 29"/>
        <cdr:cNvSpPr txBox="1"/>
      </cdr:nvSpPr>
      <cdr:spPr>
        <a:xfrm xmlns:a="http://schemas.openxmlformats.org/drawingml/2006/main">
          <a:off x="134929" y="626145"/>
          <a:ext cx="2438408" cy="627838"/>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600" b="1" dirty="0">
              <a:solidFill>
                <a:schemeClr val="bg1"/>
              </a:solidFill>
              <a:latin typeface="Calibri" pitchFamily="34" charset="0"/>
            </a:rPr>
            <a:t>Know how to manage </a:t>
          </a:r>
          <a:br>
            <a:rPr lang="en-US" sz="1600" b="1" dirty="0">
              <a:solidFill>
                <a:schemeClr val="bg1"/>
              </a:solidFill>
              <a:latin typeface="Calibri" pitchFamily="34" charset="0"/>
            </a:rPr>
          </a:br>
          <a:r>
            <a:rPr lang="en-US" sz="1600" b="1" dirty="0">
              <a:solidFill>
                <a:schemeClr val="bg1"/>
              </a:solidFill>
              <a:latin typeface="Calibri" pitchFamily="34" charset="0"/>
            </a:rPr>
            <a:t>your health conditions</a:t>
          </a:r>
          <a:br>
            <a:rPr lang="en-US" sz="1600" b="1" dirty="0">
              <a:solidFill>
                <a:schemeClr val="bg1"/>
              </a:solidFill>
              <a:latin typeface="Calibri" pitchFamily="34" charset="0"/>
            </a:rPr>
          </a:br>
          <a:r>
            <a:rPr lang="en-US" sz="1600" b="1" dirty="0">
              <a:solidFill>
                <a:schemeClr val="bg1"/>
              </a:solidFill>
              <a:latin typeface="Calibri" pitchFamily="34" charset="0"/>
            </a:rPr>
            <a:t>(% confident)</a:t>
          </a:r>
        </a:p>
      </cdr:txBody>
    </cdr:sp>
  </cdr:relSizeAnchor>
  <cdr:relSizeAnchor xmlns:cdr="http://schemas.openxmlformats.org/drawingml/2006/chartDrawing">
    <cdr:from>
      <cdr:x>0.01736</cdr:x>
      <cdr:y>0.35546</cdr:y>
    </cdr:from>
    <cdr:to>
      <cdr:x>0.33109</cdr:x>
      <cdr:y>0.50001</cdr:y>
    </cdr:to>
    <cdr:sp macro="" textlink="">
      <cdr:nvSpPr>
        <cdr:cNvPr id="31" name="TextBox 30"/>
        <cdr:cNvSpPr txBox="1"/>
      </cdr:nvSpPr>
      <cdr:spPr>
        <a:xfrm xmlns:a="http://schemas.openxmlformats.org/drawingml/2006/main">
          <a:off x="134929" y="1543905"/>
          <a:ext cx="2438408" cy="627838"/>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600" b="1" dirty="0">
              <a:solidFill>
                <a:schemeClr val="bg1"/>
              </a:solidFill>
              <a:latin typeface="Calibri" pitchFamily="34" charset="0"/>
            </a:rPr>
            <a:t>Can get questions about your health needs answered (% confident)</a:t>
          </a:r>
        </a:p>
      </cdr:txBody>
    </cdr:sp>
  </cdr:relSizeAnchor>
  <cdr:relSizeAnchor xmlns:cdr="http://schemas.openxmlformats.org/drawingml/2006/chartDrawing">
    <cdr:from>
      <cdr:x>0.01736</cdr:x>
      <cdr:y>0.52505</cdr:y>
    </cdr:from>
    <cdr:to>
      <cdr:x>0.33109</cdr:x>
      <cdr:y>0.7178</cdr:y>
    </cdr:to>
    <cdr:sp macro="" textlink="">
      <cdr:nvSpPr>
        <cdr:cNvPr id="32" name="TextBox 31"/>
        <cdr:cNvSpPr txBox="1"/>
      </cdr:nvSpPr>
      <cdr:spPr>
        <a:xfrm xmlns:a="http://schemas.openxmlformats.org/drawingml/2006/main">
          <a:off x="134929" y="2280502"/>
          <a:ext cx="2438408" cy="837191"/>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600" b="1" dirty="0">
              <a:solidFill>
                <a:schemeClr val="bg1"/>
              </a:solidFill>
              <a:latin typeface="Calibri" pitchFamily="34" charset="0"/>
            </a:rPr>
            <a:t>Know who to call if you have a health need or question </a:t>
          </a:r>
          <a:br>
            <a:rPr lang="en-US" sz="1600" b="1" dirty="0">
              <a:solidFill>
                <a:schemeClr val="bg1"/>
              </a:solidFill>
              <a:latin typeface="Calibri" pitchFamily="34" charset="0"/>
            </a:rPr>
          </a:br>
          <a:r>
            <a:rPr lang="en-US" sz="1600" b="1" dirty="0">
              <a:solidFill>
                <a:schemeClr val="bg1"/>
              </a:solidFill>
              <a:latin typeface="Calibri" pitchFamily="34" charset="0"/>
            </a:rPr>
            <a:t>(% yes)</a:t>
          </a:r>
        </a:p>
      </cdr:txBody>
    </cdr:sp>
  </cdr:relSizeAnchor>
  <cdr:relSizeAnchor xmlns:cdr="http://schemas.openxmlformats.org/drawingml/2006/chartDrawing">
    <cdr:from>
      <cdr:x>0.86752</cdr:x>
      <cdr:y>0.59762</cdr:y>
    </cdr:from>
    <cdr:to>
      <cdr:x>0.91351</cdr:x>
      <cdr:y>0.65431</cdr:y>
    </cdr:to>
    <cdr:sp macro="" textlink="">
      <cdr:nvSpPr>
        <cdr:cNvPr id="12" name="TextBox 1"/>
        <cdr:cNvSpPr txBox="1"/>
      </cdr:nvSpPr>
      <cdr:spPr>
        <a:xfrm xmlns:a="http://schemas.openxmlformats.org/drawingml/2006/main">
          <a:off x="6742695" y="2595705"/>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84%</a:t>
          </a:r>
        </a:p>
      </cdr:txBody>
    </cdr:sp>
  </cdr:relSizeAnchor>
</c:userShapes>
</file>

<file path=ppt/drawings/drawing11.xml><?xml version="1.0" encoding="utf-8"?>
<c:userShapes xmlns:c="http://schemas.openxmlformats.org/drawingml/2006/chart">
  <cdr:relSizeAnchor xmlns:cdr="http://schemas.openxmlformats.org/drawingml/2006/chartDrawing">
    <cdr:from>
      <cdr:x>0.82472</cdr:x>
      <cdr:y>0.04916</cdr:y>
    </cdr:from>
    <cdr:to>
      <cdr:x>0.9563</cdr:x>
      <cdr:y>0.09184</cdr:y>
    </cdr:to>
    <cdr:sp macro="" textlink="">
      <cdr:nvSpPr>
        <cdr:cNvPr id="19" name="TextBox 18"/>
        <cdr:cNvSpPr txBox="1"/>
      </cdr:nvSpPr>
      <cdr:spPr>
        <a:xfrm xmlns:a="http://schemas.openxmlformats.org/drawingml/2006/main">
          <a:off x="6410054" y="213522"/>
          <a:ext cx="1022692"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opt-outs</a:t>
          </a:r>
        </a:p>
      </cdr:txBody>
    </cdr:sp>
  </cdr:relSizeAnchor>
  <cdr:relSizeAnchor xmlns:cdr="http://schemas.openxmlformats.org/drawingml/2006/chartDrawing">
    <cdr:from>
      <cdr:x>0.86752</cdr:x>
      <cdr:y>0.18933</cdr:y>
    </cdr:from>
    <cdr:to>
      <cdr:x>0.91351</cdr:x>
      <cdr:y>0.24602</cdr:y>
    </cdr:to>
    <cdr:sp macro="" textlink="">
      <cdr:nvSpPr>
        <cdr:cNvPr id="21" name="TextBox 1"/>
        <cdr:cNvSpPr txBox="1"/>
      </cdr:nvSpPr>
      <cdr:spPr>
        <a:xfrm xmlns:a="http://schemas.openxmlformats.org/drawingml/2006/main">
          <a:off x="6742674" y="822325"/>
          <a:ext cx="357453" cy="24622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89%</a:t>
          </a:r>
        </a:p>
      </cdr:txBody>
    </cdr:sp>
  </cdr:relSizeAnchor>
  <cdr:relSizeAnchor xmlns:cdr="http://schemas.openxmlformats.org/drawingml/2006/chartDrawing">
    <cdr:from>
      <cdr:x>0.86752</cdr:x>
      <cdr:y>0.39299</cdr:y>
    </cdr:from>
    <cdr:to>
      <cdr:x>0.91351</cdr:x>
      <cdr:y>0.44967</cdr:y>
    </cdr:to>
    <cdr:sp macro="" textlink="">
      <cdr:nvSpPr>
        <cdr:cNvPr id="23" name="TextBox 1"/>
        <cdr:cNvSpPr txBox="1"/>
      </cdr:nvSpPr>
      <cdr:spPr>
        <a:xfrm xmlns:a="http://schemas.openxmlformats.org/drawingml/2006/main">
          <a:off x="6742695" y="1706894"/>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78%</a:t>
          </a:r>
        </a:p>
      </cdr:txBody>
    </cdr:sp>
  </cdr:relSizeAnchor>
  <cdr:relSizeAnchor xmlns:cdr="http://schemas.openxmlformats.org/drawingml/2006/chartDrawing">
    <cdr:from>
      <cdr:x>0.45854</cdr:x>
      <cdr:y>0.04916</cdr:y>
    </cdr:from>
    <cdr:to>
      <cdr:x>0.59672</cdr:x>
      <cdr:y>0.09184</cdr:y>
    </cdr:to>
    <cdr:sp macro="" textlink="">
      <cdr:nvSpPr>
        <cdr:cNvPr id="29" name="TextBox 28"/>
        <cdr:cNvSpPr txBox="1"/>
      </cdr:nvSpPr>
      <cdr:spPr>
        <a:xfrm xmlns:a="http://schemas.openxmlformats.org/drawingml/2006/main">
          <a:off x="3563937" y="212725"/>
          <a:ext cx="107401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enrollees</a:t>
          </a:r>
        </a:p>
      </cdr:txBody>
    </cdr:sp>
  </cdr:relSizeAnchor>
  <cdr:relSizeAnchor xmlns:cdr="http://schemas.openxmlformats.org/drawingml/2006/chartDrawing">
    <cdr:from>
      <cdr:x>0.86752</cdr:x>
      <cdr:y>0.59664</cdr:y>
    </cdr:from>
    <cdr:to>
      <cdr:x>0.91351</cdr:x>
      <cdr:y>0.65333</cdr:y>
    </cdr:to>
    <cdr:sp macro="" textlink="">
      <cdr:nvSpPr>
        <cdr:cNvPr id="12" name="TextBox 1"/>
        <cdr:cNvSpPr txBox="1"/>
      </cdr:nvSpPr>
      <cdr:spPr>
        <a:xfrm xmlns:a="http://schemas.openxmlformats.org/drawingml/2006/main">
          <a:off x="6742695" y="2591449"/>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87%</a:t>
          </a:r>
        </a:p>
      </cdr:txBody>
    </cdr:sp>
  </cdr:relSizeAnchor>
  <cdr:relSizeAnchor xmlns:cdr="http://schemas.openxmlformats.org/drawingml/2006/chartDrawing">
    <cdr:from>
      <cdr:x>0.86752</cdr:x>
      <cdr:y>0.8002</cdr:y>
    </cdr:from>
    <cdr:to>
      <cdr:x>0.91351</cdr:x>
      <cdr:y>0.85689</cdr:y>
    </cdr:to>
    <cdr:sp macro="" textlink="">
      <cdr:nvSpPr>
        <cdr:cNvPr id="36" name="TextBox 1"/>
        <cdr:cNvSpPr txBox="1"/>
      </cdr:nvSpPr>
      <cdr:spPr>
        <a:xfrm xmlns:a="http://schemas.openxmlformats.org/drawingml/2006/main">
          <a:off x="6742695" y="3475592"/>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82%</a:t>
          </a:r>
        </a:p>
      </cdr:txBody>
    </cdr:sp>
  </cdr:relSizeAnchor>
  <cdr:relSizeAnchor xmlns:cdr="http://schemas.openxmlformats.org/drawingml/2006/chartDrawing">
    <cdr:from>
      <cdr:x>0.01736</cdr:x>
      <cdr:y>0.14983</cdr:y>
    </cdr:from>
    <cdr:to>
      <cdr:x>0.34845</cdr:x>
      <cdr:y>0.29438</cdr:y>
    </cdr:to>
    <cdr:sp macro="" textlink="">
      <cdr:nvSpPr>
        <cdr:cNvPr id="24" name="TextBox 1"/>
        <cdr:cNvSpPr txBox="1"/>
      </cdr:nvSpPr>
      <cdr:spPr>
        <a:xfrm xmlns:a="http://schemas.openxmlformats.org/drawingml/2006/main">
          <a:off x="134937" y="650772"/>
          <a:ext cx="2573364" cy="627838"/>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Amount of time doctor/</a:t>
          </a:r>
          <a:br>
            <a:rPr lang="en-US" sz="1600" b="1" dirty="0">
              <a:solidFill>
                <a:schemeClr val="bg1"/>
              </a:solidFill>
              <a:latin typeface="Calibri" pitchFamily="34" charset="0"/>
            </a:rPr>
          </a:br>
          <a:r>
            <a:rPr lang="en-US" sz="1600" b="1" dirty="0">
              <a:solidFill>
                <a:schemeClr val="bg1"/>
              </a:solidFill>
              <a:latin typeface="Calibri" pitchFamily="34" charset="0"/>
            </a:rPr>
            <a:t>other staff spend with you</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p>
      </cdr:txBody>
    </cdr:sp>
  </cdr:relSizeAnchor>
  <cdr:relSizeAnchor xmlns:cdr="http://schemas.openxmlformats.org/drawingml/2006/chartDrawing">
    <cdr:from>
      <cdr:x>0.01736</cdr:x>
      <cdr:y>0.35526</cdr:y>
    </cdr:from>
    <cdr:to>
      <cdr:x>0.34845</cdr:x>
      <cdr:y>0.49981</cdr:y>
    </cdr:to>
    <cdr:sp macro="" textlink="">
      <cdr:nvSpPr>
        <cdr:cNvPr id="30" name="TextBox 2"/>
        <cdr:cNvSpPr txBox="1"/>
      </cdr:nvSpPr>
      <cdr:spPr>
        <a:xfrm xmlns:a="http://schemas.openxmlformats.org/drawingml/2006/main">
          <a:off x="134937" y="1543036"/>
          <a:ext cx="2573364" cy="627839"/>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Information health plan gives explaining your benefits </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p>
      </cdr:txBody>
    </cdr:sp>
  </cdr:relSizeAnchor>
  <cdr:relSizeAnchor xmlns:cdr="http://schemas.openxmlformats.org/drawingml/2006/chartDrawing">
    <cdr:from>
      <cdr:x>0.01736</cdr:x>
      <cdr:y>0.58478</cdr:y>
    </cdr:from>
    <cdr:to>
      <cdr:x>0.34845</cdr:x>
      <cdr:y>0.68115</cdr:y>
    </cdr:to>
    <cdr:sp macro="" textlink="">
      <cdr:nvSpPr>
        <cdr:cNvPr id="31" name="TextBox 3"/>
        <cdr:cNvSpPr txBox="1"/>
      </cdr:nvSpPr>
      <cdr:spPr>
        <a:xfrm xmlns:a="http://schemas.openxmlformats.org/drawingml/2006/main">
          <a:off x="134937" y="2539933"/>
          <a:ext cx="2573364" cy="418574"/>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Your choice of doctors </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p>
      </cdr:txBody>
    </cdr:sp>
  </cdr:relSizeAnchor>
  <cdr:relSizeAnchor xmlns:cdr="http://schemas.openxmlformats.org/drawingml/2006/chartDrawing">
    <cdr:from>
      <cdr:x>0.01736</cdr:x>
      <cdr:y>0.79021</cdr:y>
    </cdr:from>
    <cdr:to>
      <cdr:x>0.34845</cdr:x>
      <cdr:y>0.88658</cdr:y>
    </cdr:to>
    <cdr:sp macro="" textlink="">
      <cdr:nvSpPr>
        <cdr:cNvPr id="32" name="TextBox 4"/>
        <cdr:cNvSpPr txBox="1"/>
      </cdr:nvSpPr>
      <cdr:spPr>
        <a:xfrm xmlns:a="http://schemas.openxmlformats.org/drawingml/2006/main">
          <a:off x="134937" y="3432198"/>
          <a:ext cx="2573364" cy="418574"/>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Your choice of hospitals </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p>
      </cdr:txBody>
    </cdr:sp>
  </cdr:relSizeAnchor>
</c:userShapes>
</file>

<file path=ppt/drawings/drawing12.xml><?xml version="1.0" encoding="utf-8"?>
<c:userShapes xmlns:c="http://schemas.openxmlformats.org/drawingml/2006/chart">
  <cdr:relSizeAnchor xmlns:cdr="http://schemas.openxmlformats.org/drawingml/2006/chartDrawing">
    <cdr:from>
      <cdr:x>0.82472</cdr:x>
      <cdr:y>0.04916</cdr:y>
    </cdr:from>
    <cdr:to>
      <cdr:x>0.9563</cdr:x>
      <cdr:y>0.09184</cdr:y>
    </cdr:to>
    <cdr:sp macro="" textlink="">
      <cdr:nvSpPr>
        <cdr:cNvPr id="19" name="TextBox 18"/>
        <cdr:cNvSpPr txBox="1"/>
      </cdr:nvSpPr>
      <cdr:spPr>
        <a:xfrm xmlns:a="http://schemas.openxmlformats.org/drawingml/2006/main">
          <a:off x="6410054" y="213522"/>
          <a:ext cx="1022692"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opt-outs</a:t>
          </a:r>
        </a:p>
      </cdr:txBody>
    </cdr:sp>
  </cdr:relSizeAnchor>
  <cdr:relSizeAnchor xmlns:cdr="http://schemas.openxmlformats.org/drawingml/2006/chartDrawing">
    <cdr:from>
      <cdr:x>0.86752</cdr:x>
      <cdr:y>0.19096</cdr:y>
    </cdr:from>
    <cdr:to>
      <cdr:x>0.91351</cdr:x>
      <cdr:y>0.24765</cdr:y>
    </cdr:to>
    <cdr:sp macro="" textlink="">
      <cdr:nvSpPr>
        <cdr:cNvPr id="21" name="TextBox 1"/>
        <cdr:cNvSpPr txBox="1"/>
      </cdr:nvSpPr>
      <cdr:spPr>
        <a:xfrm xmlns:a="http://schemas.openxmlformats.org/drawingml/2006/main">
          <a:off x="6742695" y="829419"/>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83%</a:t>
          </a:r>
        </a:p>
      </cdr:txBody>
    </cdr:sp>
  </cdr:relSizeAnchor>
  <cdr:relSizeAnchor xmlns:cdr="http://schemas.openxmlformats.org/drawingml/2006/chartDrawing">
    <cdr:from>
      <cdr:x>0.86752</cdr:x>
      <cdr:y>0.39429</cdr:y>
    </cdr:from>
    <cdr:to>
      <cdr:x>0.91351</cdr:x>
      <cdr:y>0.45097</cdr:y>
    </cdr:to>
    <cdr:sp macro="" textlink="">
      <cdr:nvSpPr>
        <cdr:cNvPr id="23" name="TextBox 1"/>
        <cdr:cNvSpPr txBox="1"/>
      </cdr:nvSpPr>
      <cdr:spPr>
        <a:xfrm xmlns:a="http://schemas.openxmlformats.org/drawingml/2006/main">
          <a:off x="6742674" y="1712564"/>
          <a:ext cx="357453" cy="24618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81%</a:t>
          </a:r>
        </a:p>
      </cdr:txBody>
    </cdr:sp>
  </cdr:relSizeAnchor>
  <cdr:relSizeAnchor xmlns:cdr="http://schemas.openxmlformats.org/drawingml/2006/chartDrawing">
    <cdr:from>
      <cdr:x>0.45854</cdr:x>
      <cdr:y>0.04916</cdr:y>
    </cdr:from>
    <cdr:to>
      <cdr:x>0.59672</cdr:x>
      <cdr:y>0.09184</cdr:y>
    </cdr:to>
    <cdr:sp macro="" textlink="">
      <cdr:nvSpPr>
        <cdr:cNvPr id="29" name="TextBox 28"/>
        <cdr:cNvSpPr txBox="1"/>
      </cdr:nvSpPr>
      <cdr:spPr>
        <a:xfrm xmlns:a="http://schemas.openxmlformats.org/drawingml/2006/main">
          <a:off x="3563937" y="212725"/>
          <a:ext cx="107401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enrollees</a:t>
          </a:r>
        </a:p>
      </cdr:txBody>
    </cdr:sp>
  </cdr:relSizeAnchor>
  <cdr:relSizeAnchor xmlns:cdr="http://schemas.openxmlformats.org/drawingml/2006/chartDrawing">
    <cdr:from>
      <cdr:x>0.86752</cdr:x>
      <cdr:y>0.59762</cdr:y>
    </cdr:from>
    <cdr:to>
      <cdr:x>0.91351</cdr:x>
      <cdr:y>0.65431</cdr:y>
    </cdr:to>
    <cdr:sp macro="" textlink="">
      <cdr:nvSpPr>
        <cdr:cNvPr id="12" name="TextBox 1"/>
        <cdr:cNvSpPr txBox="1"/>
      </cdr:nvSpPr>
      <cdr:spPr>
        <a:xfrm xmlns:a="http://schemas.openxmlformats.org/drawingml/2006/main">
          <a:off x="6742695" y="2595706"/>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73%</a:t>
          </a:r>
        </a:p>
      </cdr:txBody>
    </cdr:sp>
  </cdr:relSizeAnchor>
  <cdr:relSizeAnchor xmlns:cdr="http://schemas.openxmlformats.org/drawingml/2006/chartDrawing">
    <cdr:from>
      <cdr:x>0.01736</cdr:x>
      <cdr:y>0.1367</cdr:y>
    </cdr:from>
    <cdr:to>
      <cdr:x>0.33109</cdr:x>
      <cdr:y>0.28125</cdr:y>
    </cdr:to>
    <cdr:sp macro="" textlink="">
      <cdr:nvSpPr>
        <cdr:cNvPr id="26" name="TextBox 1"/>
        <cdr:cNvSpPr txBox="1"/>
      </cdr:nvSpPr>
      <cdr:spPr>
        <a:xfrm xmlns:a="http://schemas.openxmlformats.org/drawingml/2006/main">
          <a:off x="134937" y="593743"/>
          <a:ext cx="2438400" cy="627838"/>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The way different </a:t>
          </a:r>
          <a:br>
            <a:rPr lang="en-US" sz="1600" b="1" dirty="0">
              <a:solidFill>
                <a:schemeClr val="bg1"/>
              </a:solidFill>
              <a:latin typeface="Calibri" pitchFamily="34" charset="0"/>
            </a:rPr>
          </a:br>
          <a:r>
            <a:rPr lang="en-US" sz="1600" b="1" dirty="0">
              <a:solidFill>
                <a:schemeClr val="bg1"/>
              </a:solidFill>
              <a:latin typeface="Calibri" pitchFamily="34" charset="0"/>
            </a:rPr>
            <a:t>providers work together</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p>
      </cdr:txBody>
    </cdr:sp>
  </cdr:relSizeAnchor>
  <cdr:relSizeAnchor xmlns:cdr="http://schemas.openxmlformats.org/drawingml/2006/chartDrawing">
    <cdr:from>
      <cdr:x>0.01736</cdr:x>
      <cdr:y>0.32968</cdr:y>
    </cdr:from>
    <cdr:to>
      <cdr:x>0.33109</cdr:x>
      <cdr:y>0.52243</cdr:y>
    </cdr:to>
    <cdr:sp macro="" textlink="">
      <cdr:nvSpPr>
        <cdr:cNvPr id="27" name="TextBox 2"/>
        <cdr:cNvSpPr txBox="1"/>
      </cdr:nvSpPr>
      <cdr:spPr>
        <a:xfrm xmlns:a="http://schemas.openxmlformats.org/drawingml/2006/main">
          <a:off x="134937" y="1431932"/>
          <a:ext cx="2438400" cy="837190"/>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How long you have to </a:t>
          </a:r>
          <a:br>
            <a:rPr lang="en-US" sz="1600" b="1" dirty="0">
              <a:solidFill>
                <a:schemeClr val="bg1"/>
              </a:solidFill>
              <a:latin typeface="Calibri" pitchFamily="34" charset="0"/>
            </a:rPr>
          </a:br>
          <a:r>
            <a:rPr lang="en-US" sz="1600" b="1" dirty="0">
              <a:solidFill>
                <a:schemeClr val="bg1"/>
              </a:solidFill>
              <a:latin typeface="Calibri" pitchFamily="34" charset="0"/>
            </a:rPr>
            <a:t>wait to see a doctor when you need an appointment </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p>
      </cdr:txBody>
    </cdr:sp>
  </cdr:relSizeAnchor>
  <cdr:relSizeAnchor xmlns:cdr="http://schemas.openxmlformats.org/drawingml/2006/chartDrawing">
    <cdr:from>
      <cdr:x>0.01736</cdr:x>
      <cdr:y>0.55389</cdr:y>
    </cdr:from>
    <cdr:to>
      <cdr:x>0.33109</cdr:x>
      <cdr:y>0.74758</cdr:y>
    </cdr:to>
    <cdr:sp macro="" textlink="">
      <cdr:nvSpPr>
        <cdr:cNvPr id="28" name="TextBox 3"/>
        <cdr:cNvSpPr txBox="1"/>
      </cdr:nvSpPr>
      <cdr:spPr>
        <a:xfrm xmlns:a="http://schemas.openxmlformats.org/drawingml/2006/main">
          <a:off x="134937" y="2405766"/>
          <a:ext cx="2438400" cy="841273"/>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Your ability to call a </a:t>
          </a:r>
          <a:br>
            <a:rPr lang="en-US" sz="1600" b="1" dirty="0">
              <a:solidFill>
                <a:schemeClr val="bg1"/>
              </a:solidFill>
              <a:latin typeface="Calibri" pitchFamily="34" charset="0"/>
            </a:rPr>
          </a:br>
          <a:r>
            <a:rPr lang="en-US" sz="1600" b="1" dirty="0">
              <a:solidFill>
                <a:schemeClr val="bg1"/>
              </a:solidFill>
              <a:latin typeface="Calibri" pitchFamily="34" charset="0"/>
            </a:rPr>
            <a:t>health provider regardless of the time of day*</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endParaRPr lang="en-US" sz="1200" b="1" i="1" dirty="0">
            <a:solidFill>
              <a:schemeClr val="bg1"/>
            </a:solidFill>
            <a:latin typeface="Calibri"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0.82128</cdr:x>
      <cdr:y>0.01394</cdr:y>
    </cdr:from>
    <cdr:to>
      <cdr:x>0.95286</cdr:x>
      <cdr:y>0.05662</cdr:y>
    </cdr:to>
    <cdr:sp macro="" textlink="">
      <cdr:nvSpPr>
        <cdr:cNvPr id="19" name="TextBox 18"/>
        <cdr:cNvSpPr txBox="1"/>
      </cdr:nvSpPr>
      <cdr:spPr>
        <a:xfrm xmlns:a="http://schemas.openxmlformats.org/drawingml/2006/main">
          <a:off x="6383337" y="60547"/>
          <a:ext cx="1022692"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opt-outs</a:t>
          </a:r>
        </a:p>
      </cdr:txBody>
    </cdr:sp>
  </cdr:relSizeAnchor>
  <cdr:relSizeAnchor xmlns:cdr="http://schemas.openxmlformats.org/drawingml/2006/chartDrawing">
    <cdr:from>
      <cdr:x>0.86408</cdr:x>
      <cdr:y>0.11751</cdr:y>
    </cdr:from>
    <cdr:to>
      <cdr:x>0.91007</cdr:x>
      <cdr:y>0.1742</cdr:y>
    </cdr:to>
    <cdr:sp macro="" textlink="">
      <cdr:nvSpPr>
        <cdr:cNvPr id="21" name="TextBox 1"/>
        <cdr:cNvSpPr txBox="1"/>
      </cdr:nvSpPr>
      <cdr:spPr>
        <a:xfrm xmlns:a="http://schemas.openxmlformats.org/drawingml/2006/main">
          <a:off x="6715958" y="510396"/>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15%</a:t>
          </a:r>
        </a:p>
      </cdr:txBody>
    </cdr:sp>
  </cdr:relSizeAnchor>
  <cdr:relSizeAnchor xmlns:cdr="http://schemas.openxmlformats.org/drawingml/2006/chartDrawing">
    <cdr:from>
      <cdr:x>0.87748</cdr:x>
      <cdr:y>0.72511</cdr:y>
    </cdr:from>
    <cdr:to>
      <cdr:x>0.91007</cdr:x>
      <cdr:y>0.7818</cdr:y>
    </cdr:to>
    <cdr:sp macro="" textlink="">
      <cdr:nvSpPr>
        <cdr:cNvPr id="23" name="TextBox 1"/>
        <cdr:cNvSpPr txBox="1"/>
      </cdr:nvSpPr>
      <cdr:spPr>
        <a:xfrm xmlns:a="http://schemas.openxmlformats.org/drawingml/2006/main">
          <a:off x="6820154" y="3149446"/>
          <a:ext cx="253274"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9%</a:t>
          </a:r>
        </a:p>
      </cdr:txBody>
    </cdr:sp>
  </cdr:relSizeAnchor>
  <cdr:relSizeAnchor xmlns:cdr="http://schemas.openxmlformats.org/drawingml/2006/chartDrawing">
    <cdr:from>
      <cdr:x>0.86408</cdr:x>
      <cdr:y>0.87702</cdr:y>
    </cdr:from>
    <cdr:to>
      <cdr:x>0.91007</cdr:x>
      <cdr:y>0.9337</cdr:y>
    </cdr:to>
    <cdr:sp macro="" textlink="">
      <cdr:nvSpPr>
        <cdr:cNvPr id="25" name="TextBox 1"/>
        <cdr:cNvSpPr txBox="1"/>
      </cdr:nvSpPr>
      <cdr:spPr>
        <a:xfrm xmlns:a="http://schemas.openxmlformats.org/drawingml/2006/main">
          <a:off x="6715958" y="3809230"/>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11%</a:t>
          </a:r>
        </a:p>
      </cdr:txBody>
    </cdr:sp>
  </cdr:relSizeAnchor>
  <cdr:relSizeAnchor xmlns:cdr="http://schemas.openxmlformats.org/drawingml/2006/chartDrawing">
    <cdr:from>
      <cdr:x>0.55658</cdr:x>
      <cdr:y>0.01394</cdr:y>
    </cdr:from>
    <cdr:to>
      <cdr:x>0.69476</cdr:x>
      <cdr:y>0.05662</cdr:y>
    </cdr:to>
    <cdr:sp macro="" textlink="">
      <cdr:nvSpPr>
        <cdr:cNvPr id="29" name="TextBox 28"/>
        <cdr:cNvSpPr txBox="1"/>
      </cdr:nvSpPr>
      <cdr:spPr>
        <a:xfrm xmlns:a="http://schemas.openxmlformats.org/drawingml/2006/main">
          <a:off x="4325937" y="60547"/>
          <a:ext cx="1073990"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enrollees</a:t>
          </a:r>
        </a:p>
      </cdr:txBody>
    </cdr:sp>
  </cdr:relSizeAnchor>
  <cdr:relSizeAnchor xmlns:cdr="http://schemas.openxmlformats.org/drawingml/2006/chartDrawing">
    <cdr:from>
      <cdr:x>0.01736</cdr:x>
      <cdr:y>0.06676</cdr:y>
    </cdr:from>
    <cdr:to>
      <cdr:x>0.48795</cdr:x>
      <cdr:y>0.20411</cdr:y>
    </cdr:to>
    <cdr:sp macro="" textlink="">
      <cdr:nvSpPr>
        <cdr:cNvPr id="10" name="TextBox 1"/>
        <cdr:cNvSpPr txBox="1"/>
      </cdr:nvSpPr>
      <cdr:spPr>
        <a:xfrm xmlns:a="http://schemas.openxmlformats.org/drawingml/2006/main">
          <a:off x="134937" y="289965"/>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A doctor you were seeing is not </a:t>
          </a:r>
          <a:br>
            <a:rPr lang="en-US" sz="1600" b="1" dirty="0">
              <a:solidFill>
                <a:schemeClr val="bg1"/>
              </a:solidFill>
              <a:latin typeface="Calibri" pitchFamily="34" charset="0"/>
            </a:rPr>
          </a:br>
          <a:r>
            <a:rPr lang="en-US" sz="1600" b="1" dirty="0">
              <a:solidFill>
                <a:schemeClr val="bg1"/>
              </a:solidFill>
              <a:latin typeface="Calibri" pitchFamily="34" charset="0"/>
            </a:rPr>
            <a:t>available through your plan</a:t>
          </a:r>
        </a:p>
      </cdr:txBody>
    </cdr:sp>
  </cdr:relSizeAnchor>
  <cdr:relSizeAnchor xmlns:cdr="http://schemas.openxmlformats.org/drawingml/2006/chartDrawing">
    <cdr:from>
      <cdr:x>0.01736</cdr:x>
      <cdr:y>0.2211</cdr:y>
    </cdr:from>
    <cdr:to>
      <cdr:x>0.48795</cdr:x>
      <cdr:y>0.35845</cdr:y>
    </cdr:to>
    <cdr:sp macro="" textlink="">
      <cdr:nvSpPr>
        <cdr:cNvPr id="11" name="TextBox 2"/>
        <cdr:cNvSpPr txBox="1"/>
      </cdr:nvSpPr>
      <cdr:spPr>
        <a:xfrm xmlns:a="http://schemas.openxmlformats.org/drawingml/2006/main">
          <a:off x="134937" y="960325"/>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Had a misunderstanding about your </a:t>
          </a:r>
          <a:br>
            <a:rPr lang="en-US" sz="1600" b="1" dirty="0">
              <a:solidFill>
                <a:schemeClr val="bg1"/>
              </a:solidFill>
              <a:latin typeface="Calibri" pitchFamily="34" charset="0"/>
            </a:rPr>
          </a:br>
          <a:r>
            <a:rPr lang="en-US" sz="1600" b="1" dirty="0">
              <a:solidFill>
                <a:schemeClr val="bg1"/>
              </a:solidFill>
              <a:latin typeface="Calibri" pitchFamily="34" charset="0"/>
            </a:rPr>
            <a:t>health care services or coverage</a:t>
          </a:r>
        </a:p>
      </cdr:txBody>
    </cdr:sp>
  </cdr:relSizeAnchor>
  <cdr:relSizeAnchor xmlns:cdr="http://schemas.openxmlformats.org/drawingml/2006/chartDrawing">
    <cdr:from>
      <cdr:x>0.01736</cdr:x>
      <cdr:y>0.37544</cdr:y>
    </cdr:from>
    <cdr:to>
      <cdr:x>0.48795</cdr:x>
      <cdr:y>0.51278</cdr:y>
    </cdr:to>
    <cdr:sp macro="" textlink="">
      <cdr:nvSpPr>
        <cdr:cNvPr id="12" name="TextBox 3"/>
        <cdr:cNvSpPr txBox="1"/>
      </cdr:nvSpPr>
      <cdr:spPr>
        <a:xfrm xmlns:a="http://schemas.openxmlformats.org/drawingml/2006/main">
          <a:off x="134937" y="1630685"/>
          <a:ext cx="3657600" cy="596523"/>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Was denied a treatment or referral for another service recommended by a doctor</a:t>
          </a:r>
        </a:p>
      </cdr:txBody>
    </cdr:sp>
  </cdr:relSizeAnchor>
  <cdr:relSizeAnchor xmlns:cdr="http://schemas.openxmlformats.org/drawingml/2006/chartDrawing">
    <cdr:from>
      <cdr:x>0.01736</cdr:x>
      <cdr:y>0.83845</cdr:y>
    </cdr:from>
    <cdr:to>
      <cdr:x>0.48795</cdr:x>
      <cdr:y>0.9758</cdr:y>
    </cdr:to>
    <cdr:sp macro="" textlink="">
      <cdr:nvSpPr>
        <cdr:cNvPr id="13" name="TextBox 4"/>
        <cdr:cNvSpPr txBox="1"/>
      </cdr:nvSpPr>
      <cdr:spPr>
        <a:xfrm xmlns:a="http://schemas.openxmlformats.org/drawingml/2006/main">
          <a:off x="134937" y="3641724"/>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Health provider did not speak your language and no interpreter was available </a:t>
          </a:r>
          <a:r>
            <a:rPr lang="en-US" sz="1200" b="1" i="1" dirty="0">
              <a:solidFill>
                <a:schemeClr val="bg1"/>
              </a:solidFill>
              <a:latin typeface="Calibri" pitchFamily="34" charset="0"/>
            </a:rPr>
            <a:t>(among non- English speakers)</a:t>
          </a:r>
        </a:p>
      </cdr:txBody>
    </cdr:sp>
  </cdr:relSizeAnchor>
  <cdr:relSizeAnchor xmlns:cdr="http://schemas.openxmlformats.org/drawingml/2006/chartDrawing">
    <cdr:from>
      <cdr:x>0.86408</cdr:x>
      <cdr:y>0.26942</cdr:y>
    </cdr:from>
    <cdr:to>
      <cdr:x>0.91007</cdr:x>
      <cdr:y>0.3261</cdr:y>
    </cdr:to>
    <cdr:sp macro="" textlink="">
      <cdr:nvSpPr>
        <cdr:cNvPr id="14" name="TextBox 1"/>
        <cdr:cNvSpPr txBox="1"/>
      </cdr:nvSpPr>
      <cdr:spPr>
        <a:xfrm xmlns:a="http://schemas.openxmlformats.org/drawingml/2006/main">
          <a:off x="6715958" y="1170181"/>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20%</a:t>
          </a:r>
        </a:p>
      </cdr:txBody>
    </cdr:sp>
  </cdr:relSizeAnchor>
  <cdr:relSizeAnchor xmlns:cdr="http://schemas.openxmlformats.org/drawingml/2006/chartDrawing">
    <cdr:from>
      <cdr:x>0.01736</cdr:x>
      <cdr:y>0.68411</cdr:y>
    </cdr:from>
    <cdr:to>
      <cdr:x>0.48795</cdr:x>
      <cdr:y>0.82146</cdr:y>
    </cdr:to>
    <cdr:sp macro="" textlink="">
      <cdr:nvSpPr>
        <cdr:cNvPr id="15" name="TextBox 4"/>
        <cdr:cNvSpPr txBox="1"/>
      </cdr:nvSpPr>
      <cdr:spPr>
        <a:xfrm xmlns:a="http://schemas.openxmlformats.org/drawingml/2006/main">
          <a:off x="134937" y="2971362"/>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Had trouble communicating with a </a:t>
          </a:r>
          <a:br>
            <a:rPr lang="en-US" sz="1600" b="1" dirty="0">
              <a:solidFill>
                <a:schemeClr val="bg1"/>
              </a:solidFill>
              <a:latin typeface="Calibri" pitchFamily="34" charset="0"/>
            </a:rPr>
          </a:br>
          <a:r>
            <a:rPr lang="en-US" sz="1600" b="1" dirty="0">
              <a:solidFill>
                <a:schemeClr val="bg1"/>
              </a:solidFill>
              <a:latin typeface="Calibri" pitchFamily="34" charset="0"/>
            </a:rPr>
            <a:t>health provider because of a speech, hearing or other disability</a:t>
          </a:r>
        </a:p>
      </cdr:txBody>
    </cdr:sp>
  </cdr:relSizeAnchor>
  <cdr:relSizeAnchor xmlns:cdr="http://schemas.openxmlformats.org/drawingml/2006/chartDrawing">
    <cdr:from>
      <cdr:x>0.01736</cdr:x>
      <cdr:y>0.52977</cdr:y>
    </cdr:from>
    <cdr:to>
      <cdr:x>0.48795</cdr:x>
      <cdr:y>0.66712</cdr:y>
    </cdr:to>
    <cdr:sp macro="" textlink="">
      <cdr:nvSpPr>
        <cdr:cNvPr id="16" name="TextBox 4"/>
        <cdr:cNvSpPr txBox="1"/>
      </cdr:nvSpPr>
      <cdr:spPr>
        <a:xfrm xmlns:a="http://schemas.openxmlformats.org/drawingml/2006/main">
          <a:off x="134937" y="2301002"/>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Transportation problems kept you from getting needed health care</a:t>
          </a:r>
        </a:p>
      </cdr:txBody>
    </cdr:sp>
  </cdr:relSizeAnchor>
  <cdr:relSizeAnchor xmlns:cdr="http://schemas.openxmlformats.org/drawingml/2006/chartDrawing">
    <cdr:from>
      <cdr:x>0.86408</cdr:x>
      <cdr:y>0.42132</cdr:y>
    </cdr:from>
    <cdr:to>
      <cdr:x>0.91007</cdr:x>
      <cdr:y>0.47801</cdr:y>
    </cdr:to>
    <cdr:sp macro="" textlink="">
      <cdr:nvSpPr>
        <cdr:cNvPr id="17" name="TextBox 1"/>
        <cdr:cNvSpPr txBox="1"/>
      </cdr:nvSpPr>
      <cdr:spPr>
        <a:xfrm xmlns:a="http://schemas.openxmlformats.org/drawingml/2006/main">
          <a:off x="6715958" y="1829964"/>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12%</a:t>
          </a:r>
        </a:p>
      </cdr:txBody>
    </cdr:sp>
  </cdr:relSizeAnchor>
  <cdr:relSizeAnchor xmlns:cdr="http://schemas.openxmlformats.org/drawingml/2006/chartDrawing">
    <cdr:from>
      <cdr:x>0.86408</cdr:x>
      <cdr:y>0.57321</cdr:y>
    </cdr:from>
    <cdr:to>
      <cdr:x>0.91007</cdr:x>
      <cdr:y>0.6299</cdr:y>
    </cdr:to>
    <cdr:sp macro="" textlink="">
      <cdr:nvSpPr>
        <cdr:cNvPr id="18" name="TextBox 1"/>
        <cdr:cNvSpPr txBox="1"/>
      </cdr:nvSpPr>
      <cdr:spPr>
        <a:xfrm xmlns:a="http://schemas.openxmlformats.org/drawingml/2006/main">
          <a:off x="6715958" y="2489683"/>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14%</a:t>
          </a:r>
        </a:p>
      </cdr:txBody>
    </cdr:sp>
  </cdr:relSizeAnchor>
</c:userShapes>
</file>

<file path=ppt/drawings/drawing14.xml><?xml version="1.0" encoding="utf-8"?>
<c:userShapes xmlns:c="http://schemas.openxmlformats.org/drawingml/2006/chart">
  <cdr:relSizeAnchor xmlns:cdr="http://schemas.openxmlformats.org/drawingml/2006/chartDrawing">
    <cdr:from>
      <cdr:x>0.79187</cdr:x>
      <cdr:y>0.50816</cdr:y>
    </cdr:from>
    <cdr:to>
      <cdr:x>0.83229</cdr:x>
      <cdr:y>0.55777</cdr:y>
    </cdr:to>
    <cdr:sp macro="" textlink="">
      <cdr:nvSpPr>
        <cdr:cNvPr id="24" name="TextBox 1"/>
        <cdr:cNvSpPr txBox="1"/>
      </cdr:nvSpPr>
      <cdr:spPr>
        <a:xfrm xmlns:a="http://schemas.openxmlformats.org/drawingml/2006/main">
          <a:off x="6154702" y="2207158"/>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42%</a:t>
          </a:r>
        </a:p>
      </cdr:txBody>
    </cdr:sp>
  </cdr:relSizeAnchor>
  <cdr:relSizeAnchor xmlns:cdr="http://schemas.openxmlformats.org/drawingml/2006/chartDrawing">
    <cdr:from>
      <cdr:x>0.80374</cdr:x>
      <cdr:y>0.91359</cdr:y>
    </cdr:from>
    <cdr:to>
      <cdr:x>0.83229</cdr:x>
      <cdr:y>0.96319</cdr:y>
    </cdr:to>
    <cdr:sp macro="" textlink="">
      <cdr:nvSpPr>
        <cdr:cNvPr id="26" name="TextBox 1"/>
        <cdr:cNvSpPr txBox="1"/>
      </cdr:nvSpPr>
      <cdr:spPr>
        <a:xfrm xmlns:a="http://schemas.openxmlformats.org/drawingml/2006/main">
          <a:off x="6247013" y="3968081"/>
          <a:ext cx="221878"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a:t>
          </a:r>
        </a:p>
      </cdr:txBody>
    </cdr:sp>
  </cdr:relSizeAnchor>
  <cdr:relSizeAnchor xmlns:cdr="http://schemas.openxmlformats.org/drawingml/2006/chartDrawing">
    <cdr:from>
      <cdr:x>0.79187</cdr:x>
      <cdr:y>0.17031</cdr:y>
    </cdr:from>
    <cdr:to>
      <cdr:x>0.83229</cdr:x>
      <cdr:y>0.21991</cdr:y>
    </cdr:to>
    <cdr:sp macro="" textlink="">
      <cdr:nvSpPr>
        <cdr:cNvPr id="27" name="TextBox 1"/>
        <cdr:cNvSpPr txBox="1"/>
      </cdr:nvSpPr>
      <cdr:spPr>
        <a:xfrm xmlns:a="http://schemas.openxmlformats.org/drawingml/2006/main">
          <a:off x="6154702" y="739719"/>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38%</a:t>
          </a:r>
        </a:p>
      </cdr:txBody>
    </cdr:sp>
  </cdr:relSizeAnchor>
  <cdr:relSizeAnchor xmlns:cdr="http://schemas.openxmlformats.org/drawingml/2006/chartDrawing">
    <cdr:from>
      <cdr:x>0.79187</cdr:x>
      <cdr:y>0.64322</cdr:y>
    </cdr:from>
    <cdr:to>
      <cdr:x>0.83229</cdr:x>
      <cdr:y>0.693</cdr:y>
    </cdr:to>
    <cdr:sp macro="" textlink="">
      <cdr:nvSpPr>
        <cdr:cNvPr id="28" name="TextBox 1"/>
        <cdr:cNvSpPr txBox="1"/>
      </cdr:nvSpPr>
      <cdr:spPr>
        <a:xfrm xmlns:a="http://schemas.openxmlformats.org/drawingml/2006/main">
          <a:off x="6154702" y="2783541"/>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17%</a:t>
          </a:r>
        </a:p>
      </cdr:txBody>
    </cdr:sp>
  </cdr:relSizeAnchor>
  <cdr:relSizeAnchor xmlns:cdr="http://schemas.openxmlformats.org/drawingml/2006/chartDrawing">
    <cdr:from>
      <cdr:x>0.79187</cdr:x>
      <cdr:y>0.23788</cdr:y>
    </cdr:from>
    <cdr:to>
      <cdr:x>0.83229</cdr:x>
      <cdr:y>0.28748</cdr:y>
    </cdr:to>
    <cdr:sp macro="" textlink="">
      <cdr:nvSpPr>
        <cdr:cNvPr id="33" name="TextBox 1"/>
        <cdr:cNvSpPr txBox="1"/>
      </cdr:nvSpPr>
      <cdr:spPr>
        <a:xfrm xmlns:a="http://schemas.openxmlformats.org/drawingml/2006/main">
          <a:off x="6154702" y="1033202"/>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62%</a:t>
          </a:r>
        </a:p>
      </cdr:txBody>
    </cdr:sp>
  </cdr:relSizeAnchor>
  <cdr:relSizeAnchor xmlns:cdr="http://schemas.openxmlformats.org/drawingml/2006/chartDrawing">
    <cdr:from>
      <cdr:x>0.79187</cdr:x>
      <cdr:y>0.37302</cdr:y>
    </cdr:from>
    <cdr:to>
      <cdr:x>0.83229</cdr:x>
      <cdr:y>0.42262</cdr:y>
    </cdr:to>
    <cdr:sp macro="" textlink="">
      <cdr:nvSpPr>
        <cdr:cNvPr id="35" name="TextBox 1"/>
        <cdr:cNvSpPr txBox="1"/>
      </cdr:nvSpPr>
      <cdr:spPr>
        <a:xfrm xmlns:a="http://schemas.openxmlformats.org/drawingml/2006/main">
          <a:off x="6154702" y="1620169"/>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23%</a:t>
          </a:r>
        </a:p>
      </cdr:txBody>
    </cdr:sp>
  </cdr:relSizeAnchor>
  <cdr:relSizeAnchor xmlns:cdr="http://schemas.openxmlformats.org/drawingml/2006/chartDrawing">
    <cdr:from>
      <cdr:x>0.79187</cdr:x>
      <cdr:y>0.44059</cdr:y>
    </cdr:from>
    <cdr:to>
      <cdr:x>0.83229</cdr:x>
      <cdr:y>0.4902</cdr:y>
    </cdr:to>
    <cdr:sp macro="" textlink="">
      <cdr:nvSpPr>
        <cdr:cNvPr id="36" name="TextBox 1"/>
        <cdr:cNvSpPr txBox="1"/>
      </cdr:nvSpPr>
      <cdr:spPr>
        <a:xfrm xmlns:a="http://schemas.openxmlformats.org/drawingml/2006/main">
          <a:off x="6154702" y="1913675"/>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36%</a:t>
          </a:r>
        </a:p>
      </cdr:txBody>
    </cdr:sp>
  </cdr:relSizeAnchor>
  <cdr:relSizeAnchor xmlns:cdr="http://schemas.openxmlformats.org/drawingml/2006/chartDrawing">
    <cdr:from>
      <cdr:x>0.79204</cdr:x>
      <cdr:y>0.71088</cdr:y>
    </cdr:from>
    <cdr:to>
      <cdr:x>0.83229</cdr:x>
      <cdr:y>0.76048</cdr:y>
    </cdr:to>
    <cdr:sp macro="" textlink="">
      <cdr:nvSpPr>
        <cdr:cNvPr id="39" name="TextBox 1"/>
        <cdr:cNvSpPr txBox="1"/>
      </cdr:nvSpPr>
      <cdr:spPr>
        <a:xfrm xmlns:a="http://schemas.openxmlformats.org/drawingml/2006/main">
          <a:off x="6156017" y="3087631"/>
          <a:ext cx="312874"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46%</a:t>
          </a:r>
        </a:p>
      </cdr:txBody>
    </cdr:sp>
  </cdr:relSizeAnchor>
  <cdr:relSizeAnchor xmlns:cdr="http://schemas.openxmlformats.org/drawingml/2006/chartDrawing">
    <cdr:from>
      <cdr:x>0.79187</cdr:x>
      <cdr:y>0.77845</cdr:y>
    </cdr:from>
    <cdr:to>
      <cdr:x>0.83229</cdr:x>
      <cdr:y>0.82805</cdr:y>
    </cdr:to>
    <cdr:sp macro="" textlink="">
      <cdr:nvSpPr>
        <cdr:cNvPr id="40" name="TextBox 1"/>
        <cdr:cNvSpPr txBox="1"/>
      </cdr:nvSpPr>
      <cdr:spPr>
        <a:xfrm xmlns:a="http://schemas.openxmlformats.org/drawingml/2006/main">
          <a:off x="6154702" y="3381114"/>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15%</a:t>
          </a:r>
        </a:p>
      </cdr:txBody>
    </cdr:sp>
  </cdr:relSizeAnchor>
  <cdr:relSizeAnchor xmlns:cdr="http://schemas.openxmlformats.org/drawingml/2006/chartDrawing">
    <cdr:from>
      <cdr:x>0.79187</cdr:x>
      <cdr:y>0.84602</cdr:y>
    </cdr:from>
    <cdr:to>
      <cdr:x>0.83229</cdr:x>
      <cdr:y>0.89562</cdr:y>
    </cdr:to>
    <cdr:sp macro="" textlink="">
      <cdr:nvSpPr>
        <cdr:cNvPr id="41" name="TextBox 1"/>
        <cdr:cNvSpPr txBox="1"/>
      </cdr:nvSpPr>
      <cdr:spPr>
        <a:xfrm xmlns:a="http://schemas.openxmlformats.org/drawingml/2006/main">
          <a:off x="6154702" y="3674597"/>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13%</a:t>
          </a:r>
        </a:p>
      </cdr:txBody>
    </cdr:sp>
  </cdr:relSizeAnchor>
  <cdr:relSizeAnchor xmlns:cdr="http://schemas.openxmlformats.org/drawingml/2006/chartDrawing">
    <cdr:from>
      <cdr:x>0.25919</cdr:x>
      <cdr:y>0.11269</cdr:y>
    </cdr:from>
    <cdr:to>
      <cdr:x>0.32993</cdr:x>
      <cdr:y>0.15538</cdr:y>
    </cdr:to>
    <cdr:sp macro="" textlink="">
      <cdr:nvSpPr>
        <cdr:cNvPr id="42" name="TextBox 41"/>
        <cdr:cNvSpPr txBox="1"/>
      </cdr:nvSpPr>
      <cdr:spPr>
        <a:xfrm xmlns:a="http://schemas.openxmlformats.org/drawingml/2006/main">
          <a:off x="2014537" y="487680"/>
          <a:ext cx="549831"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rgbClr val="02458C"/>
              </a:solidFill>
              <a:latin typeface="Calibri" pitchFamily="34" charset="0"/>
            </a:rPr>
            <a:t>Gender</a:t>
          </a:r>
        </a:p>
      </cdr:txBody>
    </cdr:sp>
  </cdr:relSizeAnchor>
  <cdr:relSizeAnchor xmlns:cdr="http://schemas.openxmlformats.org/drawingml/2006/chartDrawing">
    <cdr:from>
      <cdr:x>0.29343</cdr:x>
      <cdr:y>0.31695</cdr:y>
    </cdr:from>
    <cdr:to>
      <cdr:x>0.32993</cdr:x>
      <cdr:y>0.35964</cdr:y>
    </cdr:to>
    <cdr:sp macro="" textlink="">
      <cdr:nvSpPr>
        <cdr:cNvPr id="43" name="TextBox 42"/>
        <cdr:cNvSpPr txBox="1"/>
      </cdr:nvSpPr>
      <cdr:spPr>
        <a:xfrm xmlns:a="http://schemas.openxmlformats.org/drawingml/2006/main">
          <a:off x="2280636" y="1371600"/>
          <a:ext cx="28373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rgbClr val="02458C"/>
              </a:solidFill>
              <a:latin typeface="Calibri" pitchFamily="34" charset="0"/>
            </a:rPr>
            <a:t>Age</a:t>
          </a:r>
        </a:p>
      </cdr:txBody>
    </cdr:sp>
  </cdr:relSizeAnchor>
  <cdr:relSizeAnchor xmlns:cdr="http://schemas.openxmlformats.org/drawingml/2006/chartDrawing">
    <cdr:from>
      <cdr:x>0.18989</cdr:x>
      <cdr:y>0.59164</cdr:y>
    </cdr:from>
    <cdr:to>
      <cdr:x>0.32993</cdr:x>
      <cdr:y>0.63432</cdr:y>
    </cdr:to>
    <cdr:sp macro="" textlink="">
      <cdr:nvSpPr>
        <cdr:cNvPr id="44" name="TextBox 43"/>
        <cdr:cNvSpPr txBox="1"/>
      </cdr:nvSpPr>
      <cdr:spPr>
        <a:xfrm xmlns:a="http://schemas.openxmlformats.org/drawingml/2006/main">
          <a:off x="1475929" y="2560320"/>
          <a:ext cx="1088439"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r">
            <a:lnSpc>
              <a:spcPct val="85000"/>
            </a:lnSpc>
          </a:pPr>
          <a:r>
            <a:rPr lang="en-US" sz="1400" b="1" u="sng" dirty="0">
              <a:solidFill>
                <a:srgbClr val="02458C"/>
              </a:solidFill>
              <a:latin typeface="Calibri" pitchFamily="34" charset="0"/>
            </a:rPr>
            <a:t>Race/ethnicity</a:t>
          </a:r>
        </a:p>
      </cdr:txBody>
    </cdr:sp>
  </cdr:relSizeAnchor>
  <cdr:relSizeAnchor xmlns:cdr="http://schemas.openxmlformats.org/drawingml/2006/chartDrawing">
    <cdr:from>
      <cdr:x>0.76246</cdr:x>
      <cdr:y>0.01174</cdr:y>
    </cdr:from>
    <cdr:to>
      <cdr:x>0.84434</cdr:x>
      <cdr:y>0.10109</cdr:y>
    </cdr:to>
    <cdr:sp macro="" textlink="">
      <cdr:nvSpPr>
        <cdr:cNvPr id="19" name="TextBox 1"/>
        <cdr:cNvSpPr txBox="1"/>
      </cdr:nvSpPr>
      <cdr:spPr>
        <a:xfrm xmlns:a="http://schemas.openxmlformats.org/drawingml/2006/main">
          <a:off x="5926137" y="50800"/>
          <a:ext cx="636404"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a:solidFill>
                <a:srgbClr val="02458C"/>
              </a:solidFill>
              <a:latin typeface="Calibri" pitchFamily="34" charset="0"/>
            </a:rPr>
            <a:t>CMC</a:t>
          </a:r>
          <a:br>
            <a:rPr lang="en-US" sz="1400" b="1" dirty="0">
              <a:solidFill>
                <a:srgbClr val="02458C"/>
              </a:solidFill>
              <a:latin typeface="Calibri" pitchFamily="34" charset="0"/>
            </a:rPr>
          </a:br>
          <a:r>
            <a:rPr lang="en-US" sz="1400" b="1" u="sng" dirty="0">
              <a:solidFill>
                <a:srgbClr val="02458C"/>
              </a:solidFill>
              <a:latin typeface="Calibri" pitchFamily="34" charset="0"/>
            </a:rPr>
            <a:t>opt-outs</a:t>
          </a:r>
        </a:p>
      </cdr:txBody>
    </cdr:sp>
  </cdr:relSizeAnchor>
  <cdr:relSizeAnchor xmlns:cdr="http://schemas.openxmlformats.org/drawingml/2006/chartDrawing">
    <cdr:from>
      <cdr:x>0.43675</cdr:x>
      <cdr:y>0.01174</cdr:y>
    </cdr:from>
    <cdr:to>
      <cdr:x>0.52523</cdr:x>
      <cdr:y>0.10109</cdr:y>
    </cdr:to>
    <cdr:sp macro="" textlink="">
      <cdr:nvSpPr>
        <cdr:cNvPr id="20" name="TextBox 2"/>
        <cdr:cNvSpPr txBox="1"/>
      </cdr:nvSpPr>
      <cdr:spPr>
        <a:xfrm xmlns:a="http://schemas.openxmlformats.org/drawingml/2006/main">
          <a:off x="3394588" y="50800"/>
          <a:ext cx="687702"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a:solidFill>
                <a:srgbClr val="02458C"/>
              </a:solidFill>
              <a:latin typeface="Calibri" pitchFamily="34" charset="0"/>
            </a:rPr>
            <a:t>CMC</a:t>
          </a:r>
          <a:br>
            <a:rPr lang="en-US" sz="1400" b="1" dirty="0">
              <a:solidFill>
                <a:srgbClr val="02458C"/>
              </a:solidFill>
              <a:latin typeface="Calibri" pitchFamily="34" charset="0"/>
            </a:rPr>
          </a:br>
          <a:r>
            <a:rPr lang="en-US" sz="1400" b="1" u="sng" dirty="0">
              <a:solidFill>
                <a:srgbClr val="02458C"/>
              </a:solidFill>
              <a:latin typeface="Calibri" pitchFamily="34" charset="0"/>
            </a:rPr>
            <a:t>enrollees</a:t>
          </a:r>
        </a:p>
      </cdr:txBody>
    </cdr:sp>
  </cdr:relSizeAnchor>
</c:userShapes>
</file>

<file path=ppt/drawings/drawing15.xml><?xml version="1.0" encoding="utf-8"?>
<c:userShapes xmlns:c="http://schemas.openxmlformats.org/drawingml/2006/chart">
  <cdr:relSizeAnchor xmlns:cdr="http://schemas.openxmlformats.org/drawingml/2006/chartDrawing">
    <cdr:from>
      <cdr:x>0.78992</cdr:x>
      <cdr:y>0.1741</cdr:y>
    </cdr:from>
    <cdr:to>
      <cdr:x>0.83034</cdr:x>
      <cdr:y>0.2237</cdr:y>
    </cdr:to>
    <cdr:sp macro="" textlink="">
      <cdr:nvSpPr>
        <cdr:cNvPr id="22" name="TextBox 1"/>
        <cdr:cNvSpPr txBox="1"/>
      </cdr:nvSpPr>
      <cdr:spPr>
        <a:xfrm xmlns:a="http://schemas.openxmlformats.org/drawingml/2006/main">
          <a:off x="6139546" y="756180"/>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45%</a:t>
          </a:r>
        </a:p>
      </cdr:txBody>
    </cdr:sp>
  </cdr:relSizeAnchor>
  <cdr:relSizeAnchor xmlns:cdr="http://schemas.openxmlformats.org/drawingml/2006/chartDrawing">
    <cdr:from>
      <cdr:x>0.76246</cdr:x>
      <cdr:y>0.01174</cdr:y>
    </cdr:from>
    <cdr:to>
      <cdr:x>0.84434</cdr:x>
      <cdr:y>0.10109</cdr:y>
    </cdr:to>
    <cdr:sp macro="" textlink="">
      <cdr:nvSpPr>
        <cdr:cNvPr id="19" name="TextBox 1"/>
        <cdr:cNvSpPr txBox="1"/>
      </cdr:nvSpPr>
      <cdr:spPr>
        <a:xfrm xmlns:a="http://schemas.openxmlformats.org/drawingml/2006/main">
          <a:off x="5926137" y="50800"/>
          <a:ext cx="636404"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a:solidFill>
                <a:srgbClr val="02458C"/>
              </a:solidFill>
              <a:latin typeface="Calibri" pitchFamily="34" charset="0"/>
            </a:rPr>
            <a:t>CMC</a:t>
          </a:r>
          <a:br>
            <a:rPr lang="en-US" sz="1400" b="1" dirty="0">
              <a:solidFill>
                <a:srgbClr val="02458C"/>
              </a:solidFill>
              <a:latin typeface="Calibri" pitchFamily="34" charset="0"/>
            </a:rPr>
          </a:br>
          <a:r>
            <a:rPr lang="en-US" sz="1400" b="1" u="sng" dirty="0">
              <a:solidFill>
                <a:srgbClr val="02458C"/>
              </a:solidFill>
              <a:latin typeface="Calibri" pitchFamily="34" charset="0"/>
            </a:rPr>
            <a:t>opt-outs</a:t>
          </a:r>
        </a:p>
      </cdr:txBody>
    </cdr:sp>
  </cdr:relSizeAnchor>
  <cdr:relSizeAnchor xmlns:cdr="http://schemas.openxmlformats.org/drawingml/2006/chartDrawing">
    <cdr:from>
      <cdr:x>0.43675</cdr:x>
      <cdr:y>0.01174</cdr:y>
    </cdr:from>
    <cdr:to>
      <cdr:x>0.52523</cdr:x>
      <cdr:y>0.10109</cdr:y>
    </cdr:to>
    <cdr:sp macro="" textlink="">
      <cdr:nvSpPr>
        <cdr:cNvPr id="20" name="TextBox 2"/>
        <cdr:cNvSpPr txBox="1"/>
      </cdr:nvSpPr>
      <cdr:spPr>
        <a:xfrm xmlns:a="http://schemas.openxmlformats.org/drawingml/2006/main">
          <a:off x="3394588" y="50800"/>
          <a:ext cx="687702"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a:solidFill>
                <a:srgbClr val="02458C"/>
              </a:solidFill>
              <a:latin typeface="Calibri" pitchFamily="34" charset="0"/>
            </a:rPr>
            <a:t>CMC</a:t>
          </a:r>
          <a:br>
            <a:rPr lang="en-US" sz="1400" b="1" dirty="0">
              <a:solidFill>
                <a:srgbClr val="02458C"/>
              </a:solidFill>
              <a:latin typeface="Calibri" pitchFamily="34" charset="0"/>
            </a:rPr>
          </a:br>
          <a:r>
            <a:rPr lang="en-US" sz="1400" b="1" u="sng" dirty="0">
              <a:solidFill>
                <a:srgbClr val="02458C"/>
              </a:solidFill>
              <a:latin typeface="Calibri" pitchFamily="34" charset="0"/>
            </a:rPr>
            <a:t>enrollees</a:t>
          </a:r>
        </a:p>
      </cdr:txBody>
    </cdr:sp>
  </cdr:relSizeAnchor>
  <cdr:relSizeAnchor xmlns:cdr="http://schemas.openxmlformats.org/drawingml/2006/chartDrawing">
    <cdr:from>
      <cdr:x>0.23349</cdr:x>
      <cdr:y>0.12439</cdr:y>
    </cdr:from>
    <cdr:to>
      <cdr:x>0.32919</cdr:x>
      <cdr:y>0.16946</cdr:y>
    </cdr:to>
    <cdr:sp macro="" textlink="">
      <cdr:nvSpPr>
        <cdr:cNvPr id="17" name="TextBox 1"/>
        <cdr:cNvSpPr txBox="1"/>
      </cdr:nvSpPr>
      <cdr:spPr>
        <a:xfrm xmlns:a="http://schemas.openxmlformats.org/drawingml/2006/main">
          <a:off x="1814768" y="540258"/>
          <a:ext cx="743819" cy="195757"/>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lnSpc>
              <a:spcPct val="85000"/>
            </a:lnSpc>
          </a:pPr>
          <a:r>
            <a:rPr lang="en-US" sz="1400" b="1" u="sng" dirty="0">
              <a:solidFill>
                <a:srgbClr val="02458C"/>
              </a:solidFill>
              <a:latin typeface="Calibri" pitchFamily="34" charset="0"/>
            </a:rPr>
            <a:t>Education</a:t>
          </a:r>
        </a:p>
      </cdr:txBody>
    </cdr:sp>
  </cdr:relSizeAnchor>
  <cdr:relSizeAnchor xmlns:cdr="http://schemas.openxmlformats.org/drawingml/2006/chartDrawing">
    <cdr:from>
      <cdr:x>0.07483</cdr:x>
      <cdr:y>0.60334</cdr:y>
    </cdr:from>
    <cdr:to>
      <cdr:x>0.32919</cdr:x>
      <cdr:y>0.73107</cdr:y>
    </cdr:to>
    <cdr:sp macro="" textlink="">
      <cdr:nvSpPr>
        <cdr:cNvPr id="18" name="TextBox 2"/>
        <cdr:cNvSpPr txBox="1"/>
      </cdr:nvSpPr>
      <cdr:spPr>
        <a:xfrm xmlns:a="http://schemas.openxmlformats.org/drawingml/2006/main">
          <a:off x="581580" y="2620547"/>
          <a:ext cx="1977016" cy="554767"/>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lnSpc>
              <a:spcPct val="85000"/>
            </a:lnSpc>
          </a:pPr>
          <a:r>
            <a:rPr lang="en-US" sz="1400" b="1" dirty="0">
              <a:solidFill>
                <a:srgbClr val="02458C"/>
              </a:solidFill>
              <a:latin typeface="Calibri" pitchFamily="34" charset="0"/>
            </a:rPr>
            <a:t>Receive Supplemental</a:t>
          </a:r>
          <a:br>
            <a:rPr lang="en-US" sz="1400" b="1" dirty="0">
              <a:solidFill>
                <a:srgbClr val="02458C"/>
              </a:solidFill>
              <a:latin typeface="Calibri" pitchFamily="34" charset="0"/>
            </a:rPr>
          </a:br>
          <a:r>
            <a:rPr lang="en-US" sz="1400" b="1" u="sng" dirty="0">
              <a:solidFill>
                <a:srgbClr val="02458C"/>
              </a:solidFill>
              <a:latin typeface="Calibri" pitchFamily="34" charset="0"/>
            </a:rPr>
            <a:t>Security Income/Payment</a:t>
          </a:r>
        </a:p>
        <a:p xmlns:a="http://schemas.openxmlformats.org/drawingml/2006/main">
          <a:pPr algn="r">
            <a:lnSpc>
              <a:spcPct val="85000"/>
            </a:lnSpc>
          </a:pPr>
          <a:endParaRPr lang="en-US" sz="1400" b="1" u="sng" dirty="0">
            <a:solidFill>
              <a:srgbClr val="02458C"/>
            </a:solidFill>
            <a:latin typeface="Calibri" pitchFamily="34" charset="0"/>
          </a:endParaRPr>
        </a:p>
      </cdr:txBody>
    </cdr:sp>
  </cdr:relSizeAnchor>
  <cdr:relSizeAnchor xmlns:cdr="http://schemas.openxmlformats.org/drawingml/2006/chartDrawing">
    <cdr:from>
      <cdr:x>0.78992</cdr:x>
      <cdr:y>0.47976</cdr:y>
    </cdr:from>
    <cdr:to>
      <cdr:x>0.83034</cdr:x>
      <cdr:y>0.52936</cdr:y>
    </cdr:to>
    <cdr:sp macro="" textlink="">
      <cdr:nvSpPr>
        <cdr:cNvPr id="21" name="TextBox 1"/>
        <cdr:cNvSpPr txBox="1"/>
      </cdr:nvSpPr>
      <cdr:spPr>
        <a:xfrm xmlns:a="http://schemas.openxmlformats.org/drawingml/2006/main">
          <a:off x="6139546" y="2083783"/>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13%</a:t>
          </a:r>
        </a:p>
      </cdr:txBody>
    </cdr:sp>
  </cdr:relSizeAnchor>
  <cdr:relSizeAnchor xmlns:cdr="http://schemas.openxmlformats.org/drawingml/2006/chartDrawing">
    <cdr:from>
      <cdr:x>0.78992</cdr:x>
      <cdr:y>0.27728</cdr:y>
    </cdr:from>
    <cdr:to>
      <cdr:x>0.83034</cdr:x>
      <cdr:y>0.32706</cdr:y>
    </cdr:to>
    <cdr:sp macro="" textlink="">
      <cdr:nvSpPr>
        <cdr:cNvPr id="23" name="TextBox 1"/>
        <cdr:cNvSpPr txBox="1"/>
      </cdr:nvSpPr>
      <cdr:spPr>
        <a:xfrm xmlns:a="http://schemas.openxmlformats.org/drawingml/2006/main">
          <a:off x="6139542" y="1204346"/>
          <a:ext cx="314161" cy="216215"/>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18%</a:t>
          </a:r>
        </a:p>
      </cdr:txBody>
    </cdr:sp>
  </cdr:relSizeAnchor>
  <cdr:relSizeAnchor xmlns:cdr="http://schemas.openxmlformats.org/drawingml/2006/chartDrawing">
    <cdr:from>
      <cdr:x>0.78992</cdr:x>
      <cdr:y>0.37926</cdr:y>
    </cdr:from>
    <cdr:to>
      <cdr:x>0.83034</cdr:x>
      <cdr:y>0.42886</cdr:y>
    </cdr:to>
    <cdr:sp macro="" textlink="">
      <cdr:nvSpPr>
        <cdr:cNvPr id="25" name="TextBox 1"/>
        <cdr:cNvSpPr txBox="1"/>
      </cdr:nvSpPr>
      <cdr:spPr>
        <a:xfrm xmlns:a="http://schemas.openxmlformats.org/drawingml/2006/main">
          <a:off x="6139546" y="1647272"/>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18%</a:t>
          </a:r>
        </a:p>
      </cdr:txBody>
    </cdr:sp>
  </cdr:relSizeAnchor>
  <cdr:relSizeAnchor xmlns:cdr="http://schemas.openxmlformats.org/drawingml/2006/chartDrawing">
    <cdr:from>
      <cdr:x>0.78992</cdr:x>
      <cdr:y>0.68247</cdr:y>
    </cdr:from>
    <cdr:to>
      <cdr:x>0.83034</cdr:x>
      <cdr:y>0.73207</cdr:y>
    </cdr:to>
    <cdr:sp macro="" textlink="">
      <cdr:nvSpPr>
        <cdr:cNvPr id="29" name="TextBox 1"/>
        <cdr:cNvSpPr txBox="1"/>
      </cdr:nvSpPr>
      <cdr:spPr>
        <a:xfrm xmlns:a="http://schemas.openxmlformats.org/drawingml/2006/main">
          <a:off x="6139546" y="2964234"/>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63%</a:t>
          </a:r>
        </a:p>
      </cdr:txBody>
    </cdr:sp>
  </cdr:relSizeAnchor>
  <cdr:relSizeAnchor xmlns:cdr="http://schemas.openxmlformats.org/drawingml/2006/chartDrawing">
    <cdr:from>
      <cdr:x>0.78992</cdr:x>
      <cdr:y>0.78454</cdr:y>
    </cdr:from>
    <cdr:to>
      <cdr:x>0.83034</cdr:x>
      <cdr:y>0.83414</cdr:y>
    </cdr:to>
    <cdr:sp macro="" textlink="">
      <cdr:nvSpPr>
        <cdr:cNvPr id="30" name="TextBox 1"/>
        <cdr:cNvSpPr txBox="1"/>
      </cdr:nvSpPr>
      <cdr:spPr>
        <a:xfrm xmlns:a="http://schemas.openxmlformats.org/drawingml/2006/main">
          <a:off x="6139546" y="3407565"/>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27%</a:t>
          </a:r>
        </a:p>
      </cdr:txBody>
    </cdr:sp>
  </cdr:relSizeAnchor>
</c:userShapes>
</file>

<file path=ppt/drawings/drawing16.xml><?xml version="1.0" encoding="utf-8"?>
<c:userShapes xmlns:c="http://schemas.openxmlformats.org/drawingml/2006/chart">
  <cdr:relSizeAnchor xmlns:cdr="http://schemas.openxmlformats.org/drawingml/2006/chartDrawing">
    <cdr:from>
      <cdr:x>0.77926</cdr:x>
      <cdr:y>0.39564</cdr:y>
    </cdr:from>
    <cdr:to>
      <cdr:x>0.82527</cdr:x>
      <cdr:y>0.45254</cdr:y>
    </cdr:to>
    <cdr:sp macro="" textlink="">
      <cdr:nvSpPr>
        <cdr:cNvPr id="24" name="TextBox 1"/>
        <cdr:cNvSpPr txBox="1"/>
      </cdr:nvSpPr>
      <cdr:spPr>
        <a:xfrm xmlns:a="http://schemas.openxmlformats.org/drawingml/2006/main">
          <a:off x="6056759" y="1712149"/>
          <a:ext cx="3575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51%</a:t>
          </a:r>
        </a:p>
      </cdr:txBody>
    </cdr:sp>
  </cdr:relSizeAnchor>
  <cdr:relSizeAnchor xmlns:cdr="http://schemas.openxmlformats.org/drawingml/2006/chartDrawing">
    <cdr:from>
      <cdr:x>0.77928</cdr:x>
      <cdr:y>0.80195</cdr:y>
    </cdr:from>
    <cdr:to>
      <cdr:x>0.82527</cdr:x>
      <cdr:y>0.85884</cdr:y>
    </cdr:to>
    <cdr:sp macro="" textlink="">
      <cdr:nvSpPr>
        <cdr:cNvPr id="26" name="TextBox 1"/>
        <cdr:cNvSpPr txBox="1"/>
      </cdr:nvSpPr>
      <cdr:spPr>
        <a:xfrm xmlns:a="http://schemas.openxmlformats.org/drawingml/2006/main">
          <a:off x="6056859" y="3470445"/>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30%</a:t>
          </a:r>
        </a:p>
      </cdr:txBody>
    </cdr:sp>
  </cdr:relSizeAnchor>
  <cdr:relSizeAnchor xmlns:cdr="http://schemas.openxmlformats.org/drawingml/2006/chartDrawing">
    <cdr:from>
      <cdr:x>0.77926</cdr:x>
      <cdr:y>0.19249</cdr:y>
    </cdr:from>
    <cdr:to>
      <cdr:x>0.82527</cdr:x>
      <cdr:y>0.24938</cdr:y>
    </cdr:to>
    <cdr:sp macro="" textlink="">
      <cdr:nvSpPr>
        <cdr:cNvPr id="27" name="TextBox 1"/>
        <cdr:cNvSpPr txBox="1"/>
      </cdr:nvSpPr>
      <cdr:spPr>
        <a:xfrm xmlns:a="http://schemas.openxmlformats.org/drawingml/2006/main">
          <a:off x="6056759" y="832991"/>
          <a:ext cx="3575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51%</a:t>
          </a:r>
        </a:p>
      </cdr:txBody>
    </cdr:sp>
  </cdr:relSizeAnchor>
  <cdr:relSizeAnchor xmlns:cdr="http://schemas.openxmlformats.org/drawingml/2006/chartDrawing">
    <cdr:from>
      <cdr:x>0.77926</cdr:x>
      <cdr:y>0.59879</cdr:y>
    </cdr:from>
    <cdr:to>
      <cdr:x>0.82527</cdr:x>
      <cdr:y>0.65569</cdr:y>
    </cdr:to>
    <cdr:sp macro="" textlink="">
      <cdr:nvSpPr>
        <cdr:cNvPr id="28" name="TextBox 1"/>
        <cdr:cNvSpPr txBox="1"/>
      </cdr:nvSpPr>
      <cdr:spPr>
        <a:xfrm xmlns:a="http://schemas.openxmlformats.org/drawingml/2006/main">
          <a:off x="6056759" y="2591286"/>
          <a:ext cx="3575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46%</a:t>
          </a:r>
        </a:p>
      </cdr:txBody>
    </cdr:sp>
  </cdr:relSizeAnchor>
  <cdr:relSizeAnchor xmlns:cdr="http://schemas.openxmlformats.org/drawingml/2006/chartDrawing">
    <cdr:from>
      <cdr:x>0.73648</cdr:x>
      <cdr:y>0.04916</cdr:y>
    </cdr:from>
    <cdr:to>
      <cdr:x>0.86806</cdr:x>
      <cdr:y>0.09184</cdr:y>
    </cdr:to>
    <cdr:sp macro="" textlink="">
      <cdr:nvSpPr>
        <cdr:cNvPr id="8" name="TextBox 1"/>
        <cdr:cNvSpPr txBox="1"/>
      </cdr:nvSpPr>
      <cdr:spPr>
        <a:xfrm xmlns:a="http://schemas.openxmlformats.org/drawingml/2006/main">
          <a:off x="5724235" y="212725"/>
          <a:ext cx="1022692" cy="184699"/>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u="sng" dirty="0">
              <a:solidFill>
                <a:schemeClr val="bg1"/>
              </a:solidFill>
              <a:latin typeface="Calibri" pitchFamily="34" charset="0"/>
            </a:rPr>
            <a:t>CMC opt-outs</a:t>
          </a:r>
        </a:p>
      </cdr:txBody>
    </cdr:sp>
  </cdr:relSizeAnchor>
  <cdr:relSizeAnchor xmlns:cdr="http://schemas.openxmlformats.org/drawingml/2006/chartDrawing">
    <cdr:from>
      <cdr:x>0.3703</cdr:x>
      <cdr:y>0.04916</cdr:y>
    </cdr:from>
    <cdr:to>
      <cdr:x>0.50848</cdr:x>
      <cdr:y>0.09184</cdr:y>
    </cdr:to>
    <cdr:sp macro="" textlink="">
      <cdr:nvSpPr>
        <cdr:cNvPr id="9" name="TextBox 2"/>
        <cdr:cNvSpPr txBox="1"/>
      </cdr:nvSpPr>
      <cdr:spPr>
        <a:xfrm xmlns:a="http://schemas.openxmlformats.org/drawingml/2006/main">
          <a:off x="2878137" y="212725"/>
          <a:ext cx="1073991" cy="184699"/>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u="sng" dirty="0">
              <a:solidFill>
                <a:schemeClr val="bg1"/>
              </a:solidFill>
              <a:latin typeface="Calibri" pitchFamily="34" charset="0"/>
            </a:rPr>
            <a:t>CMC enrollees</a:t>
          </a:r>
        </a:p>
      </cdr:txBody>
    </cdr:sp>
  </cdr:relSizeAnchor>
</c:userShapes>
</file>

<file path=ppt/drawings/drawing17.xml><?xml version="1.0" encoding="utf-8"?>
<c:userShapes xmlns:c="http://schemas.openxmlformats.org/drawingml/2006/chart">
  <cdr:relSizeAnchor xmlns:cdr="http://schemas.openxmlformats.org/drawingml/2006/chartDrawing">
    <cdr:from>
      <cdr:x>0.82472</cdr:x>
      <cdr:y>0.04916</cdr:y>
    </cdr:from>
    <cdr:to>
      <cdr:x>0.9563</cdr:x>
      <cdr:y>0.09184</cdr:y>
    </cdr:to>
    <cdr:sp macro="" textlink="">
      <cdr:nvSpPr>
        <cdr:cNvPr id="19" name="TextBox 18"/>
        <cdr:cNvSpPr txBox="1"/>
      </cdr:nvSpPr>
      <cdr:spPr>
        <a:xfrm xmlns:a="http://schemas.openxmlformats.org/drawingml/2006/main">
          <a:off x="6410054" y="212741"/>
          <a:ext cx="1022692" cy="184699"/>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opt-outs</a:t>
          </a:r>
        </a:p>
      </cdr:txBody>
    </cdr:sp>
  </cdr:relSizeAnchor>
  <cdr:relSizeAnchor xmlns:cdr="http://schemas.openxmlformats.org/drawingml/2006/chartDrawing">
    <cdr:from>
      <cdr:x>0.86752</cdr:x>
      <cdr:y>0.18933</cdr:y>
    </cdr:from>
    <cdr:to>
      <cdr:x>0.91351</cdr:x>
      <cdr:y>0.24622</cdr:y>
    </cdr:to>
    <cdr:sp macro="" textlink="">
      <cdr:nvSpPr>
        <cdr:cNvPr id="21" name="TextBox 1"/>
        <cdr:cNvSpPr txBox="1"/>
      </cdr:nvSpPr>
      <cdr:spPr>
        <a:xfrm xmlns:a="http://schemas.openxmlformats.org/drawingml/2006/main">
          <a:off x="6742674" y="819330"/>
          <a:ext cx="357453" cy="246193"/>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82%</a:t>
          </a:r>
        </a:p>
      </cdr:txBody>
    </cdr:sp>
  </cdr:relSizeAnchor>
  <cdr:relSizeAnchor xmlns:cdr="http://schemas.openxmlformats.org/drawingml/2006/chartDrawing">
    <cdr:from>
      <cdr:x>0.86752</cdr:x>
      <cdr:y>0.39342</cdr:y>
    </cdr:from>
    <cdr:to>
      <cdr:x>0.91351</cdr:x>
      <cdr:y>0.45032</cdr:y>
    </cdr:to>
    <cdr:sp macro="" textlink="">
      <cdr:nvSpPr>
        <cdr:cNvPr id="23" name="TextBox 1"/>
        <cdr:cNvSpPr txBox="1"/>
      </cdr:nvSpPr>
      <cdr:spPr>
        <a:xfrm xmlns:a="http://schemas.openxmlformats.org/drawingml/2006/main">
          <a:off x="6742695" y="1702542"/>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83%</a:t>
          </a:r>
        </a:p>
      </cdr:txBody>
    </cdr:sp>
  </cdr:relSizeAnchor>
  <cdr:relSizeAnchor xmlns:cdr="http://schemas.openxmlformats.org/drawingml/2006/chartDrawing">
    <cdr:from>
      <cdr:x>0.45854</cdr:x>
      <cdr:y>0.04916</cdr:y>
    </cdr:from>
    <cdr:to>
      <cdr:x>0.59672</cdr:x>
      <cdr:y>0.09184</cdr:y>
    </cdr:to>
    <cdr:sp macro="" textlink="">
      <cdr:nvSpPr>
        <cdr:cNvPr id="29" name="TextBox 28"/>
        <cdr:cNvSpPr txBox="1"/>
      </cdr:nvSpPr>
      <cdr:spPr>
        <a:xfrm xmlns:a="http://schemas.openxmlformats.org/drawingml/2006/main">
          <a:off x="3563937" y="212725"/>
          <a:ext cx="107401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enrollees</a:t>
          </a:r>
        </a:p>
      </cdr:txBody>
    </cdr:sp>
  </cdr:relSizeAnchor>
  <cdr:relSizeAnchor xmlns:cdr="http://schemas.openxmlformats.org/drawingml/2006/chartDrawing">
    <cdr:from>
      <cdr:x>0.01736</cdr:x>
      <cdr:y>0.14416</cdr:y>
    </cdr:from>
    <cdr:to>
      <cdr:x>0.33109</cdr:x>
      <cdr:y>0.28871</cdr:y>
    </cdr:to>
    <cdr:sp macro="" textlink="">
      <cdr:nvSpPr>
        <cdr:cNvPr id="30" name="TextBox 29"/>
        <cdr:cNvSpPr txBox="1"/>
      </cdr:nvSpPr>
      <cdr:spPr>
        <a:xfrm xmlns:a="http://schemas.openxmlformats.org/drawingml/2006/main">
          <a:off x="134929" y="626145"/>
          <a:ext cx="2438408" cy="627838"/>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600" b="1" dirty="0">
              <a:solidFill>
                <a:schemeClr val="bg1"/>
              </a:solidFill>
              <a:latin typeface="Calibri" pitchFamily="34" charset="0"/>
            </a:rPr>
            <a:t>Know how to manage </a:t>
          </a:r>
          <a:br>
            <a:rPr lang="en-US" sz="1600" b="1" dirty="0">
              <a:solidFill>
                <a:schemeClr val="bg1"/>
              </a:solidFill>
              <a:latin typeface="Calibri" pitchFamily="34" charset="0"/>
            </a:rPr>
          </a:br>
          <a:r>
            <a:rPr lang="en-US" sz="1600" b="1" dirty="0">
              <a:solidFill>
                <a:schemeClr val="bg1"/>
              </a:solidFill>
              <a:latin typeface="Calibri" pitchFamily="34" charset="0"/>
            </a:rPr>
            <a:t>your health conditions</a:t>
          </a:r>
          <a:br>
            <a:rPr lang="en-US" sz="1600" b="1" dirty="0">
              <a:solidFill>
                <a:schemeClr val="bg1"/>
              </a:solidFill>
              <a:latin typeface="Calibri" pitchFamily="34" charset="0"/>
            </a:rPr>
          </a:br>
          <a:r>
            <a:rPr lang="en-US" sz="1600" b="1" dirty="0">
              <a:solidFill>
                <a:schemeClr val="bg1"/>
              </a:solidFill>
              <a:latin typeface="Calibri" pitchFamily="34" charset="0"/>
            </a:rPr>
            <a:t>(% confident)</a:t>
          </a:r>
        </a:p>
      </cdr:txBody>
    </cdr:sp>
  </cdr:relSizeAnchor>
  <cdr:relSizeAnchor xmlns:cdr="http://schemas.openxmlformats.org/drawingml/2006/chartDrawing">
    <cdr:from>
      <cdr:x>0.01736</cdr:x>
      <cdr:y>0.35546</cdr:y>
    </cdr:from>
    <cdr:to>
      <cdr:x>0.33109</cdr:x>
      <cdr:y>0.50001</cdr:y>
    </cdr:to>
    <cdr:sp macro="" textlink="">
      <cdr:nvSpPr>
        <cdr:cNvPr id="31" name="TextBox 30"/>
        <cdr:cNvSpPr txBox="1"/>
      </cdr:nvSpPr>
      <cdr:spPr>
        <a:xfrm xmlns:a="http://schemas.openxmlformats.org/drawingml/2006/main">
          <a:off x="134929" y="1543905"/>
          <a:ext cx="2438408" cy="627838"/>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600" b="1" dirty="0">
              <a:solidFill>
                <a:schemeClr val="bg1"/>
              </a:solidFill>
              <a:latin typeface="Calibri" pitchFamily="34" charset="0"/>
            </a:rPr>
            <a:t>Can get questions about your health needs answered (% confident)</a:t>
          </a:r>
        </a:p>
      </cdr:txBody>
    </cdr:sp>
  </cdr:relSizeAnchor>
  <cdr:relSizeAnchor xmlns:cdr="http://schemas.openxmlformats.org/drawingml/2006/chartDrawing">
    <cdr:from>
      <cdr:x>0.01736</cdr:x>
      <cdr:y>0.52505</cdr:y>
    </cdr:from>
    <cdr:to>
      <cdr:x>0.33109</cdr:x>
      <cdr:y>0.7178</cdr:y>
    </cdr:to>
    <cdr:sp macro="" textlink="">
      <cdr:nvSpPr>
        <cdr:cNvPr id="32" name="TextBox 31"/>
        <cdr:cNvSpPr txBox="1"/>
      </cdr:nvSpPr>
      <cdr:spPr>
        <a:xfrm xmlns:a="http://schemas.openxmlformats.org/drawingml/2006/main">
          <a:off x="134929" y="2280502"/>
          <a:ext cx="2438408" cy="837191"/>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600" b="1" dirty="0">
              <a:solidFill>
                <a:schemeClr val="bg1"/>
              </a:solidFill>
              <a:latin typeface="Calibri" pitchFamily="34" charset="0"/>
            </a:rPr>
            <a:t>Know who to call if you have a health need or question </a:t>
          </a:r>
          <a:br>
            <a:rPr lang="en-US" sz="1600" b="1" dirty="0">
              <a:solidFill>
                <a:schemeClr val="bg1"/>
              </a:solidFill>
              <a:latin typeface="Calibri" pitchFamily="34" charset="0"/>
            </a:rPr>
          </a:br>
          <a:r>
            <a:rPr lang="en-US" sz="1600" b="1" dirty="0">
              <a:solidFill>
                <a:schemeClr val="bg1"/>
              </a:solidFill>
              <a:latin typeface="Calibri" pitchFamily="34" charset="0"/>
            </a:rPr>
            <a:t>(% yes)</a:t>
          </a:r>
        </a:p>
      </cdr:txBody>
    </cdr:sp>
  </cdr:relSizeAnchor>
  <cdr:relSizeAnchor xmlns:cdr="http://schemas.openxmlformats.org/drawingml/2006/chartDrawing">
    <cdr:from>
      <cdr:x>0.86752</cdr:x>
      <cdr:y>0.59752</cdr:y>
    </cdr:from>
    <cdr:to>
      <cdr:x>0.91351</cdr:x>
      <cdr:y>0.65441</cdr:y>
    </cdr:to>
    <cdr:sp macro="" textlink="">
      <cdr:nvSpPr>
        <cdr:cNvPr id="12" name="TextBox 1"/>
        <cdr:cNvSpPr txBox="1"/>
      </cdr:nvSpPr>
      <cdr:spPr>
        <a:xfrm xmlns:a="http://schemas.openxmlformats.org/drawingml/2006/main">
          <a:off x="6742695" y="2585769"/>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86%</a:t>
          </a:r>
        </a:p>
      </cdr:txBody>
    </cdr:sp>
  </cdr:relSizeAnchor>
</c:userShapes>
</file>

<file path=ppt/drawings/drawing18.xml><?xml version="1.0" encoding="utf-8"?>
<c:userShapes xmlns:c="http://schemas.openxmlformats.org/drawingml/2006/chart">
  <cdr:relSizeAnchor xmlns:cdr="http://schemas.openxmlformats.org/drawingml/2006/chartDrawing">
    <cdr:from>
      <cdr:x>0.82472</cdr:x>
      <cdr:y>0.04916</cdr:y>
    </cdr:from>
    <cdr:to>
      <cdr:x>0.9563</cdr:x>
      <cdr:y>0.09184</cdr:y>
    </cdr:to>
    <cdr:sp macro="" textlink="">
      <cdr:nvSpPr>
        <cdr:cNvPr id="19" name="TextBox 18"/>
        <cdr:cNvSpPr txBox="1"/>
      </cdr:nvSpPr>
      <cdr:spPr>
        <a:xfrm xmlns:a="http://schemas.openxmlformats.org/drawingml/2006/main">
          <a:off x="6410054" y="213522"/>
          <a:ext cx="1022692"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opt-outs</a:t>
          </a:r>
        </a:p>
      </cdr:txBody>
    </cdr:sp>
  </cdr:relSizeAnchor>
  <cdr:relSizeAnchor xmlns:cdr="http://schemas.openxmlformats.org/drawingml/2006/chartDrawing">
    <cdr:from>
      <cdr:x>0.86752</cdr:x>
      <cdr:y>0.18933</cdr:y>
    </cdr:from>
    <cdr:to>
      <cdr:x>0.91351</cdr:x>
      <cdr:y>0.24602</cdr:y>
    </cdr:to>
    <cdr:sp macro="" textlink="">
      <cdr:nvSpPr>
        <cdr:cNvPr id="21" name="TextBox 1"/>
        <cdr:cNvSpPr txBox="1"/>
      </cdr:nvSpPr>
      <cdr:spPr>
        <a:xfrm xmlns:a="http://schemas.openxmlformats.org/drawingml/2006/main">
          <a:off x="6742674" y="822325"/>
          <a:ext cx="357453" cy="24622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88%</a:t>
          </a:r>
        </a:p>
      </cdr:txBody>
    </cdr:sp>
  </cdr:relSizeAnchor>
  <cdr:relSizeAnchor xmlns:cdr="http://schemas.openxmlformats.org/drawingml/2006/chartDrawing">
    <cdr:from>
      <cdr:x>0.86752</cdr:x>
      <cdr:y>0.39288</cdr:y>
    </cdr:from>
    <cdr:to>
      <cdr:x>0.91351</cdr:x>
      <cdr:y>0.44978</cdr:y>
    </cdr:to>
    <cdr:sp macro="" textlink="">
      <cdr:nvSpPr>
        <cdr:cNvPr id="23" name="TextBox 1"/>
        <cdr:cNvSpPr txBox="1"/>
      </cdr:nvSpPr>
      <cdr:spPr>
        <a:xfrm xmlns:a="http://schemas.openxmlformats.org/drawingml/2006/main">
          <a:off x="6742695" y="1700205"/>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83%</a:t>
          </a:r>
        </a:p>
      </cdr:txBody>
    </cdr:sp>
  </cdr:relSizeAnchor>
  <cdr:relSizeAnchor xmlns:cdr="http://schemas.openxmlformats.org/drawingml/2006/chartDrawing">
    <cdr:from>
      <cdr:x>0.45854</cdr:x>
      <cdr:y>0.04916</cdr:y>
    </cdr:from>
    <cdr:to>
      <cdr:x>0.59672</cdr:x>
      <cdr:y>0.09184</cdr:y>
    </cdr:to>
    <cdr:sp macro="" textlink="">
      <cdr:nvSpPr>
        <cdr:cNvPr id="29" name="TextBox 28"/>
        <cdr:cNvSpPr txBox="1"/>
      </cdr:nvSpPr>
      <cdr:spPr>
        <a:xfrm xmlns:a="http://schemas.openxmlformats.org/drawingml/2006/main">
          <a:off x="3563937" y="212725"/>
          <a:ext cx="107401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enrollees</a:t>
          </a:r>
        </a:p>
      </cdr:txBody>
    </cdr:sp>
  </cdr:relSizeAnchor>
  <cdr:relSizeAnchor xmlns:cdr="http://schemas.openxmlformats.org/drawingml/2006/chartDrawing">
    <cdr:from>
      <cdr:x>0.86752</cdr:x>
      <cdr:y>0.59654</cdr:y>
    </cdr:from>
    <cdr:to>
      <cdr:x>0.91351</cdr:x>
      <cdr:y>0.65343</cdr:y>
    </cdr:to>
    <cdr:sp macro="" textlink="">
      <cdr:nvSpPr>
        <cdr:cNvPr id="12" name="TextBox 1"/>
        <cdr:cNvSpPr txBox="1"/>
      </cdr:nvSpPr>
      <cdr:spPr>
        <a:xfrm xmlns:a="http://schemas.openxmlformats.org/drawingml/2006/main">
          <a:off x="6742695" y="2581528"/>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83%</a:t>
          </a:r>
        </a:p>
      </cdr:txBody>
    </cdr:sp>
  </cdr:relSizeAnchor>
  <cdr:relSizeAnchor xmlns:cdr="http://schemas.openxmlformats.org/drawingml/2006/chartDrawing">
    <cdr:from>
      <cdr:x>0.86752</cdr:x>
      <cdr:y>0.8002</cdr:y>
    </cdr:from>
    <cdr:to>
      <cdr:x>0.91351</cdr:x>
      <cdr:y>0.85689</cdr:y>
    </cdr:to>
    <cdr:sp macro="" textlink="">
      <cdr:nvSpPr>
        <cdr:cNvPr id="36" name="TextBox 1"/>
        <cdr:cNvSpPr txBox="1"/>
      </cdr:nvSpPr>
      <cdr:spPr>
        <a:xfrm xmlns:a="http://schemas.openxmlformats.org/drawingml/2006/main">
          <a:off x="6742674" y="3475568"/>
          <a:ext cx="357453" cy="24622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84%</a:t>
          </a:r>
        </a:p>
      </cdr:txBody>
    </cdr:sp>
  </cdr:relSizeAnchor>
  <cdr:relSizeAnchor xmlns:cdr="http://schemas.openxmlformats.org/drawingml/2006/chartDrawing">
    <cdr:from>
      <cdr:x>0.01736</cdr:x>
      <cdr:y>0.14983</cdr:y>
    </cdr:from>
    <cdr:to>
      <cdr:x>0.34845</cdr:x>
      <cdr:y>0.29438</cdr:y>
    </cdr:to>
    <cdr:sp macro="" textlink="">
      <cdr:nvSpPr>
        <cdr:cNvPr id="24" name="TextBox 1"/>
        <cdr:cNvSpPr txBox="1"/>
      </cdr:nvSpPr>
      <cdr:spPr>
        <a:xfrm xmlns:a="http://schemas.openxmlformats.org/drawingml/2006/main">
          <a:off x="134937" y="650772"/>
          <a:ext cx="2573364" cy="627838"/>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Amount of time doctor/</a:t>
          </a:r>
          <a:br>
            <a:rPr lang="en-US" sz="1600" b="1" dirty="0">
              <a:solidFill>
                <a:schemeClr val="bg1"/>
              </a:solidFill>
              <a:latin typeface="Calibri" pitchFamily="34" charset="0"/>
            </a:rPr>
          </a:br>
          <a:r>
            <a:rPr lang="en-US" sz="1600" b="1" dirty="0">
              <a:solidFill>
                <a:schemeClr val="bg1"/>
              </a:solidFill>
              <a:latin typeface="Calibri" pitchFamily="34" charset="0"/>
            </a:rPr>
            <a:t>other staff spend with you</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p>
      </cdr:txBody>
    </cdr:sp>
  </cdr:relSizeAnchor>
  <cdr:relSizeAnchor xmlns:cdr="http://schemas.openxmlformats.org/drawingml/2006/chartDrawing">
    <cdr:from>
      <cdr:x>0.01736</cdr:x>
      <cdr:y>0.35526</cdr:y>
    </cdr:from>
    <cdr:to>
      <cdr:x>0.34845</cdr:x>
      <cdr:y>0.49981</cdr:y>
    </cdr:to>
    <cdr:sp macro="" textlink="">
      <cdr:nvSpPr>
        <cdr:cNvPr id="30" name="TextBox 2"/>
        <cdr:cNvSpPr txBox="1"/>
      </cdr:nvSpPr>
      <cdr:spPr>
        <a:xfrm xmlns:a="http://schemas.openxmlformats.org/drawingml/2006/main">
          <a:off x="134937" y="1543036"/>
          <a:ext cx="2573364" cy="627839"/>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Information health plan gives explaining your benefits </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p>
      </cdr:txBody>
    </cdr:sp>
  </cdr:relSizeAnchor>
  <cdr:relSizeAnchor xmlns:cdr="http://schemas.openxmlformats.org/drawingml/2006/chartDrawing">
    <cdr:from>
      <cdr:x>0.01736</cdr:x>
      <cdr:y>0.58478</cdr:y>
    </cdr:from>
    <cdr:to>
      <cdr:x>0.34845</cdr:x>
      <cdr:y>0.68115</cdr:y>
    </cdr:to>
    <cdr:sp macro="" textlink="">
      <cdr:nvSpPr>
        <cdr:cNvPr id="31" name="TextBox 3"/>
        <cdr:cNvSpPr txBox="1"/>
      </cdr:nvSpPr>
      <cdr:spPr>
        <a:xfrm xmlns:a="http://schemas.openxmlformats.org/drawingml/2006/main">
          <a:off x="134937" y="2539933"/>
          <a:ext cx="2573364" cy="418574"/>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Your choice of doctors </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p>
      </cdr:txBody>
    </cdr:sp>
  </cdr:relSizeAnchor>
  <cdr:relSizeAnchor xmlns:cdr="http://schemas.openxmlformats.org/drawingml/2006/chartDrawing">
    <cdr:from>
      <cdr:x>0.01736</cdr:x>
      <cdr:y>0.79021</cdr:y>
    </cdr:from>
    <cdr:to>
      <cdr:x>0.34845</cdr:x>
      <cdr:y>0.88658</cdr:y>
    </cdr:to>
    <cdr:sp macro="" textlink="">
      <cdr:nvSpPr>
        <cdr:cNvPr id="32" name="TextBox 4"/>
        <cdr:cNvSpPr txBox="1"/>
      </cdr:nvSpPr>
      <cdr:spPr>
        <a:xfrm xmlns:a="http://schemas.openxmlformats.org/drawingml/2006/main">
          <a:off x="134937" y="3432198"/>
          <a:ext cx="2573364" cy="418574"/>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Your choice of hospitals </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p>
      </cdr:txBody>
    </cdr:sp>
  </cdr:relSizeAnchor>
</c:userShapes>
</file>

<file path=ppt/drawings/drawing19.xml><?xml version="1.0" encoding="utf-8"?>
<c:userShapes xmlns:c="http://schemas.openxmlformats.org/drawingml/2006/chart">
  <cdr:relSizeAnchor xmlns:cdr="http://schemas.openxmlformats.org/drawingml/2006/chartDrawing">
    <cdr:from>
      <cdr:x>0.82472</cdr:x>
      <cdr:y>0.04916</cdr:y>
    </cdr:from>
    <cdr:to>
      <cdr:x>0.9563</cdr:x>
      <cdr:y>0.09184</cdr:y>
    </cdr:to>
    <cdr:sp macro="" textlink="">
      <cdr:nvSpPr>
        <cdr:cNvPr id="19" name="TextBox 18"/>
        <cdr:cNvSpPr txBox="1"/>
      </cdr:nvSpPr>
      <cdr:spPr>
        <a:xfrm xmlns:a="http://schemas.openxmlformats.org/drawingml/2006/main">
          <a:off x="6410054" y="213522"/>
          <a:ext cx="1022692"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opt-outs</a:t>
          </a:r>
        </a:p>
      </cdr:txBody>
    </cdr:sp>
  </cdr:relSizeAnchor>
  <cdr:relSizeAnchor xmlns:cdr="http://schemas.openxmlformats.org/drawingml/2006/chartDrawing">
    <cdr:from>
      <cdr:x>0.86752</cdr:x>
      <cdr:y>0.19086</cdr:y>
    </cdr:from>
    <cdr:to>
      <cdr:x>0.91351</cdr:x>
      <cdr:y>0.24775</cdr:y>
    </cdr:to>
    <cdr:sp macro="" textlink="">
      <cdr:nvSpPr>
        <cdr:cNvPr id="21" name="TextBox 1"/>
        <cdr:cNvSpPr txBox="1"/>
      </cdr:nvSpPr>
      <cdr:spPr>
        <a:xfrm xmlns:a="http://schemas.openxmlformats.org/drawingml/2006/main">
          <a:off x="6742695" y="825938"/>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81%</a:t>
          </a:r>
        </a:p>
      </cdr:txBody>
    </cdr:sp>
  </cdr:relSizeAnchor>
  <cdr:relSizeAnchor xmlns:cdr="http://schemas.openxmlformats.org/drawingml/2006/chartDrawing">
    <cdr:from>
      <cdr:x>0.86752</cdr:x>
      <cdr:y>0.39418</cdr:y>
    </cdr:from>
    <cdr:to>
      <cdr:x>0.91351</cdr:x>
      <cdr:y>0.45108</cdr:y>
    </cdr:to>
    <cdr:sp macro="" textlink="">
      <cdr:nvSpPr>
        <cdr:cNvPr id="23" name="TextBox 1"/>
        <cdr:cNvSpPr txBox="1"/>
      </cdr:nvSpPr>
      <cdr:spPr>
        <a:xfrm xmlns:a="http://schemas.openxmlformats.org/drawingml/2006/main">
          <a:off x="6742695" y="1705831"/>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75%</a:t>
          </a:r>
        </a:p>
      </cdr:txBody>
    </cdr:sp>
  </cdr:relSizeAnchor>
  <cdr:relSizeAnchor xmlns:cdr="http://schemas.openxmlformats.org/drawingml/2006/chartDrawing">
    <cdr:from>
      <cdr:x>0.45854</cdr:x>
      <cdr:y>0.04916</cdr:y>
    </cdr:from>
    <cdr:to>
      <cdr:x>0.59672</cdr:x>
      <cdr:y>0.09184</cdr:y>
    </cdr:to>
    <cdr:sp macro="" textlink="">
      <cdr:nvSpPr>
        <cdr:cNvPr id="29" name="TextBox 28"/>
        <cdr:cNvSpPr txBox="1"/>
      </cdr:nvSpPr>
      <cdr:spPr>
        <a:xfrm xmlns:a="http://schemas.openxmlformats.org/drawingml/2006/main">
          <a:off x="3563937" y="212725"/>
          <a:ext cx="107401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enrollees</a:t>
          </a:r>
        </a:p>
      </cdr:txBody>
    </cdr:sp>
  </cdr:relSizeAnchor>
  <cdr:relSizeAnchor xmlns:cdr="http://schemas.openxmlformats.org/drawingml/2006/chartDrawing">
    <cdr:from>
      <cdr:x>0.86752</cdr:x>
      <cdr:y>0.59752</cdr:y>
    </cdr:from>
    <cdr:to>
      <cdr:x>0.91351</cdr:x>
      <cdr:y>0.65441</cdr:y>
    </cdr:to>
    <cdr:sp macro="" textlink="">
      <cdr:nvSpPr>
        <cdr:cNvPr id="12" name="TextBox 1"/>
        <cdr:cNvSpPr txBox="1"/>
      </cdr:nvSpPr>
      <cdr:spPr>
        <a:xfrm xmlns:a="http://schemas.openxmlformats.org/drawingml/2006/main">
          <a:off x="6742695" y="2585769"/>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78%</a:t>
          </a:r>
        </a:p>
      </cdr:txBody>
    </cdr:sp>
  </cdr:relSizeAnchor>
  <cdr:relSizeAnchor xmlns:cdr="http://schemas.openxmlformats.org/drawingml/2006/chartDrawing">
    <cdr:from>
      <cdr:x>0.01736</cdr:x>
      <cdr:y>0.1367</cdr:y>
    </cdr:from>
    <cdr:to>
      <cdr:x>0.33109</cdr:x>
      <cdr:y>0.28125</cdr:y>
    </cdr:to>
    <cdr:sp macro="" textlink="">
      <cdr:nvSpPr>
        <cdr:cNvPr id="26" name="TextBox 1"/>
        <cdr:cNvSpPr txBox="1"/>
      </cdr:nvSpPr>
      <cdr:spPr>
        <a:xfrm xmlns:a="http://schemas.openxmlformats.org/drawingml/2006/main">
          <a:off x="134937" y="593743"/>
          <a:ext cx="2438400" cy="627838"/>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The way different </a:t>
          </a:r>
          <a:br>
            <a:rPr lang="en-US" sz="1600" b="1" dirty="0">
              <a:solidFill>
                <a:schemeClr val="bg1"/>
              </a:solidFill>
              <a:latin typeface="Calibri" pitchFamily="34" charset="0"/>
            </a:rPr>
          </a:br>
          <a:r>
            <a:rPr lang="en-US" sz="1600" b="1" dirty="0">
              <a:solidFill>
                <a:schemeClr val="bg1"/>
              </a:solidFill>
              <a:latin typeface="Calibri" pitchFamily="34" charset="0"/>
            </a:rPr>
            <a:t>providers work together</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p>
      </cdr:txBody>
    </cdr:sp>
  </cdr:relSizeAnchor>
  <cdr:relSizeAnchor xmlns:cdr="http://schemas.openxmlformats.org/drawingml/2006/chartDrawing">
    <cdr:from>
      <cdr:x>0.01736</cdr:x>
      <cdr:y>0.32968</cdr:y>
    </cdr:from>
    <cdr:to>
      <cdr:x>0.33109</cdr:x>
      <cdr:y>0.52243</cdr:y>
    </cdr:to>
    <cdr:sp macro="" textlink="">
      <cdr:nvSpPr>
        <cdr:cNvPr id="27" name="TextBox 2"/>
        <cdr:cNvSpPr txBox="1"/>
      </cdr:nvSpPr>
      <cdr:spPr>
        <a:xfrm xmlns:a="http://schemas.openxmlformats.org/drawingml/2006/main">
          <a:off x="134937" y="1431932"/>
          <a:ext cx="2438400" cy="837190"/>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How long you have to </a:t>
          </a:r>
          <a:br>
            <a:rPr lang="en-US" sz="1600" b="1" dirty="0">
              <a:solidFill>
                <a:schemeClr val="bg1"/>
              </a:solidFill>
              <a:latin typeface="Calibri" pitchFamily="34" charset="0"/>
            </a:rPr>
          </a:br>
          <a:r>
            <a:rPr lang="en-US" sz="1600" b="1" dirty="0">
              <a:solidFill>
                <a:schemeClr val="bg1"/>
              </a:solidFill>
              <a:latin typeface="Calibri" pitchFamily="34" charset="0"/>
            </a:rPr>
            <a:t>wait to see a doctor when you need an appointment </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p>
      </cdr:txBody>
    </cdr:sp>
  </cdr:relSizeAnchor>
  <cdr:relSizeAnchor xmlns:cdr="http://schemas.openxmlformats.org/drawingml/2006/chartDrawing">
    <cdr:from>
      <cdr:x>0.01736</cdr:x>
      <cdr:y>0.55389</cdr:y>
    </cdr:from>
    <cdr:to>
      <cdr:x>0.33109</cdr:x>
      <cdr:y>0.74758</cdr:y>
    </cdr:to>
    <cdr:sp macro="" textlink="">
      <cdr:nvSpPr>
        <cdr:cNvPr id="28" name="TextBox 3"/>
        <cdr:cNvSpPr txBox="1"/>
      </cdr:nvSpPr>
      <cdr:spPr>
        <a:xfrm xmlns:a="http://schemas.openxmlformats.org/drawingml/2006/main">
          <a:off x="134937" y="2405766"/>
          <a:ext cx="2438400" cy="841273"/>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Your ability to call a </a:t>
          </a:r>
          <a:br>
            <a:rPr lang="en-US" sz="1600" b="1" dirty="0">
              <a:solidFill>
                <a:schemeClr val="bg1"/>
              </a:solidFill>
              <a:latin typeface="Calibri" pitchFamily="34" charset="0"/>
            </a:rPr>
          </a:br>
          <a:r>
            <a:rPr lang="en-US" sz="1600" b="1" dirty="0">
              <a:solidFill>
                <a:schemeClr val="bg1"/>
              </a:solidFill>
              <a:latin typeface="Calibri" pitchFamily="34" charset="0"/>
            </a:rPr>
            <a:t>health provider regardless of the time of day*</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endParaRPr lang="en-US" sz="1200" b="1" i="1" dirty="0">
            <a:solidFill>
              <a:schemeClr val="bg1"/>
            </a:solidFill>
            <a:latin typeface="Calibri"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0.89971</cdr:x>
      <cdr:y>0</cdr:y>
    </cdr:from>
    <cdr:to>
      <cdr:x>0.99129</cdr:x>
      <cdr:y>0.085</cdr:y>
    </cdr:to>
    <cdr:sp macro="" textlink="">
      <cdr:nvSpPr>
        <cdr:cNvPr id="4" name="TextBox 3"/>
        <cdr:cNvSpPr txBox="1"/>
      </cdr:nvSpPr>
      <cdr:spPr>
        <a:xfrm xmlns:a="http://schemas.openxmlformats.org/drawingml/2006/main">
          <a:off x="6992906" y="0"/>
          <a:ext cx="711796" cy="367840"/>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dirty="0">
              <a:solidFill>
                <a:srgbClr val="02458C"/>
              </a:solidFill>
              <a:latin typeface="Calibri" pitchFamily="34" charset="0"/>
            </a:rPr>
            <a:t>Non-CMC</a:t>
          </a:r>
          <a:br>
            <a:rPr lang="en-US" sz="1400" b="1" dirty="0">
              <a:solidFill>
                <a:srgbClr val="02458C"/>
              </a:solidFill>
              <a:latin typeface="Calibri" pitchFamily="34" charset="0"/>
            </a:rPr>
          </a:br>
          <a:r>
            <a:rPr lang="en-US" sz="1400" b="1" u="sng" dirty="0">
              <a:solidFill>
                <a:srgbClr val="02458C"/>
              </a:solidFill>
              <a:latin typeface="Calibri" pitchFamily="34" charset="0"/>
            </a:rPr>
            <a:t>counties</a:t>
          </a:r>
        </a:p>
      </cdr:txBody>
    </cdr:sp>
  </cdr:relSizeAnchor>
  <cdr:relSizeAnchor xmlns:cdr="http://schemas.openxmlformats.org/drawingml/2006/chartDrawing">
    <cdr:from>
      <cdr:x>0.77114</cdr:x>
      <cdr:y>0</cdr:y>
    </cdr:from>
    <cdr:to>
      <cdr:x>0.85302</cdr:x>
      <cdr:y>0.08463</cdr:y>
    </cdr:to>
    <cdr:sp macro="" textlink="">
      <cdr:nvSpPr>
        <cdr:cNvPr id="19" name="TextBox 18"/>
        <cdr:cNvSpPr txBox="1"/>
      </cdr:nvSpPr>
      <cdr:spPr>
        <a:xfrm xmlns:a="http://schemas.openxmlformats.org/drawingml/2006/main">
          <a:off x="5993636" y="0"/>
          <a:ext cx="636393" cy="366254"/>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dirty="0">
              <a:solidFill>
                <a:srgbClr val="02458C"/>
              </a:solidFill>
              <a:latin typeface="Calibri" pitchFamily="34" charset="0"/>
            </a:rPr>
            <a:t>CMC</a:t>
          </a:r>
          <a:br>
            <a:rPr lang="en-US" sz="1400" b="1" dirty="0">
              <a:solidFill>
                <a:srgbClr val="02458C"/>
              </a:solidFill>
              <a:latin typeface="Calibri" pitchFamily="34" charset="0"/>
            </a:rPr>
          </a:br>
          <a:r>
            <a:rPr lang="en-US" sz="1400" b="1" u="sng" dirty="0">
              <a:solidFill>
                <a:srgbClr val="02458C"/>
              </a:solidFill>
              <a:latin typeface="Calibri" pitchFamily="34" charset="0"/>
            </a:rPr>
            <a:t>opt-outs</a:t>
          </a:r>
        </a:p>
      </cdr:txBody>
    </cdr:sp>
  </cdr:relSizeAnchor>
  <cdr:relSizeAnchor xmlns:cdr="http://schemas.openxmlformats.org/drawingml/2006/chartDrawing">
    <cdr:from>
      <cdr:x>0.78897</cdr:x>
      <cdr:y>0.6095</cdr:y>
    </cdr:from>
    <cdr:to>
      <cdr:x>0.82922</cdr:x>
      <cdr:y>0.65929</cdr:y>
    </cdr:to>
    <cdr:sp macro="" textlink="">
      <cdr:nvSpPr>
        <cdr:cNvPr id="24" name="TextBox 1"/>
        <cdr:cNvSpPr txBox="1"/>
      </cdr:nvSpPr>
      <cdr:spPr>
        <a:xfrm xmlns:a="http://schemas.openxmlformats.org/drawingml/2006/main">
          <a:off x="6132201" y="2637640"/>
          <a:ext cx="312839" cy="215468"/>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84%</a:t>
          </a:r>
        </a:p>
      </cdr:txBody>
    </cdr:sp>
  </cdr:relSizeAnchor>
  <cdr:relSizeAnchor xmlns:cdr="http://schemas.openxmlformats.org/drawingml/2006/chartDrawing">
    <cdr:from>
      <cdr:x>0.78888</cdr:x>
      <cdr:y>0.83914</cdr:y>
    </cdr:from>
    <cdr:to>
      <cdr:x>0.82931</cdr:x>
      <cdr:y>0.88892</cdr:y>
    </cdr:to>
    <cdr:sp macro="" textlink="">
      <cdr:nvSpPr>
        <cdr:cNvPr id="25" name="TextBox 1"/>
        <cdr:cNvSpPr txBox="1"/>
      </cdr:nvSpPr>
      <cdr:spPr>
        <a:xfrm xmlns:a="http://schemas.openxmlformats.org/drawingml/2006/main">
          <a:off x="6131526" y="3631390"/>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79%</a:t>
          </a:r>
        </a:p>
      </cdr:txBody>
    </cdr:sp>
  </cdr:relSizeAnchor>
  <cdr:relSizeAnchor xmlns:cdr="http://schemas.openxmlformats.org/drawingml/2006/chartDrawing">
    <cdr:from>
      <cdr:x>0.78889</cdr:x>
      <cdr:y>0.8862</cdr:y>
    </cdr:from>
    <cdr:to>
      <cdr:x>0.82931</cdr:x>
      <cdr:y>0.93598</cdr:y>
    </cdr:to>
    <cdr:sp macro="" textlink="">
      <cdr:nvSpPr>
        <cdr:cNvPr id="26" name="TextBox 1"/>
        <cdr:cNvSpPr txBox="1"/>
      </cdr:nvSpPr>
      <cdr:spPr>
        <a:xfrm xmlns:a="http://schemas.openxmlformats.org/drawingml/2006/main">
          <a:off x="6131540" y="3835058"/>
          <a:ext cx="314161" cy="21542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83%</a:t>
          </a:r>
        </a:p>
      </cdr:txBody>
    </cdr:sp>
  </cdr:relSizeAnchor>
  <cdr:relSizeAnchor xmlns:cdr="http://schemas.openxmlformats.org/drawingml/2006/chartDrawing">
    <cdr:from>
      <cdr:x>0.78888</cdr:x>
      <cdr:y>0.20937</cdr:y>
    </cdr:from>
    <cdr:to>
      <cdr:x>0.82931</cdr:x>
      <cdr:y>0.25916</cdr:y>
    </cdr:to>
    <cdr:sp macro="" textlink="">
      <cdr:nvSpPr>
        <cdr:cNvPr id="27" name="TextBox 1"/>
        <cdr:cNvSpPr txBox="1"/>
      </cdr:nvSpPr>
      <cdr:spPr>
        <a:xfrm xmlns:a="http://schemas.openxmlformats.org/drawingml/2006/main">
          <a:off x="6131526" y="906069"/>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89%</a:t>
          </a:r>
        </a:p>
      </cdr:txBody>
    </cdr:sp>
  </cdr:relSizeAnchor>
  <cdr:relSizeAnchor xmlns:cdr="http://schemas.openxmlformats.org/drawingml/2006/chartDrawing">
    <cdr:from>
      <cdr:x>0.78897</cdr:x>
      <cdr:y>0.70894</cdr:y>
    </cdr:from>
    <cdr:to>
      <cdr:x>0.82922</cdr:x>
      <cdr:y>0.75873</cdr:y>
    </cdr:to>
    <cdr:sp macro="" textlink="">
      <cdr:nvSpPr>
        <cdr:cNvPr id="28" name="TextBox 1"/>
        <cdr:cNvSpPr txBox="1"/>
      </cdr:nvSpPr>
      <cdr:spPr>
        <a:xfrm xmlns:a="http://schemas.openxmlformats.org/drawingml/2006/main">
          <a:off x="6132201" y="3067956"/>
          <a:ext cx="312839" cy="21546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85%</a:t>
          </a:r>
        </a:p>
      </cdr:txBody>
    </cdr:sp>
  </cdr:relSizeAnchor>
  <cdr:relSizeAnchor xmlns:cdr="http://schemas.openxmlformats.org/drawingml/2006/chartDrawing">
    <cdr:from>
      <cdr:x>0.44543</cdr:x>
      <cdr:y>0</cdr:y>
    </cdr:from>
    <cdr:to>
      <cdr:x>0.53391</cdr:x>
      <cdr:y>0.08463</cdr:y>
    </cdr:to>
    <cdr:sp macro="" textlink="">
      <cdr:nvSpPr>
        <cdr:cNvPr id="29" name="TextBox 28"/>
        <cdr:cNvSpPr txBox="1"/>
      </cdr:nvSpPr>
      <cdr:spPr>
        <a:xfrm xmlns:a="http://schemas.openxmlformats.org/drawingml/2006/main">
          <a:off x="3462090" y="-1920875"/>
          <a:ext cx="687689" cy="366254"/>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dirty="0">
              <a:solidFill>
                <a:srgbClr val="02458C"/>
              </a:solidFill>
              <a:latin typeface="Calibri" pitchFamily="34" charset="0"/>
            </a:rPr>
            <a:t>CMC</a:t>
          </a:r>
          <a:br>
            <a:rPr lang="en-US" sz="1400" b="1" dirty="0">
              <a:solidFill>
                <a:srgbClr val="02458C"/>
              </a:solidFill>
              <a:latin typeface="Calibri" pitchFamily="34" charset="0"/>
            </a:rPr>
          </a:br>
          <a:r>
            <a:rPr lang="en-US" sz="1400" b="1" u="sng" dirty="0">
              <a:solidFill>
                <a:srgbClr val="02458C"/>
              </a:solidFill>
              <a:latin typeface="Calibri" pitchFamily="34" charset="0"/>
            </a:rPr>
            <a:t>enrollees</a:t>
          </a:r>
        </a:p>
      </cdr:txBody>
    </cdr:sp>
  </cdr:relSizeAnchor>
  <cdr:relSizeAnchor xmlns:cdr="http://schemas.openxmlformats.org/drawingml/2006/chartDrawing">
    <cdr:from>
      <cdr:x>0.01736</cdr:x>
      <cdr:y>0.12326</cdr:y>
    </cdr:from>
    <cdr:to>
      <cdr:x>0.24285</cdr:x>
      <cdr:y>0.31328</cdr:y>
    </cdr:to>
    <cdr:sp macro="" textlink="">
      <cdr:nvSpPr>
        <cdr:cNvPr id="30" name="TextBox 29"/>
        <cdr:cNvSpPr txBox="1"/>
      </cdr:nvSpPr>
      <cdr:spPr>
        <a:xfrm xmlns:a="http://schemas.openxmlformats.org/drawingml/2006/main">
          <a:off x="134929" y="533411"/>
          <a:ext cx="1752598" cy="822314"/>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400" b="1" dirty="0">
              <a:solidFill>
                <a:schemeClr val="bg1"/>
              </a:solidFill>
              <a:latin typeface="Calibri" pitchFamily="34" charset="0"/>
            </a:rPr>
            <a:t>Amount of time doctor/other staff spend with you</a:t>
          </a:r>
          <a:br>
            <a:rPr lang="en-US" sz="1400" b="1" dirty="0">
              <a:solidFill>
                <a:schemeClr val="bg1"/>
              </a:solidFill>
              <a:latin typeface="Calibri" pitchFamily="34" charset="0"/>
            </a:rPr>
          </a:br>
          <a:r>
            <a:rPr lang="en-US" sz="1400" b="1" dirty="0">
              <a:solidFill>
                <a:schemeClr val="bg1"/>
              </a:solidFill>
              <a:latin typeface="Calibri" pitchFamily="34" charset="0"/>
            </a:rPr>
            <a:t>(</a:t>
          </a:r>
          <a:r>
            <a:rPr lang="en-US" sz="1000" b="1" dirty="0">
              <a:solidFill>
                <a:schemeClr val="bg1"/>
              </a:solidFill>
              <a:latin typeface="Calibri" pitchFamily="34" charset="0"/>
            </a:rPr>
            <a:t>% very or somewhat satisfied</a:t>
          </a:r>
          <a:r>
            <a:rPr lang="en-US" sz="1400" b="1" dirty="0">
              <a:solidFill>
                <a:schemeClr val="bg1"/>
              </a:solidFill>
              <a:latin typeface="Calibri" pitchFamily="34" charset="0"/>
            </a:rPr>
            <a:t>)</a:t>
          </a:r>
        </a:p>
      </cdr:txBody>
    </cdr:sp>
  </cdr:relSizeAnchor>
  <cdr:relSizeAnchor xmlns:cdr="http://schemas.openxmlformats.org/drawingml/2006/chartDrawing">
    <cdr:from>
      <cdr:x>0.01736</cdr:x>
      <cdr:y>0.35217</cdr:y>
    </cdr:from>
    <cdr:to>
      <cdr:x>0.24285</cdr:x>
      <cdr:y>0.51064</cdr:y>
    </cdr:to>
    <cdr:sp macro="" textlink="">
      <cdr:nvSpPr>
        <cdr:cNvPr id="31" name="TextBox 30"/>
        <cdr:cNvSpPr txBox="1"/>
      </cdr:nvSpPr>
      <cdr:spPr>
        <a:xfrm xmlns:a="http://schemas.openxmlformats.org/drawingml/2006/main">
          <a:off x="134929" y="1524029"/>
          <a:ext cx="1752598" cy="685783"/>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400" b="1" dirty="0">
              <a:solidFill>
                <a:schemeClr val="bg1"/>
              </a:solidFill>
              <a:latin typeface="Calibri" pitchFamily="34" charset="0"/>
            </a:rPr>
            <a:t>Information health plan gives explaining your benefits</a:t>
          </a:r>
          <a:br>
            <a:rPr lang="en-US" sz="1400" b="1" dirty="0">
              <a:solidFill>
                <a:schemeClr val="bg1"/>
              </a:solidFill>
              <a:latin typeface="Calibri" pitchFamily="34" charset="0"/>
            </a:rPr>
          </a:br>
          <a:r>
            <a:rPr lang="en-US" sz="1000" b="1" dirty="0">
              <a:solidFill>
                <a:schemeClr val="bg1"/>
              </a:solidFill>
              <a:latin typeface="Calibri" pitchFamily="34" charset="0"/>
            </a:rPr>
            <a:t>(% very or somewhat satisfied)</a:t>
          </a:r>
        </a:p>
      </cdr:txBody>
    </cdr:sp>
  </cdr:relSizeAnchor>
  <cdr:relSizeAnchor xmlns:cdr="http://schemas.openxmlformats.org/drawingml/2006/chartDrawing">
    <cdr:from>
      <cdr:x>0.01736</cdr:x>
      <cdr:y>0.58107</cdr:y>
    </cdr:from>
    <cdr:to>
      <cdr:x>0.24285</cdr:x>
      <cdr:y>0.73954</cdr:y>
    </cdr:to>
    <cdr:sp macro="" textlink="">
      <cdr:nvSpPr>
        <cdr:cNvPr id="32" name="TextBox 31"/>
        <cdr:cNvSpPr txBox="1"/>
      </cdr:nvSpPr>
      <cdr:spPr>
        <a:xfrm xmlns:a="http://schemas.openxmlformats.org/drawingml/2006/main">
          <a:off x="134929" y="2514615"/>
          <a:ext cx="1752598" cy="685783"/>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400" b="1" dirty="0">
              <a:solidFill>
                <a:schemeClr val="bg1"/>
              </a:solidFill>
              <a:latin typeface="Calibri" pitchFamily="34" charset="0"/>
            </a:rPr>
            <a:t>Your choice of doctors</a:t>
          </a:r>
          <a:br>
            <a:rPr lang="en-US" sz="1400" b="1" dirty="0">
              <a:solidFill>
                <a:schemeClr val="bg1"/>
              </a:solidFill>
              <a:latin typeface="Calibri" pitchFamily="34" charset="0"/>
            </a:rPr>
          </a:br>
          <a:r>
            <a:rPr lang="en-US" sz="1400" b="1" dirty="0">
              <a:solidFill>
                <a:schemeClr val="bg1"/>
              </a:solidFill>
              <a:latin typeface="Calibri" pitchFamily="34" charset="0"/>
            </a:rPr>
            <a:t>(</a:t>
          </a:r>
          <a:r>
            <a:rPr lang="en-US" sz="1000" b="1" dirty="0">
              <a:solidFill>
                <a:schemeClr val="bg1"/>
              </a:solidFill>
              <a:latin typeface="Calibri" pitchFamily="34" charset="0"/>
            </a:rPr>
            <a:t>% very or somewhat satisfied</a:t>
          </a:r>
          <a:r>
            <a:rPr lang="en-US" sz="1400" b="1" dirty="0">
              <a:solidFill>
                <a:schemeClr val="bg1"/>
              </a:solidFill>
              <a:latin typeface="Calibri" pitchFamily="34" charset="0"/>
            </a:rPr>
            <a:t>)</a:t>
          </a:r>
        </a:p>
      </cdr:txBody>
    </cdr:sp>
  </cdr:relSizeAnchor>
  <cdr:relSizeAnchor xmlns:cdr="http://schemas.openxmlformats.org/drawingml/2006/chartDrawing">
    <cdr:from>
      <cdr:x>0.01736</cdr:x>
      <cdr:y>0.80998</cdr:y>
    </cdr:from>
    <cdr:to>
      <cdr:x>0.24285</cdr:x>
      <cdr:y>0.96845</cdr:y>
    </cdr:to>
    <cdr:sp macro="" textlink="">
      <cdr:nvSpPr>
        <cdr:cNvPr id="33" name="TextBox 32"/>
        <cdr:cNvSpPr txBox="1"/>
      </cdr:nvSpPr>
      <cdr:spPr>
        <a:xfrm xmlns:a="http://schemas.openxmlformats.org/drawingml/2006/main">
          <a:off x="134929" y="3505200"/>
          <a:ext cx="1752598" cy="685783"/>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400" b="1" dirty="0">
              <a:solidFill>
                <a:schemeClr val="bg1"/>
              </a:solidFill>
              <a:latin typeface="Calibri" pitchFamily="34" charset="0"/>
            </a:rPr>
            <a:t>Your choice of hospitals</a:t>
          </a:r>
          <a:br>
            <a:rPr lang="en-US" sz="1400" b="1" dirty="0">
              <a:solidFill>
                <a:schemeClr val="bg1"/>
              </a:solidFill>
              <a:latin typeface="Calibri" pitchFamily="34" charset="0"/>
            </a:rPr>
          </a:br>
          <a:r>
            <a:rPr lang="en-US" sz="1400" b="1" dirty="0">
              <a:solidFill>
                <a:schemeClr val="bg1"/>
              </a:solidFill>
              <a:latin typeface="Calibri" pitchFamily="34" charset="0"/>
            </a:rPr>
            <a:t>(</a:t>
          </a:r>
          <a:r>
            <a:rPr lang="en-US" sz="1000" b="1" dirty="0">
              <a:solidFill>
                <a:schemeClr val="bg1"/>
              </a:solidFill>
              <a:latin typeface="Calibri" pitchFamily="34" charset="0"/>
            </a:rPr>
            <a:t>% very or somewhat satisfied</a:t>
          </a:r>
          <a:r>
            <a:rPr lang="en-US" sz="1400" b="1" dirty="0">
              <a:solidFill>
                <a:schemeClr val="bg1"/>
              </a:solidFill>
              <a:latin typeface="Calibri" pitchFamily="34" charset="0"/>
            </a:rPr>
            <a:t>)</a:t>
          </a:r>
        </a:p>
      </cdr:txBody>
    </cdr:sp>
  </cdr:relSizeAnchor>
  <cdr:relSizeAnchor xmlns:cdr="http://schemas.openxmlformats.org/drawingml/2006/chartDrawing">
    <cdr:from>
      <cdr:x>0.78889</cdr:x>
      <cdr:y>0.48058</cdr:y>
    </cdr:from>
    <cdr:to>
      <cdr:x>0.82931</cdr:x>
      <cdr:y>0.53037</cdr:y>
    </cdr:to>
    <cdr:sp macro="" textlink="">
      <cdr:nvSpPr>
        <cdr:cNvPr id="35" name="TextBox 1"/>
        <cdr:cNvSpPr txBox="1"/>
      </cdr:nvSpPr>
      <cdr:spPr>
        <a:xfrm xmlns:a="http://schemas.openxmlformats.org/drawingml/2006/main">
          <a:off x="6131540" y="2079732"/>
          <a:ext cx="314161" cy="21546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77%</a:t>
          </a:r>
        </a:p>
      </cdr:txBody>
    </cdr:sp>
  </cdr:relSizeAnchor>
  <cdr:relSizeAnchor xmlns:cdr="http://schemas.openxmlformats.org/drawingml/2006/chartDrawing">
    <cdr:from>
      <cdr:x>0.78889</cdr:x>
      <cdr:y>0.65922</cdr:y>
    </cdr:from>
    <cdr:to>
      <cdr:x>0.82931</cdr:x>
      <cdr:y>0.70901</cdr:y>
    </cdr:to>
    <cdr:sp macro="" textlink="">
      <cdr:nvSpPr>
        <cdr:cNvPr id="37" name="TextBox 1"/>
        <cdr:cNvSpPr txBox="1"/>
      </cdr:nvSpPr>
      <cdr:spPr>
        <a:xfrm xmlns:a="http://schemas.openxmlformats.org/drawingml/2006/main">
          <a:off x="6131540" y="2852799"/>
          <a:ext cx="314161" cy="21546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87%</a:t>
          </a:r>
        </a:p>
      </cdr:txBody>
    </cdr:sp>
  </cdr:relSizeAnchor>
  <cdr:relSizeAnchor xmlns:cdr="http://schemas.openxmlformats.org/drawingml/2006/chartDrawing">
    <cdr:from>
      <cdr:x>0.78889</cdr:x>
      <cdr:y>0.93326</cdr:y>
    </cdr:from>
    <cdr:to>
      <cdr:x>0.82931</cdr:x>
      <cdr:y>0.98304</cdr:y>
    </cdr:to>
    <cdr:sp macro="" textlink="">
      <cdr:nvSpPr>
        <cdr:cNvPr id="41" name="TextBox 1"/>
        <cdr:cNvSpPr txBox="1"/>
      </cdr:nvSpPr>
      <cdr:spPr>
        <a:xfrm xmlns:a="http://schemas.openxmlformats.org/drawingml/2006/main">
          <a:off x="6131540" y="4038706"/>
          <a:ext cx="314161" cy="21542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84%</a:t>
          </a:r>
        </a:p>
      </cdr:txBody>
    </cdr:sp>
  </cdr:relSizeAnchor>
  <cdr:relSizeAnchor xmlns:cdr="http://schemas.openxmlformats.org/drawingml/2006/chartDrawing">
    <cdr:from>
      <cdr:x>0.78889</cdr:x>
      <cdr:y>0.43656</cdr:y>
    </cdr:from>
    <cdr:to>
      <cdr:x>0.82931</cdr:x>
      <cdr:y>0.48634</cdr:y>
    </cdr:to>
    <cdr:sp macro="" textlink="">
      <cdr:nvSpPr>
        <cdr:cNvPr id="44" name="TextBox 1"/>
        <cdr:cNvSpPr txBox="1"/>
      </cdr:nvSpPr>
      <cdr:spPr>
        <a:xfrm xmlns:a="http://schemas.openxmlformats.org/drawingml/2006/main">
          <a:off x="6131540" y="1889213"/>
          <a:ext cx="314161" cy="215425"/>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82%</a:t>
          </a:r>
        </a:p>
      </cdr:txBody>
    </cdr:sp>
  </cdr:relSizeAnchor>
  <cdr:relSizeAnchor xmlns:cdr="http://schemas.openxmlformats.org/drawingml/2006/chartDrawing">
    <cdr:from>
      <cdr:x>0.78889</cdr:x>
      <cdr:y>0.25427</cdr:y>
    </cdr:from>
    <cdr:to>
      <cdr:x>0.82931</cdr:x>
      <cdr:y>0.30406</cdr:y>
    </cdr:to>
    <cdr:sp macro="" textlink="">
      <cdr:nvSpPr>
        <cdr:cNvPr id="45" name="TextBox 1"/>
        <cdr:cNvSpPr txBox="1"/>
      </cdr:nvSpPr>
      <cdr:spPr>
        <a:xfrm xmlns:a="http://schemas.openxmlformats.org/drawingml/2006/main">
          <a:off x="6131540" y="1100360"/>
          <a:ext cx="314161" cy="21546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88%</a:t>
          </a:r>
        </a:p>
      </cdr:txBody>
    </cdr:sp>
  </cdr:relSizeAnchor>
  <cdr:relSizeAnchor xmlns:cdr="http://schemas.openxmlformats.org/drawingml/2006/chartDrawing">
    <cdr:from>
      <cdr:x>0.92529</cdr:x>
      <cdr:y>0.60951</cdr:y>
    </cdr:from>
    <cdr:to>
      <cdr:x>0.96571</cdr:x>
      <cdr:y>0.6593</cdr:y>
    </cdr:to>
    <cdr:sp macro="" textlink="">
      <cdr:nvSpPr>
        <cdr:cNvPr id="47" name="TextBox 1"/>
        <cdr:cNvSpPr txBox="1"/>
      </cdr:nvSpPr>
      <cdr:spPr>
        <a:xfrm xmlns:a="http://schemas.openxmlformats.org/drawingml/2006/main">
          <a:off x="7191695" y="2637654"/>
          <a:ext cx="314160" cy="215468"/>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86%</a:t>
          </a:r>
        </a:p>
      </cdr:txBody>
    </cdr:sp>
  </cdr:relSizeAnchor>
  <cdr:relSizeAnchor xmlns:cdr="http://schemas.openxmlformats.org/drawingml/2006/chartDrawing">
    <cdr:from>
      <cdr:x>0.92529</cdr:x>
      <cdr:y>0.83914</cdr:y>
    </cdr:from>
    <cdr:to>
      <cdr:x>0.96571</cdr:x>
      <cdr:y>0.88893</cdr:y>
    </cdr:to>
    <cdr:sp macro="" textlink="">
      <cdr:nvSpPr>
        <cdr:cNvPr id="48" name="TextBox 1"/>
        <cdr:cNvSpPr txBox="1"/>
      </cdr:nvSpPr>
      <cdr:spPr>
        <a:xfrm xmlns:a="http://schemas.openxmlformats.org/drawingml/2006/main">
          <a:off x="7191695" y="3631382"/>
          <a:ext cx="314160" cy="215468"/>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81%</a:t>
          </a:r>
        </a:p>
      </cdr:txBody>
    </cdr:sp>
  </cdr:relSizeAnchor>
  <cdr:relSizeAnchor xmlns:cdr="http://schemas.openxmlformats.org/drawingml/2006/chartDrawing">
    <cdr:from>
      <cdr:x>0.92529</cdr:x>
      <cdr:y>0.8862</cdr:y>
    </cdr:from>
    <cdr:to>
      <cdr:x>0.96571</cdr:x>
      <cdr:y>0.93598</cdr:y>
    </cdr:to>
    <cdr:sp macro="" textlink="">
      <cdr:nvSpPr>
        <cdr:cNvPr id="49" name="TextBox 1"/>
        <cdr:cNvSpPr txBox="1"/>
      </cdr:nvSpPr>
      <cdr:spPr>
        <a:xfrm xmlns:a="http://schemas.openxmlformats.org/drawingml/2006/main">
          <a:off x="7191695" y="3835066"/>
          <a:ext cx="314160" cy="21542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82%</a:t>
          </a:r>
        </a:p>
      </cdr:txBody>
    </cdr:sp>
  </cdr:relSizeAnchor>
  <cdr:relSizeAnchor xmlns:cdr="http://schemas.openxmlformats.org/drawingml/2006/chartDrawing">
    <cdr:from>
      <cdr:x>0.92529</cdr:x>
      <cdr:y>0.20937</cdr:y>
    </cdr:from>
    <cdr:to>
      <cdr:x>0.96571</cdr:x>
      <cdr:y>0.25916</cdr:y>
    </cdr:to>
    <cdr:sp macro="" textlink="">
      <cdr:nvSpPr>
        <cdr:cNvPr id="50" name="TextBox 1"/>
        <cdr:cNvSpPr txBox="1"/>
      </cdr:nvSpPr>
      <cdr:spPr>
        <a:xfrm xmlns:a="http://schemas.openxmlformats.org/drawingml/2006/main">
          <a:off x="7191695" y="906053"/>
          <a:ext cx="314160" cy="21546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87%</a:t>
          </a:r>
        </a:p>
      </cdr:txBody>
    </cdr:sp>
  </cdr:relSizeAnchor>
  <cdr:relSizeAnchor xmlns:cdr="http://schemas.openxmlformats.org/drawingml/2006/chartDrawing">
    <cdr:from>
      <cdr:x>0.92529</cdr:x>
      <cdr:y>0.70895</cdr:y>
    </cdr:from>
    <cdr:to>
      <cdr:x>0.96554</cdr:x>
      <cdr:y>0.75873</cdr:y>
    </cdr:to>
    <cdr:sp macro="" textlink="">
      <cdr:nvSpPr>
        <cdr:cNvPr id="51" name="TextBox 1"/>
        <cdr:cNvSpPr txBox="1"/>
      </cdr:nvSpPr>
      <cdr:spPr>
        <a:xfrm xmlns:a="http://schemas.openxmlformats.org/drawingml/2006/main">
          <a:off x="7191695" y="3067999"/>
          <a:ext cx="312839" cy="21542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80%</a:t>
          </a:r>
        </a:p>
      </cdr:txBody>
    </cdr:sp>
  </cdr:relSizeAnchor>
  <cdr:relSizeAnchor xmlns:cdr="http://schemas.openxmlformats.org/drawingml/2006/chartDrawing">
    <cdr:from>
      <cdr:x>0.92529</cdr:x>
      <cdr:y>0.48059</cdr:y>
    </cdr:from>
    <cdr:to>
      <cdr:x>0.96571</cdr:x>
      <cdr:y>0.53037</cdr:y>
    </cdr:to>
    <cdr:sp macro="" textlink="">
      <cdr:nvSpPr>
        <cdr:cNvPr id="52" name="TextBox 1"/>
        <cdr:cNvSpPr txBox="1"/>
      </cdr:nvSpPr>
      <cdr:spPr>
        <a:xfrm xmlns:a="http://schemas.openxmlformats.org/drawingml/2006/main">
          <a:off x="7191695" y="2079755"/>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69%</a:t>
          </a:r>
        </a:p>
      </cdr:txBody>
    </cdr:sp>
  </cdr:relSizeAnchor>
  <cdr:relSizeAnchor xmlns:cdr="http://schemas.openxmlformats.org/drawingml/2006/chartDrawing">
    <cdr:from>
      <cdr:x>0.92529</cdr:x>
      <cdr:y>0.65923</cdr:y>
    </cdr:from>
    <cdr:to>
      <cdr:x>0.96554</cdr:x>
      <cdr:y>0.70902</cdr:y>
    </cdr:to>
    <cdr:sp macro="" textlink="">
      <cdr:nvSpPr>
        <cdr:cNvPr id="53" name="TextBox 1"/>
        <cdr:cNvSpPr txBox="1"/>
      </cdr:nvSpPr>
      <cdr:spPr>
        <a:xfrm xmlns:a="http://schemas.openxmlformats.org/drawingml/2006/main">
          <a:off x="7191695" y="2852827"/>
          <a:ext cx="312839" cy="21546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84%</a:t>
          </a:r>
        </a:p>
      </cdr:txBody>
    </cdr:sp>
  </cdr:relSizeAnchor>
  <cdr:relSizeAnchor xmlns:cdr="http://schemas.openxmlformats.org/drawingml/2006/chartDrawing">
    <cdr:from>
      <cdr:x>0.92529</cdr:x>
      <cdr:y>0.93326</cdr:y>
    </cdr:from>
    <cdr:to>
      <cdr:x>0.96571</cdr:x>
      <cdr:y>0.98304</cdr:y>
    </cdr:to>
    <cdr:sp macro="" textlink="">
      <cdr:nvSpPr>
        <cdr:cNvPr id="54" name="TextBox 1"/>
        <cdr:cNvSpPr txBox="1"/>
      </cdr:nvSpPr>
      <cdr:spPr>
        <a:xfrm xmlns:a="http://schemas.openxmlformats.org/drawingml/2006/main">
          <a:off x="7191695" y="4038706"/>
          <a:ext cx="314160" cy="21542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79%</a:t>
          </a:r>
        </a:p>
      </cdr:txBody>
    </cdr:sp>
  </cdr:relSizeAnchor>
  <cdr:relSizeAnchor xmlns:cdr="http://schemas.openxmlformats.org/drawingml/2006/chartDrawing">
    <cdr:from>
      <cdr:x>0.92529</cdr:x>
      <cdr:y>0.43656</cdr:y>
    </cdr:from>
    <cdr:to>
      <cdr:x>0.96571</cdr:x>
      <cdr:y>0.48634</cdr:y>
    </cdr:to>
    <cdr:sp macro="" textlink="">
      <cdr:nvSpPr>
        <cdr:cNvPr id="56" name="TextBox 1"/>
        <cdr:cNvSpPr txBox="1"/>
      </cdr:nvSpPr>
      <cdr:spPr>
        <a:xfrm xmlns:a="http://schemas.openxmlformats.org/drawingml/2006/main">
          <a:off x="7191695" y="1889214"/>
          <a:ext cx="314160" cy="215425"/>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78%</a:t>
          </a:r>
        </a:p>
      </cdr:txBody>
    </cdr:sp>
  </cdr:relSizeAnchor>
  <cdr:relSizeAnchor xmlns:cdr="http://schemas.openxmlformats.org/drawingml/2006/chartDrawing">
    <cdr:from>
      <cdr:x>0.92529</cdr:x>
      <cdr:y>0.25427</cdr:y>
    </cdr:from>
    <cdr:to>
      <cdr:x>0.96571</cdr:x>
      <cdr:y>0.30406</cdr:y>
    </cdr:to>
    <cdr:sp macro="" textlink="">
      <cdr:nvSpPr>
        <cdr:cNvPr id="57" name="TextBox 1"/>
        <cdr:cNvSpPr txBox="1"/>
      </cdr:nvSpPr>
      <cdr:spPr>
        <a:xfrm xmlns:a="http://schemas.openxmlformats.org/drawingml/2006/main">
          <a:off x="7191695" y="1100360"/>
          <a:ext cx="314160" cy="21546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83%</a:t>
          </a:r>
        </a:p>
      </cdr:txBody>
    </cdr:sp>
  </cdr:relSizeAnchor>
  <cdr:relSizeAnchor xmlns:cdr="http://schemas.openxmlformats.org/drawingml/2006/chartDrawing">
    <cdr:from>
      <cdr:x>0.78889</cdr:x>
      <cdr:y>0.39252</cdr:y>
    </cdr:from>
    <cdr:to>
      <cdr:x>0.82931</cdr:x>
      <cdr:y>0.44231</cdr:y>
    </cdr:to>
    <cdr:sp macro="" textlink="">
      <cdr:nvSpPr>
        <cdr:cNvPr id="40" name="TextBox 1"/>
        <cdr:cNvSpPr txBox="1"/>
      </cdr:nvSpPr>
      <cdr:spPr>
        <a:xfrm xmlns:a="http://schemas.openxmlformats.org/drawingml/2006/main">
          <a:off x="6131540" y="1698652"/>
          <a:ext cx="314161" cy="215468"/>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74%</a:t>
          </a:r>
        </a:p>
      </cdr:txBody>
    </cdr:sp>
  </cdr:relSizeAnchor>
  <cdr:relSizeAnchor xmlns:cdr="http://schemas.openxmlformats.org/drawingml/2006/chartDrawing">
    <cdr:from>
      <cdr:x>0.92529</cdr:x>
      <cdr:y>0.39253</cdr:y>
    </cdr:from>
    <cdr:to>
      <cdr:x>0.96571</cdr:x>
      <cdr:y>0.44231</cdr:y>
    </cdr:to>
    <cdr:sp macro="" textlink="">
      <cdr:nvSpPr>
        <cdr:cNvPr id="42" name="TextBox 1"/>
        <cdr:cNvSpPr txBox="1"/>
      </cdr:nvSpPr>
      <cdr:spPr>
        <a:xfrm xmlns:a="http://schemas.openxmlformats.org/drawingml/2006/main">
          <a:off x="7191695" y="1698674"/>
          <a:ext cx="314160" cy="215425"/>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77%</a:t>
          </a:r>
        </a:p>
      </cdr:txBody>
    </cdr:sp>
  </cdr:relSizeAnchor>
  <cdr:relSizeAnchor xmlns:cdr="http://schemas.openxmlformats.org/drawingml/2006/chartDrawing">
    <cdr:from>
      <cdr:x>0.78889</cdr:x>
      <cdr:y>0.16448</cdr:y>
    </cdr:from>
    <cdr:to>
      <cdr:x>0.82931</cdr:x>
      <cdr:y>0.21426</cdr:y>
    </cdr:to>
    <cdr:sp macro="" textlink="">
      <cdr:nvSpPr>
        <cdr:cNvPr id="58" name="TextBox 1"/>
        <cdr:cNvSpPr txBox="1"/>
      </cdr:nvSpPr>
      <cdr:spPr>
        <a:xfrm xmlns:a="http://schemas.openxmlformats.org/drawingml/2006/main">
          <a:off x="6131540" y="711797"/>
          <a:ext cx="314161" cy="21542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86%</a:t>
          </a:r>
        </a:p>
      </cdr:txBody>
    </cdr:sp>
  </cdr:relSizeAnchor>
  <cdr:relSizeAnchor xmlns:cdr="http://schemas.openxmlformats.org/drawingml/2006/chartDrawing">
    <cdr:from>
      <cdr:x>0.92529</cdr:x>
      <cdr:y>0.16448</cdr:y>
    </cdr:from>
    <cdr:to>
      <cdr:x>0.96571</cdr:x>
      <cdr:y>0.21426</cdr:y>
    </cdr:to>
    <cdr:sp macro="" textlink="">
      <cdr:nvSpPr>
        <cdr:cNvPr id="59" name="TextBox 1"/>
        <cdr:cNvSpPr txBox="1"/>
      </cdr:nvSpPr>
      <cdr:spPr>
        <a:xfrm xmlns:a="http://schemas.openxmlformats.org/drawingml/2006/main">
          <a:off x="7191695" y="711789"/>
          <a:ext cx="314160" cy="21542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82%</a:t>
          </a:r>
        </a:p>
      </cdr:txBody>
    </cdr:sp>
  </cdr:relSizeAnchor>
  <cdr:relSizeAnchor xmlns:cdr="http://schemas.openxmlformats.org/drawingml/2006/chartDrawing">
    <cdr:from>
      <cdr:x>0.78889</cdr:x>
      <cdr:y>0.11959</cdr:y>
    </cdr:from>
    <cdr:to>
      <cdr:x>0.82931</cdr:x>
      <cdr:y>0.16937</cdr:y>
    </cdr:to>
    <cdr:sp macro="" textlink="">
      <cdr:nvSpPr>
        <cdr:cNvPr id="34" name="TextBox 1">
          <a:extLst xmlns:a="http://schemas.openxmlformats.org/drawingml/2006/main">
            <a:ext uri="{FF2B5EF4-FFF2-40B4-BE49-F238E27FC236}">
              <a16:creationId xmlns="" xmlns:a16="http://schemas.microsoft.com/office/drawing/2014/main" id="{28A06ACD-04B9-4998-B971-4F26A0D5F12C}"/>
            </a:ext>
          </a:extLst>
        </cdr:cNvPr>
        <cdr:cNvSpPr txBox="1"/>
      </cdr:nvSpPr>
      <cdr:spPr>
        <a:xfrm xmlns:a="http://schemas.openxmlformats.org/drawingml/2006/main">
          <a:off x="6131540" y="517525"/>
          <a:ext cx="314161" cy="21542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89%</a:t>
          </a:r>
        </a:p>
      </cdr:txBody>
    </cdr:sp>
  </cdr:relSizeAnchor>
  <cdr:relSizeAnchor xmlns:cdr="http://schemas.openxmlformats.org/drawingml/2006/chartDrawing">
    <cdr:from>
      <cdr:x>0.92529</cdr:x>
      <cdr:y>0.11959</cdr:y>
    </cdr:from>
    <cdr:to>
      <cdr:x>0.96571</cdr:x>
      <cdr:y>0.16937</cdr:y>
    </cdr:to>
    <cdr:sp macro="" textlink="">
      <cdr:nvSpPr>
        <cdr:cNvPr id="36" name="TextBox 1">
          <a:extLst xmlns:a="http://schemas.openxmlformats.org/drawingml/2006/main">
            <a:ext uri="{FF2B5EF4-FFF2-40B4-BE49-F238E27FC236}">
              <a16:creationId xmlns="" xmlns:a16="http://schemas.microsoft.com/office/drawing/2014/main" id="{6BFEA86A-5798-4A09-B8D6-D941F2FC3467}"/>
            </a:ext>
          </a:extLst>
        </cdr:cNvPr>
        <cdr:cNvSpPr txBox="1"/>
      </cdr:nvSpPr>
      <cdr:spPr>
        <a:xfrm xmlns:a="http://schemas.openxmlformats.org/drawingml/2006/main">
          <a:off x="7191695" y="517525"/>
          <a:ext cx="314160" cy="21542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88%</a:t>
          </a:r>
        </a:p>
      </cdr:txBody>
    </cdr:sp>
  </cdr:relSizeAnchor>
  <cdr:relSizeAnchor xmlns:cdr="http://schemas.openxmlformats.org/drawingml/2006/chartDrawing">
    <cdr:from>
      <cdr:x>0.78888</cdr:x>
      <cdr:y>0.34849</cdr:y>
    </cdr:from>
    <cdr:to>
      <cdr:x>0.82931</cdr:x>
      <cdr:y>0.39828</cdr:y>
    </cdr:to>
    <cdr:sp macro="" textlink="">
      <cdr:nvSpPr>
        <cdr:cNvPr id="38" name="TextBox 1">
          <a:extLst xmlns:a="http://schemas.openxmlformats.org/drawingml/2006/main">
            <a:ext uri="{FF2B5EF4-FFF2-40B4-BE49-F238E27FC236}">
              <a16:creationId xmlns="" xmlns:a16="http://schemas.microsoft.com/office/drawing/2014/main" id="{28A06ACD-04B9-4998-B971-4F26A0D5F12C}"/>
            </a:ext>
          </a:extLst>
        </cdr:cNvPr>
        <cdr:cNvSpPr txBox="1"/>
      </cdr:nvSpPr>
      <cdr:spPr>
        <a:xfrm xmlns:a="http://schemas.openxmlformats.org/drawingml/2006/main">
          <a:off x="6131526" y="1508115"/>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79%</a:t>
          </a:r>
        </a:p>
      </cdr:txBody>
    </cdr:sp>
  </cdr:relSizeAnchor>
  <cdr:relSizeAnchor xmlns:cdr="http://schemas.openxmlformats.org/drawingml/2006/chartDrawing">
    <cdr:from>
      <cdr:x>0.92529</cdr:x>
      <cdr:y>0.3485</cdr:y>
    </cdr:from>
    <cdr:to>
      <cdr:x>0.96571</cdr:x>
      <cdr:y>0.39828</cdr:y>
    </cdr:to>
    <cdr:sp macro="" textlink="">
      <cdr:nvSpPr>
        <cdr:cNvPr id="39" name="TextBox 1">
          <a:extLst xmlns:a="http://schemas.openxmlformats.org/drawingml/2006/main">
            <a:ext uri="{FF2B5EF4-FFF2-40B4-BE49-F238E27FC236}">
              <a16:creationId xmlns="" xmlns:a16="http://schemas.microsoft.com/office/drawing/2014/main" id="{6BFEA86A-5798-4A09-B8D6-D941F2FC3467}"/>
            </a:ext>
          </a:extLst>
        </cdr:cNvPr>
        <cdr:cNvSpPr txBox="1"/>
      </cdr:nvSpPr>
      <cdr:spPr>
        <a:xfrm xmlns:a="http://schemas.openxmlformats.org/drawingml/2006/main">
          <a:off x="7191695" y="1508135"/>
          <a:ext cx="314160" cy="21542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82%</a:t>
          </a:r>
        </a:p>
      </cdr:txBody>
    </cdr:sp>
  </cdr:relSizeAnchor>
  <cdr:relSizeAnchor xmlns:cdr="http://schemas.openxmlformats.org/drawingml/2006/chartDrawing">
    <cdr:from>
      <cdr:x>0.78889</cdr:x>
      <cdr:y>0.55979</cdr:y>
    </cdr:from>
    <cdr:to>
      <cdr:x>0.82931</cdr:x>
      <cdr:y>0.60957</cdr:y>
    </cdr:to>
    <cdr:sp macro="" textlink="">
      <cdr:nvSpPr>
        <cdr:cNvPr id="43" name="TextBox 1">
          <a:extLst xmlns:a="http://schemas.openxmlformats.org/drawingml/2006/main">
            <a:ext uri="{FF2B5EF4-FFF2-40B4-BE49-F238E27FC236}">
              <a16:creationId xmlns="" xmlns:a16="http://schemas.microsoft.com/office/drawing/2014/main" id="{28A06ACD-04B9-4998-B971-4F26A0D5F12C}"/>
            </a:ext>
          </a:extLst>
        </cdr:cNvPr>
        <cdr:cNvSpPr txBox="1"/>
      </cdr:nvSpPr>
      <cdr:spPr>
        <a:xfrm xmlns:a="http://schemas.openxmlformats.org/drawingml/2006/main">
          <a:off x="6131540" y="2422525"/>
          <a:ext cx="314161" cy="21542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87%</a:t>
          </a:r>
        </a:p>
      </cdr:txBody>
    </cdr:sp>
  </cdr:relSizeAnchor>
  <cdr:relSizeAnchor xmlns:cdr="http://schemas.openxmlformats.org/drawingml/2006/chartDrawing">
    <cdr:from>
      <cdr:x>0.92529</cdr:x>
      <cdr:y>0.55979</cdr:y>
    </cdr:from>
    <cdr:to>
      <cdr:x>0.96571</cdr:x>
      <cdr:y>0.60957</cdr:y>
    </cdr:to>
    <cdr:sp macro="" textlink="">
      <cdr:nvSpPr>
        <cdr:cNvPr id="46" name="TextBox 1">
          <a:extLst xmlns:a="http://schemas.openxmlformats.org/drawingml/2006/main">
            <a:ext uri="{FF2B5EF4-FFF2-40B4-BE49-F238E27FC236}">
              <a16:creationId xmlns="" xmlns:a16="http://schemas.microsoft.com/office/drawing/2014/main" id="{6BFEA86A-5798-4A09-B8D6-D941F2FC3467}"/>
            </a:ext>
          </a:extLst>
        </cdr:cNvPr>
        <cdr:cNvSpPr txBox="1"/>
      </cdr:nvSpPr>
      <cdr:spPr>
        <a:xfrm xmlns:a="http://schemas.openxmlformats.org/drawingml/2006/main">
          <a:off x="7191695" y="2422525"/>
          <a:ext cx="314160" cy="21542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83%</a:t>
          </a:r>
        </a:p>
      </cdr:txBody>
    </cdr:sp>
  </cdr:relSizeAnchor>
  <cdr:relSizeAnchor xmlns:cdr="http://schemas.openxmlformats.org/drawingml/2006/chartDrawing">
    <cdr:from>
      <cdr:x>0.78889</cdr:x>
      <cdr:y>0.79208</cdr:y>
    </cdr:from>
    <cdr:to>
      <cdr:x>0.82931</cdr:x>
      <cdr:y>0.84186</cdr:y>
    </cdr:to>
    <cdr:sp macro="" textlink="">
      <cdr:nvSpPr>
        <cdr:cNvPr id="55" name="TextBox 1">
          <a:extLst xmlns:a="http://schemas.openxmlformats.org/drawingml/2006/main">
            <a:ext uri="{FF2B5EF4-FFF2-40B4-BE49-F238E27FC236}">
              <a16:creationId xmlns="" xmlns:a16="http://schemas.microsoft.com/office/drawing/2014/main" id="{28A06ACD-04B9-4998-B971-4F26A0D5F12C}"/>
            </a:ext>
          </a:extLst>
        </cdr:cNvPr>
        <cdr:cNvSpPr txBox="1"/>
      </cdr:nvSpPr>
      <cdr:spPr>
        <a:xfrm xmlns:a="http://schemas.openxmlformats.org/drawingml/2006/main">
          <a:off x="6131540" y="3427742"/>
          <a:ext cx="314161" cy="21542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83%</a:t>
          </a:r>
        </a:p>
      </cdr:txBody>
    </cdr:sp>
  </cdr:relSizeAnchor>
  <cdr:relSizeAnchor xmlns:cdr="http://schemas.openxmlformats.org/drawingml/2006/chartDrawing">
    <cdr:from>
      <cdr:x>0.92529</cdr:x>
      <cdr:y>0.79208</cdr:y>
    </cdr:from>
    <cdr:to>
      <cdr:x>0.96571</cdr:x>
      <cdr:y>0.84186</cdr:y>
    </cdr:to>
    <cdr:sp macro="" textlink="">
      <cdr:nvSpPr>
        <cdr:cNvPr id="60" name="TextBox 1">
          <a:extLst xmlns:a="http://schemas.openxmlformats.org/drawingml/2006/main">
            <a:ext uri="{FF2B5EF4-FFF2-40B4-BE49-F238E27FC236}">
              <a16:creationId xmlns="" xmlns:a16="http://schemas.microsoft.com/office/drawing/2014/main" id="{6BFEA86A-5798-4A09-B8D6-D941F2FC3467}"/>
            </a:ext>
          </a:extLst>
        </cdr:cNvPr>
        <cdr:cNvSpPr txBox="1"/>
      </cdr:nvSpPr>
      <cdr:spPr>
        <a:xfrm xmlns:a="http://schemas.openxmlformats.org/drawingml/2006/main">
          <a:off x="7191695" y="3427742"/>
          <a:ext cx="314160" cy="21542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80%</a:t>
          </a:r>
        </a:p>
      </cdr:txBody>
    </cdr:sp>
  </cdr:relSizeAnchor>
</c:userShapes>
</file>

<file path=ppt/drawings/drawing20.xml><?xml version="1.0" encoding="utf-8"?>
<c:userShapes xmlns:c="http://schemas.openxmlformats.org/drawingml/2006/chart">
  <cdr:relSizeAnchor xmlns:cdr="http://schemas.openxmlformats.org/drawingml/2006/chartDrawing">
    <cdr:from>
      <cdr:x>0.82128</cdr:x>
      <cdr:y>0.01394</cdr:y>
    </cdr:from>
    <cdr:to>
      <cdr:x>0.95286</cdr:x>
      <cdr:y>0.05662</cdr:y>
    </cdr:to>
    <cdr:sp macro="" textlink="">
      <cdr:nvSpPr>
        <cdr:cNvPr id="19" name="TextBox 18"/>
        <cdr:cNvSpPr txBox="1"/>
      </cdr:nvSpPr>
      <cdr:spPr>
        <a:xfrm xmlns:a="http://schemas.openxmlformats.org/drawingml/2006/main">
          <a:off x="6383337" y="60547"/>
          <a:ext cx="1022692"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opt-outs</a:t>
          </a:r>
        </a:p>
      </cdr:txBody>
    </cdr:sp>
  </cdr:relSizeAnchor>
  <cdr:relSizeAnchor xmlns:cdr="http://schemas.openxmlformats.org/drawingml/2006/chartDrawing">
    <cdr:from>
      <cdr:x>0.86408</cdr:x>
      <cdr:y>0.11741</cdr:y>
    </cdr:from>
    <cdr:to>
      <cdr:x>0.91007</cdr:x>
      <cdr:y>0.1743</cdr:y>
    </cdr:to>
    <cdr:sp macro="" textlink="">
      <cdr:nvSpPr>
        <cdr:cNvPr id="21" name="TextBox 1"/>
        <cdr:cNvSpPr txBox="1"/>
      </cdr:nvSpPr>
      <cdr:spPr>
        <a:xfrm xmlns:a="http://schemas.openxmlformats.org/drawingml/2006/main">
          <a:off x="6715958" y="508081"/>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23%</a:t>
          </a:r>
        </a:p>
      </cdr:txBody>
    </cdr:sp>
  </cdr:relSizeAnchor>
  <cdr:relSizeAnchor xmlns:cdr="http://schemas.openxmlformats.org/drawingml/2006/chartDrawing">
    <cdr:from>
      <cdr:x>0.86408</cdr:x>
      <cdr:y>0.72501</cdr:y>
    </cdr:from>
    <cdr:to>
      <cdr:x>0.91007</cdr:x>
      <cdr:y>0.7819</cdr:y>
    </cdr:to>
    <cdr:sp macro="" textlink="">
      <cdr:nvSpPr>
        <cdr:cNvPr id="23" name="TextBox 1"/>
        <cdr:cNvSpPr txBox="1"/>
      </cdr:nvSpPr>
      <cdr:spPr>
        <a:xfrm xmlns:a="http://schemas.openxmlformats.org/drawingml/2006/main">
          <a:off x="6715958" y="3137485"/>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12%</a:t>
          </a:r>
        </a:p>
      </cdr:txBody>
    </cdr:sp>
  </cdr:relSizeAnchor>
  <cdr:relSizeAnchor xmlns:cdr="http://schemas.openxmlformats.org/drawingml/2006/chartDrawing">
    <cdr:from>
      <cdr:x>0.8703</cdr:x>
      <cdr:y>0.87674</cdr:y>
    </cdr:from>
    <cdr:to>
      <cdr:x>0.91631</cdr:x>
      <cdr:y>0.93364</cdr:y>
    </cdr:to>
    <cdr:sp macro="" textlink="">
      <cdr:nvSpPr>
        <cdr:cNvPr id="25" name="TextBox 1"/>
        <cdr:cNvSpPr txBox="1"/>
      </cdr:nvSpPr>
      <cdr:spPr>
        <a:xfrm xmlns:a="http://schemas.openxmlformats.org/drawingml/2006/main">
          <a:off x="6764337" y="3794125"/>
          <a:ext cx="3575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13%</a:t>
          </a:r>
        </a:p>
      </cdr:txBody>
    </cdr:sp>
  </cdr:relSizeAnchor>
  <cdr:relSizeAnchor xmlns:cdr="http://schemas.openxmlformats.org/drawingml/2006/chartDrawing">
    <cdr:from>
      <cdr:x>0.55658</cdr:x>
      <cdr:y>0.01394</cdr:y>
    </cdr:from>
    <cdr:to>
      <cdr:x>0.69476</cdr:x>
      <cdr:y>0.05662</cdr:y>
    </cdr:to>
    <cdr:sp macro="" textlink="">
      <cdr:nvSpPr>
        <cdr:cNvPr id="29" name="TextBox 28"/>
        <cdr:cNvSpPr txBox="1"/>
      </cdr:nvSpPr>
      <cdr:spPr>
        <a:xfrm xmlns:a="http://schemas.openxmlformats.org/drawingml/2006/main">
          <a:off x="4325937" y="60547"/>
          <a:ext cx="1073990"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enrollees</a:t>
          </a:r>
        </a:p>
      </cdr:txBody>
    </cdr:sp>
  </cdr:relSizeAnchor>
  <cdr:relSizeAnchor xmlns:cdr="http://schemas.openxmlformats.org/drawingml/2006/chartDrawing">
    <cdr:from>
      <cdr:x>0.01736</cdr:x>
      <cdr:y>0.06676</cdr:y>
    </cdr:from>
    <cdr:to>
      <cdr:x>0.48795</cdr:x>
      <cdr:y>0.20411</cdr:y>
    </cdr:to>
    <cdr:sp macro="" textlink="">
      <cdr:nvSpPr>
        <cdr:cNvPr id="10" name="TextBox 1"/>
        <cdr:cNvSpPr txBox="1"/>
      </cdr:nvSpPr>
      <cdr:spPr>
        <a:xfrm xmlns:a="http://schemas.openxmlformats.org/drawingml/2006/main">
          <a:off x="134937" y="289965"/>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A doctor you were seeing is not </a:t>
          </a:r>
          <a:br>
            <a:rPr lang="en-US" sz="1600" b="1" dirty="0">
              <a:solidFill>
                <a:schemeClr val="bg1"/>
              </a:solidFill>
              <a:latin typeface="Calibri" pitchFamily="34" charset="0"/>
            </a:rPr>
          </a:br>
          <a:r>
            <a:rPr lang="en-US" sz="1600" b="1" dirty="0">
              <a:solidFill>
                <a:schemeClr val="bg1"/>
              </a:solidFill>
              <a:latin typeface="Calibri" pitchFamily="34" charset="0"/>
            </a:rPr>
            <a:t>available through your plan</a:t>
          </a:r>
        </a:p>
      </cdr:txBody>
    </cdr:sp>
  </cdr:relSizeAnchor>
  <cdr:relSizeAnchor xmlns:cdr="http://schemas.openxmlformats.org/drawingml/2006/chartDrawing">
    <cdr:from>
      <cdr:x>0.01736</cdr:x>
      <cdr:y>0.2211</cdr:y>
    </cdr:from>
    <cdr:to>
      <cdr:x>0.48795</cdr:x>
      <cdr:y>0.35845</cdr:y>
    </cdr:to>
    <cdr:sp macro="" textlink="">
      <cdr:nvSpPr>
        <cdr:cNvPr id="11" name="TextBox 2"/>
        <cdr:cNvSpPr txBox="1"/>
      </cdr:nvSpPr>
      <cdr:spPr>
        <a:xfrm xmlns:a="http://schemas.openxmlformats.org/drawingml/2006/main">
          <a:off x="134937" y="960325"/>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Had a misunderstanding about your </a:t>
          </a:r>
          <a:br>
            <a:rPr lang="en-US" sz="1600" b="1" dirty="0">
              <a:solidFill>
                <a:schemeClr val="bg1"/>
              </a:solidFill>
              <a:latin typeface="Calibri" pitchFamily="34" charset="0"/>
            </a:rPr>
          </a:br>
          <a:r>
            <a:rPr lang="en-US" sz="1600" b="1" dirty="0">
              <a:solidFill>
                <a:schemeClr val="bg1"/>
              </a:solidFill>
              <a:latin typeface="Calibri" pitchFamily="34" charset="0"/>
            </a:rPr>
            <a:t>health care services or coverage</a:t>
          </a:r>
        </a:p>
      </cdr:txBody>
    </cdr:sp>
  </cdr:relSizeAnchor>
  <cdr:relSizeAnchor xmlns:cdr="http://schemas.openxmlformats.org/drawingml/2006/chartDrawing">
    <cdr:from>
      <cdr:x>0.01736</cdr:x>
      <cdr:y>0.37544</cdr:y>
    </cdr:from>
    <cdr:to>
      <cdr:x>0.48795</cdr:x>
      <cdr:y>0.51278</cdr:y>
    </cdr:to>
    <cdr:sp macro="" textlink="">
      <cdr:nvSpPr>
        <cdr:cNvPr id="12" name="TextBox 3"/>
        <cdr:cNvSpPr txBox="1"/>
      </cdr:nvSpPr>
      <cdr:spPr>
        <a:xfrm xmlns:a="http://schemas.openxmlformats.org/drawingml/2006/main">
          <a:off x="134937" y="1630685"/>
          <a:ext cx="3657600" cy="596523"/>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Was denied a treatment or referral for another service recommended by a doctor</a:t>
          </a:r>
        </a:p>
      </cdr:txBody>
    </cdr:sp>
  </cdr:relSizeAnchor>
  <cdr:relSizeAnchor xmlns:cdr="http://schemas.openxmlformats.org/drawingml/2006/chartDrawing">
    <cdr:from>
      <cdr:x>0.01736</cdr:x>
      <cdr:y>0.83845</cdr:y>
    </cdr:from>
    <cdr:to>
      <cdr:x>0.48795</cdr:x>
      <cdr:y>0.9758</cdr:y>
    </cdr:to>
    <cdr:sp macro="" textlink="">
      <cdr:nvSpPr>
        <cdr:cNvPr id="13" name="TextBox 4"/>
        <cdr:cNvSpPr txBox="1"/>
      </cdr:nvSpPr>
      <cdr:spPr>
        <a:xfrm xmlns:a="http://schemas.openxmlformats.org/drawingml/2006/main">
          <a:off x="134937" y="3641724"/>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Health provider did not speak your language and no interpreter was available </a:t>
          </a:r>
          <a:r>
            <a:rPr lang="en-US" sz="1200" b="1" i="1" dirty="0">
              <a:solidFill>
                <a:schemeClr val="bg1"/>
              </a:solidFill>
              <a:latin typeface="Calibri" pitchFamily="34" charset="0"/>
            </a:rPr>
            <a:t>(among non- English speakers)</a:t>
          </a:r>
        </a:p>
      </cdr:txBody>
    </cdr:sp>
  </cdr:relSizeAnchor>
  <cdr:relSizeAnchor xmlns:cdr="http://schemas.openxmlformats.org/drawingml/2006/chartDrawing">
    <cdr:from>
      <cdr:x>0.86408</cdr:x>
      <cdr:y>0.26931</cdr:y>
    </cdr:from>
    <cdr:to>
      <cdr:x>0.91007</cdr:x>
      <cdr:y>0.32621</cdr:y>
    </cdr:to>
    <cdr:sp macro="" textlink="">
      <cdr:nvSpPr>
        <cdr:cNvPr id="14" name="TextBox 1"/>
        <cdr:cNvSpPr txBox="1"/>
      </cdr:nvSpPr>
      <cdr:spPr>
        <a:xfrm xmlns:a="http://schemas.openxmlformats.org/drawingml/2006/main">
          <a:off x="6715957" y="1169711"/>
          <a:ext cx="357453" cy="24713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21%</a:t>
          </a:r>
        </a:p>
      </cdr:txBody>
    </cdr:sp>
  </cdr:relSizeAnchor>
  <cdr:relSizeAnchor xmlns:cdr="http://schemas.openxmlformats.org/drawingml/2006/chartDrawing">
    <cdr:from>
      <cdr:x>0.01736</cdr:x>
      <cdr:y>0.68411</cdr:y>
    </cdr:from>
    <cdr:to>
      <cdr:x>0.48795</cdr:x>
      <cdr:y>0.82146</cdr:y>
    </cdr:to>
    <cdr:sp macro="" textlink="">
      <cdr:nvSpPr>
        <cdr:cNvPr id="15" name="TextBox 4"/>
        <cdr:cNvSpPr txBox="1"/>
      </cdr:nvSpPr>
      <cdr:spPr>
        <a:xfrm xmlns:a="http://schemas.openxmlformats.org/drawingml/2006/main">
          <a:off x="134937" y="2971362"/>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Had trouble communicating with a </a:t>
          </a:r>
          <a:br>
            <a:rPr lang="en-US" sz="1600" b="1" dirty="0">
              <a:solidFill>
                <a:schemeClr val="bg1"/>
              </a:solidFill>
              <a:latin typeface="Calibri" pitchFamily="34" charset="0"/>
            </a:rPr>
          </a:br>
          <a:r>
            <a:rPr lang="en-US" sz="1600" b="1" dirty="0">
              <a:solidFill>
                <a:schemeClr val="bg1"/>
              </a:solidFill>
              <a:latin typeface="Calibri" pitchFamily="34" charset="0"/>
            </a:rPr>
            <a:t>health provider because of a speech, hearing or other disability</a:t>
          </a:r>
        </a:p>
      </cdr:txBody>
    </cdr:sp>
  </cdr:relSizeAnchor>
  <cdr:relSizeAnchor xmlns:cdr="http://schemas.openxmlformats.org/drawingml/2006/chartDrawing">
    <cdr:from>
      <cdr:x>0.01736</cdr:x>
      <cdr:y>0.52977</cdr:y>
    </cdr:from>
    <cdr:to>
      <cdr:x>0.48795</cdr:x>
      <cdr:y>0.66712</cdr:y>
    </cdr:to>
    <cdr:sp macro="" textlink="">
      <cdr:nvSpPr>
        <cdr:cNvPr id="16" name="TextBox 4"/>
        <cdr:cNvSpPr txBox="1"/>
      </cdr:nvSpPr>
      <cdr:spPr>
        <a:xfrm xmlns:a="http://schemas.openxmlformats.org/drawingml/2006/main">
          <a:off x="134937" y="2301002"/>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Transportation problems kept you from getting needed health care</a:t>
          </a:r>
        </a:p>
      </cdr:txBody>
    </cdr:sp>
  </cdr:relSizeAnchor>
  <cdr:relSizeAnchor xmlns:cdr="http://schemas.openxmlformats.org/drawingml/2006/chartDrawing">
    <cdr:from>
      <cdr:x>0.86408</cdr:x>
      <cdr:y>0.42122</cdr:y>
    </cdr:from>
    <cdr:to>
      <cdr:x>0.91007</cdr:x>
      <cdr:y>0.47811</cdr:y>
    </cdr:to>
    <cdr:sp macro="" textlink="">
      <cdr:nvSpPr>
        <cdr:cNvPr id="17" name="TextBox 1"/>
        <cdr:cNvSpPr txBox="1"/>
      </cdr:nvSpPr>
      <cdr:spPr>
        <a:xfrm xmlns:a="http://schemas.openxmlformats.org/drawingml/2006/main">
          <a:off x="6715958" y="1822826"/>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18%</a:t>
          </a:r>
        </a:p>
      </cdr:txBody>
    </cdr:sp>
  </cdr:relSizeAnchor>
  <cdr:relSizeAnchor xmlns:cdr="http://schemas.openxmlformats.org/drawingml/2006/chartDrawing">
    <cdr:from>
      <cdr:x>0.86408</cdr:x>
      <cdr:y>0.57311</cdr:y>
    </cdr:from>
    <cdr:to>
      <cdr:x>0.91007</cdr:x>
      <cdr:y>0.63</cdr:y>
    </cdr:to>
    <cdr:sp macro="" textlink="">
      <cdr:nvSpPr>
        <cdr:cNvPr id="18" name="TextBox 1"/>
        <cdr:cNvSpPr txBox="1"/>
      </cdr:nvSpPr>
      <cdr:spPr>
        <a:xfrm xmlns:a="http://schemas.openxmlformats.org/drawingml/2006/main">
          <a:off x="6715957" y="2489264"/>
          <a:ext cx="357453" cy="247096"/>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14%</a:t>
          </a:r>
        </a:p>
      </cdr:txBody>
    </cdr:sp>
  </cdr:relSizeAnchor>
</c:userShapes>
</file>

<file path=ppt/drawings/drawing21.xml><?xml version="1.0" encoding="utf-8"?>
<c:userShapes xmlns:c="http://schemas.openxmlformats.org/drawingml/2006/chart">
  <cdr:relSizeAnchor xmlns:cdr="http://schemas.openxmlformats.org/drawingml/2006/chartDrawing">
    <cdr:from>
      <cdr:x>0.79187</cdr:x>
      <cdr:y>0.50816</cdr:y>
    </cdr:from>
    <cdr:to>
      <cdr:x>0.83229</cdr:x>
      <cdr:y>0.55777</cdr:y>
    </cdr:to>
    <cdr:sp macro="" textlink="">
      <cdr:nvSpPr>
        <cdr:cNvPr id="24" name="TextBox 1"/>
        <cdr:cNvSpPr txBox="1"/>
      </cdr:nvSpPr>
      <cdr:spPr>
        <a:xfrm xmlns:a="http://schemas.openxmlformats.org/drawingml/2006/main">
          <a:off x="6154702" y="2207158"/>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28%</a:t>
          </a:r>
        </a:p>
      </cdr:txBody>
    </cdr:sp>
  </cdr:relSizeAnchor>
  <cdr:relSizeAnchor xmlns:cdr="http://schemas.openxmlformats.org/drawingml/2006/chartDrawing">
    <cdr:from>
      <cdr:x>0.80362</cdr:x>
      <cdr:y>0.91359</cdr:y>
    </cdr:from>
    <cdr:to>
      <cdr:x>0.83229</cdr:x>
      <cdr:y>0.96319</cdr:y>
    </cdr:to>
    <cdr:sp macro="" textlink="">
      <cdr:nvSpPr>
        <cdr:cNvPr id="26" name="TextBox 1"/>
        <cdr:cNvSpPr txBox="1"/>
      </cdr:nvSpPr>
      <cdr:spPr>
        <a:xfrm xmlns:a="http://schemas.openxmlformats.org/drawingml/2006/main">
          <a:off x="6246073" y="3968081"/>
          <a:ext cx="222818"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7%</a:t>
          </a:r>
        </a:p>
      </cdr:txBody>
    </cdr:sp>
  </cdr:relSizeAnchor>
  <cdr:relSizeAnchor xmlns:cdr="http://schemas.openxmlformats.org/drawingml/2006/chartDrawing">
    <cdr:from>
      <cdr:x>0.79187</cdr:x>
      <cdr:y>0.17031</cdr:y>
    </cdr:from>
    <cdr:to>
      <cdr:x>0.83229</cdr:x>
      <cdr:y>0.21991</cdr:y>
    </cdr:to>
    <cdr:sp macro="" textlink="">
      <cdr:nvSpPr>
        <cdr:cNvPr id="27" name="TextBox 1"/>
        <cdr:cNvSpPr txBox="1"/>
      </cdr:nvSpPr>
      <cdr:spPr>
        <a:xfrm xmlns:a="http://schemas.openxmlformats.org/drawingml/2006/main">
          <a:off x="6154702" y="739719"/>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39%</a:t>
          </a:r>
        </a:p>
      </cdr:txBody>
    </cdr:sp>
  </cdr:relSizeAnchor>
  <cdr:relSizeAnchor xmlns:cdr="http://schemas.openxmlformats.org/drawingml/2006/chartDrawing">
    <cdr:from>
      <cdr:x>0.79187</cdr:x>
      <cdr:y>0.64331</cdr:y>
    </cdr:from>
    <cdr:to>
      <cdr:x>0.83229</cdr:x>
      <cdr:y>0.69291</cdr:y>
    </cdr:to>
    <cdr:sp macro="" textlink="">
      <cdr:nvSpPr>
        <cdr:cNvPr id="28" name="TextBox 1"/>
        <cdr:cNvSpPr txBox="1"/>
      </cdr:nvSpPr>
      <cdr:spPr>
        <a:xfrm xmlns:a="http://schemas.openxmlformats.org/drawingml/2006/main">
          <a:off x="6154702" y="2794147"/>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28%</a:t>
          </a:r>
        </a:p>
      </cdr:txBody>
    </cdr:sp>
  </cdr:relSizeAnchor>
  <cdr:relSizeAnchor xmlns:cdr="http://schemas.openxmlformats.org/drawingml/2006/chartDrawing">
    <cdr:from>
      <cdr:x>0.79187</cdr:x>
      <cdr:y>0.23788</cdr:y>
    </cdr:from>
    <cdr:to>
      <cdr:x>0.83229</cdr:x>
      <cdr:y>0.28748</cdr:y>
    </cdr:to>
    <cdr:sp macro="" textlink="">
      <cdr:nvSpPr>
        <cdr:cNvPr id="33" name="TextBox 1"/>
        <cdr:cNvSpPr txBox="1"/>
      </cdr:nvSpPr>
      <cdr:spPr>
        <a:xfrm xmlns:a="http://schemas.openxmlformats.org/drawingml/2006/main">
          <a:off x="6154702" y="1033202"/>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61%</a:t>
          </a:r>
        </a:p>
      </cdr:txBody>
    </cdr:sp>
  </cdr:relSizeAnchor>
  <cdr:relSizeAnchor xmlns:cdr="http://schemas.openxmlformats.org/drawingml/2006/chartDrawing">
    <cdr:from>
      <cdr:x>0.79187</cdr:x>
      <cdr:y>0.37302</cdr:y>
    </cdr:from>
    <cdr:to>
      <cdr:x>0.83229</cdr:x>
      <cdr:y>0.42262</cdr:y>
    </cdr:to>
    <cdr:sp macro="" textlink="">
      <cdr:nvSpPr>
        <cdr:cNvPr id="35" name="TextBox 1"/>
        <cdr:cNvSpPr txBox="1"/>
      </cdr:nvSpPr>
      <cdr:spPr>
        <a:xfrm xmlns:a="http://schemas.openxmlformats.org/drawingml/2006/main">
          <a:off x="6154702" y="1620169"/>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32%</a:t>
          </a:r>
        </a:p>
      </cdr:txBody>
    </cdr:sp>
  </cdr:relSizeAnchor>
  <cdr:relSizeAnchor xmlns:cdr="http://schemas.openxmlformats.org/drawingml/2006/chartDrawing">
    <cdr:from>
      <cdr:x>0.79187</cdr:x>
      <cdr:y>0.44059</cdr:y>
    </cdr:from>
    <cdr:to>
      <cdr:x>0.83229</cdr:x>
      <cdr:y>0.4902</cdr:y>
    </cdr:to>
    <cdr:sp macro="" textlink="">
      <cdr:nvSpPr>
        <cdr:cNvPr id="36" name="TextBox 1"/>
        <cdr:cNvSpPr txBox="1"/>
      </cdr:nvSpPr>
      <cdr:spPr>
        <a:xfrm xmlns:a="http://schemas.openxmlformats.org/drawingml/2006/main">
          <a:off x="6154702" y="1913675"/>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40%</a:t>
          </a:r>
        </a:p>
      </cdr:txBody>
    </cdr:sp>
  </cdr:relSizeAnchor>
  <cdr:relSizeAnchor xmlns:cdr="http://schemas.openxmlformats.org/drawingml/2006/chartDrawing">
    <cdr:from>
      <cdr:x>0.79187</cdr:x>
      <cdr:y>0.71088</cdr:y>
    </cdr:from>
    <cdr:to>
      <cdr:x>0.83229</cdr:x>
      <cdr:y>0.76048</cdr:y>
    </cdr:to>
    <cdr:sp macro="" textlink="">
      <cdr:nvSpPr>
        <cdr:cNvPr id="39" name="TextBox 1"/>
        <cdr:cNvSpPr txBox="1"/>
      </cdr:nvSpPr>
      <cdr:spPr>
        <a:xfrm xmlns:a="http://schemas.openxmlformats.org/drawingml/2006/main">
          <a:off x="6154702" y="3087631"/>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52%</a:t>
          </a:r>
        </a:p>
      </cdr:txBody>
    </cdr:sp>
  </cdr:relSizeAnchor>
  <cdr:relSizeAnchor xmlns:cdr="http://schemas.openxmlformats.org/drawingml/2006/chartDrawing">
    <cdr:from>
      <cdr:x>0.80362</cdr:x>
      <cdr:y>0.77845</cdr:y>
    </cdr:from>
    <cdr:to>
      <cdr:x>0.83229</cdr:x>
      <cdr:y>0.82805</cdr:y>
    </cdr:to>
    <cdr:sp macro="" textlink="">
      <cdr:nvSpPr>
        <cdr:cNvPr id="40" name="TextBox 1"/>
        <cdr:cNvSpPr txBox="1"/>
      </cdr:nvSpPr>
      <cdr:spPr>
        <a:xfrm xmlns:a="http://schemas.openxmlformats.org/drawingml/2006/main">
          <a:off x="6246074" y="3381114"/>
          <a:ext cx="222817"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a:t>
          </a:r>
        </a:p>
      </cdr:txBody>
    </cdr:sp>
  </cdr:relSizeAnchor>
  <cdr:relSizeAnchor xmlns:cdr="http://schemas.openxmlformats.org/drawingml/2006/chartDrawing">
    <cdr:from>
      <cdr:x>0.80362</cdr:x>
      <cdr:y>0.84602</cdr:y>
    </cdr:from>
    <cdr:to>
      <cdr:x>0.83229</cdr:x>
      <cdr:y>0.89562</cdr:y>
    </cdr:to>
    <cdr:sp macro="" textlink="">
      <cdr:nvSpPr>
        <cdr:cNvPr id="41" name="TextBox 1"/>
        <cdr:cNvSpPr txBox="1"/>
      </cdr:nvSpPr>
      <cdr:spPr>
        <a:xfrm xmlns:a="http://schemas.openxmlformats.org/drawingml/2006/main">
          <a:off x="6246074" y="3674597"/>
          <a:ext cx="222817"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4%</a:t>
          </a:r>
        </a:p>
      </cdr:txBody>
    </cdr:sp>
  </cdr:relSizeAnchor>
  <cdr:relSizeAnchor xmlns:cdr="http://schemas.openxmlformats.org/drawingml/2006/chartDrawing">
    <cdr:from>
      <cdr:x>0.25919</cdr:x>
      <cdr:y>0.11269</cdr:y>
    </cdr:from>
    <cdr:to>
      <cdr:x>0.32993</cdr:x>
      <cdr:y>0.15538</cdr:y>
    </cdr:to>
    <cdr:sp macro="" textlink="">
      <cdr:nvSpPr>
        <cdr:cNvPr id="42" name="TextBox 41"/>
        <cdr:cNvSpPr txBox="1"/>
      </cdr:nvSpPr>
      <cdr:spPr>
        <a:xfrm xmlns:a="http://schemas.openxmlformats.org/drawingml/2006/main">
          <a:off x="2014537" y="487680"/>
          <a:ext cx="549831"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rgbClr val="02458C"/>
              </a:solidFill>
              <a:latin typeface="Calibri" pitchFamily="34" charset="0"/>
            </a:rPr>
            <a:t>Gender</a:t>
          </a:r>
        </a:p>
      </cdr:txBody>
    </cdr:sp>
  </cdr:relSizeAnchor>
  <cdr:relSizeAnchor xmlns:cdr="http://schemas.openxmlformats.org/drawingml/2006/chartDrawing">
    <cdr:from>
      <cdr:x>0.29343</cdr:x>
      <cdr:y>0.31695</cdr:y>
    </cdr:from>
    <cdr:to>
      <cdr:x>0.32993</cdr:x>
      <cdr:y>0.35964</cdr:y>
    </cdr:to>
    <cdr:sp macro="" textlink="">
      <cdr:nvSpPr>
        <cdr:cNvPr id="43" name="TextBox 42"/>
        <cdr:cNvSpPr txBox="1"/>
      </cdr:nvSpPr>
      <cdr:spPr>
        <a:xfrm xmlns:a="http://schemas.openxmlformats.org/drawingml/2006/main">
          <a:off x="2280636" y="1371600"/>
          <a:ext cx="28373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rgbClr val="02458C"/>
              </a:solidFill>
              <a:latin typeface="Calibri" pitchFamily="34" charset="0"/>
            </a:rPr>
            <a:t>Age</a:t>
          </a:r>
        </a:p>
      </cdr:txBody>
    </cdr:sp>
  </cdr:relSizeAnchor>
  <cdr:relSizeAnchor xmlns:cdr="http://schemas.openxmlformats.org/drawingml/2006/chartDrawing">
    <cdr:from>
      <cdr:x>0.18989</cdr:x>
      <cdr:y>0.59164</cdr:y>
    </cdr:from>
    <cdr:to>
      <cdr:x>0.32993</cdr:x>
      <cdr:y>0.63432</cdr:y>
    </cdr:to>
    <cdr:sp macro="" textlink="">
      <cdr:nvSpPr>
        <cdr:cNvPr id="44" name="TextBox 43"/>
        <cdr:cNvSpPr txBox="1"/>
      </cdr:nvSpPr>
      <cdr:spPr>
        <a:xfrm xmlns:a="http://schemas.openxmlformats.org/drawingml/2006/main">
          <a:off x="1475929" y="2560320"/>
          <a:ext cx="1088439"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r">
            <a:lnSpc>
              <a:spcPct val="85000"/>
            </a:lnSpc>
          </a:pPr>
          <a:r>
            <a:rPr lang="en-US" sz="1400" b="1" u="sng" dirty="0">
              <a:solidFill>
                <a:srgbClr val="02458C"/>
              </a:solidFill>
              <a:latin typeface="Calibri" pitchFamily="34" charset="0"/>
            </a:rPr>
            <a:t>Race/ethnicity</a:t>
          </a:r>
        </a:p>
      </cdr:txBody>
    </cdr:sp>
  </cdr:relSizeAnchor>
  <cdr:relSizeAnchor xmlns:cdr="http://schemas.openxmlformats.org/drawingml/2006/chartDrawing">
    <cdr:from>
      <cdr:x>0.76246</cdr:x>
      <cdr:y>0.01174</cdr:y>
    </cdr:from>
    <cdr:to>
      <cdr:x>0.84434</cdr:x>
      <cdr:y>0.10109</cdr:y>
    </cdr:to>
    <cdr:sp macro="" textlink="">
      <cdr:nvSpPr>
        <cdr:cNvPr id="19" name="TextBox 1"/>
        <cdr:cNvSpPr txBox="1"/>
      </cdr:nvSpPr>
      <cdr:spPr>
        <a:xfrm xmlns:a="http://schemas.openxmlformats.org/drawingml/2006/main">
          <a:off x="5926137" y="50800"/>
          <a:ext cx="636404"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a:solidFill>
                <a:srgbClr val="02458C"/>
              </a:solidFill>
              <a:latin typeface="Calibri" pitchFamily="34" charset="0"/>
            </a:rPr>
            <a:t>CMC</a:t>
          </a:r>
          <a:br>
            <a:rPr lang="en-US" sz="1400" b="1" dirty="0">
              <a:solidFill>
                <a:srgbClr val="02458C"/>
              </a:solidFill>
              <a:latin typeface="Calibri" pitchFamily="34" charset="0"/>
            </a:rPr>
          </a:br>
          <a:r>
            <a:rPr lang="en-US" sz="1400" b="1" u="sng" dirty="0">
              <a:solidFill>
                <a:srgbClr val="02458C"/>
              </a:solidFill>
              <a:latin typeface="Calibri" pitchFamily="34" charset="0"/>
            </a:rPr>
            <a:t>opt-outs</a:t>
          </a:r>
        </a:p>
      </cdr:txBody>
    </cdr:sp>
  </cdr:relSizeAnchor>
  <cdr:relSizeAnchor xmlns:cdr="http://schemas.openxmlformats.org/drawingml/2006/chartDrawing">
    <cdr:from>
      <cdr:x>0.43675</cdr:x>
      <cdr:y>0.01174</cdr:y>
    </cdr:from>
    <cdr:to>
      <cdr:x>0.52523</cdr:x>
      <cdr:y>0.10109</cdr:y>
    </cdr:to>
    <cdr:sp macro="" textlink="">
      <cdr:nvSpPr>
        <cdr:cNvPr id="20" name="TextBox 2"/>
        <cdr:cNvSpPr txBox="1"/>
      </cdr:nvSpPr>
      <cdr:spPr>
        <a:xfrm xmlns:a="http://schemas.openxmlformats.org/drawingml/2006/main">
          <a:off x="3394588" y="50800"/>
          <a:ext cx="687702"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a:solidFill>
                <a:srgbClr val="02458C"/>
              </a:solidFill>
              <a:latin typeface="Calibri" pitchFamily="34" charset="0"/>
            </a:rPr>
            <a:t>CMC</a:t>
          </a:r>
          <a:br>
            <a:rPr lang="en-US" sz="1400" b="1" dirty="0">
              <a:solidFill>
                <a:srgbClr val="02458C"/>
              </a:solidFill>
              <a:latin typeface="Calibri" pitchFamily="34" charset="0"/>
            </a:rPr>
          </a:br>
          <a:r>
            <a:rPr lang="en-US" sz="1400" b="1" u="sng" dirty="0">
              <a:solidFill>
                <a:srgbClr val="02458C"/>
              </a:solidFill>
              <a:latin typeface="Calibri" pitchFamily="34" charset="0"/>
            </a:rPr>
            <a:t>enrollees</a:t>
          </a:r>
        </a:p>
      </cdr:txBody>
    </cdr:sp>
  </cdr:relSizeAnchor>
</c:userShapes>
</file>

<file path=ppt/drawings/drawing22.xml><?xml version="1.0" encoding="utf-8"?>
<c:userShapes xmlns:c="http://schemas.openxmlformats.org/drawingml/2006/chart">
  <cdr:relSizeAnchor xmlns:cdr="http://schemas.openxmlformats.org/drawingml/2006/chartDrawing">
    <cdr:from>
      <cdr:x>0.78992</cdr:x>
      <cdr:y>0.1741</cdr:y>
    </cdr:from>
    <cdr:to>
      <cdr:x>0.83034</cdr:x>
      <cdr:y>0.2237</cdr:y>
    </cdr:to>
    <cdr:sp macro="" textlink="">
      <cdr:nvSpPr>
        <cdr:cNvPr id="22" name="TextBox 1"/>
        <cdr:cNvSpPr txBox="1"/>
      </cdr:nvSpPr>
      <cdr:spPr>
        <a:xfrm xmlns:a="http://schemas.openxmlformats.org/drawingml/2006/main">
          <a:off x="6139546" y="756181"/>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48%</a:t>
          </a:r>
        </a:p>
      </cdr:txBody>
    </cdr:sp>
  </cdr:relSizeAnchor>
  <cdr:relSizeAnchor xmlns:cdr="http://schemas.openxmlformats.org/drawingml/2006/chartDrawing">
    <cdr:from>
      <cdr:x>0.76246</cdr:x>
      <cdr:y>0.01174</cdr:y>
    </cdr:from>
    <cdr:to>
      <cdr:x>0.84434</cdr:x>
      <cdr:y>0.10109</cdr:y>
    </cdr:to>
    <cdr:sp macro="" textlink="">
      <cdr:nvSpPr>
        <cdr:cNvPr id="19" name="TextBox 1"/>
        <cdr:cNvSpPr txBox="1"/>
      </cdr:nvSpPr>
      <cdr:spPr>
        <a:xfrm xmlns:a="http://schemas.openxmlformats.org/drawingml/2006/main">
          <a:off x="5926137" y="50800"/>
          <a:ext cx="636404"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a:solidFill>
                <a:srgbClr val="02458C"/>
              </a:solidFill>
              <a:latin typeface="Calibri" pitchFamily="34" charset="0"/>
            </a:rPr>
            <a:t>CMC</a:t>
          </a:r>
          <a:br>
            <a:rPr lang="en-US" sz="1400" b="1" dirty="0">
              <a:solidFill>
                <a:srgbClr val="02458C"/>
              </a:solidFill>
              <a:latin typeface="Calibri" pitchFamily="34" charset="0"/>
            </a:rPr>
          </a:br>
          <a:r>
            <a:rPr lang="en-US" sz="1400" b="1" u="sng" dirty="0">
              <a:solidFill>
                <a:srgbClr val="02458C"/>
              </a:solidFill>
              <a:latin typeface="Calibri" pitchFamily="34" charset="0"/>
            </a:rPr>
            <a:t>opt-outs</a:t>
          </a:r>
        </a:p>
      </cdr:txBody>
    </cdr:sp>
  </cdr:relSizeAnchor>
  <cdr:relSizeAnchor xmlns:cdr="http://schemas.openxmlformats.org/drawingml/2006/chartDrawing">
    <cdr:from>
      <cdr:x>0.43675</cdr:x>
      <cdr:y>0.01174</cdr:y>
    </cdr:from>
    <cdr:to>
      <cdr:x>0.52523</cdr:x>
      <cdr:y>0.10109</cdr:y>
    </cdr:to>
    <cdr:sp macro="" textlink="">
      <cdr:nvSpPr>
        <cdr:cNvPr id="20" name="TextBox 2"/>
        <cdr:cNvSpPr txBox="1"/>
      </cdr:nvSpPr>
      <cdr:spPr>
        <a:xfrm xmlns:a="http://schemas.openxmlformats.org/drawingml/2006/main">
          <a:off x="3394588" y="50800"/>
          <a:ext cx="687702"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a:solidFill>
                <a:srgbClr val="02458C"/>
              </a:solidFill>
              <a:latin typeface="Calibri" pitchFamily="34" charset="0"/>
            </a:rPr>
            <a:t>CMC</a:t>
          </a:r>
          <a:br>
            <a:rPr lang="en-US" sz="1400" b="1" dirty="0">
              <a:solidFill>
                <a:srgbClr val="02458C"/>
              </a:solidFill>
              <a:latin typeface="Calibri" pitchFamily="34" charset="0"/>
            </a:rPr>
          </a:br>
          <a:r>
            <a:rPr lang="en-US" sz="1400" b="1" u="sng" dirty="0">
              <a:solidFill>
                <a:srgbClr val="02458C"/>
              </a:solidFill>
              <a:latin typeface="Calibri" pitchFamily="34" charset="0"/>
            </a:rPr>
            <a:t>enrollees</a:t>
          </a:r>
        </a:p>
      </cdr:txBody>
    </cdr:sp>
  </cdr:relSizeAnchor>
  <cdr:relSizeAnchor xmlns:cdr="http://schemas.openxmlformats.org/drawingml/2006/chartDrawing">
    <cdr:from>
      <cdr:x>0.23349</cdr:x>
      <cdr:y>0.12439</cdr:y>
    </cdr:from>
    <cdr:to>
      <cdr:x>0.32919</cdr:x>
      <cdr:y>0.16946</cdr:y>
    </cdr:to>
    <cdr:sp macro="" textlink="">
      <cdr:nvSpPr>
        <cdr:cNvPr id="17" name="TextBox 1"/>
        <cdr:cNvSpPr txBox="1"/>
      </cdr:nvSpPr>
      <cdr:spPr>
        <a:xfrm xmlns:a="http://schemas.openxmlformats.org/drawingml/2006/main">
          <a:off x="1814768" y="540258"/>
          <a:ext cx="743819" cy="195757"/>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lnSpc>
              <a:spcPct val="85000"/>
            </a:lnSpc>
          </a:pPr>
          <a:r>
            <a:rPr lang="en-US" sz="1400" b="1" u="sng" dirty="0">
              <a:solidFill>
                <a:srgbClr val="02458C"/>
              </a:solidFill>
              <a:latin typeface="Calibri" pitchFamily="34" charset="0"/>
            </a:rPr>
            <a:t>Education</a:t>
          </a:r>
        </a:p>
      </cdr:txBody>
    </cdr:sp>
  </cdr:relSizeAnchor>
  <cdr:relSizeAnchor xmlns:cdr="http://schemas.openxmlformats.org/drawingml/2006/chartDrawing">
    <cdr:from>
      <cdr:x>0.07855</cdr:x>
      <cdr:y>0.60334</cdr:y>
    </cdr:from>
    <cdr:to>
      <cdr:x>0.32919</cdr:x>
      <cdr:y>0.6889</cdr:y>
    </cdr:to>
    <cdr:sp macro="" textlink="">
      <cdr:nvSpPr>
        <cdr:cNvPr id="18" name="TextBox 2"/>
        <cdr:cNvSpPr txBox="1"/>
      </cdr:nvSpPr>
      <cdr:spPr>
        <a:xfrm xmlns:a="http://schemas.openxmlformats.org/drawingml/2006/main">
          <a:off x="610559" y="2620547"/>
          <a:ext cx="1948037" cy="371640"/>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lnSpc>
              <a:spcPct val="85000"/>
            </a:lnSpc>
          </a:pPr>
          <a:r>
            <a:rPr lang="en-US" sz="1400" b="1" dirty="0">
              <a:solidFill>
                <a:srgbClr val="02458C"/>
              </a:solidFill>
              <a:latin typeface="Calibri" pitchFamily="34" charset="0"/>
            </a:rPr>
            <a:t>Receive Supplemental</a:t>
          </a:r>
          <a:br>
            <a:rPr lang="en-US" sz="1400" b="1" dirty="0">
              <a:solidFill>
                <a:srgbClr val="02458C"/>
              </a:solidFill>
              <a:latin typeface="Calibri" pitchFamily="34" charset="0"/>
            </a:rPr>
          </a:br>
          <a:r>
            <a:rPr lang="en-US" sz="1400" b="1" u="sng" dirty="0">
              <a:solidFill>
                <a:srgbClr val="02458C"/>
              </a:solidFill>
              <a:latin typeface="Calibri" pitchFamily="34" charset="0"/>
            </a:rPr>
            <a:t>Security Income/Payment</a:t>
          </a:r>
        </a:p>
      </cdr:txBody>
    </cdr:sp>
  </cdr:relSizeAnchor>
  <cdr:relSizeAnchor xmlns:cdr="http://schemas.openxmlformats.org/drawingml/2006/chartDrawing">
    <cdr:from>
      <cdr:x>0.80167</cdr:x>
      <cdr:y>0.47976</cdr:y>
    </cdr:from>
    <cdr:to>
      <cdr:x>0.83034</cdr:x>
      <cdr:y>0.52936</cdr:y>
    </cdr:to>
    <cdr:sp macro="" textlink="">
      <cdr:nvSpPr>
        <cdr:cNvPr id="21" name="TextBox 1"/>
        <cdr:cNvSpPr txBox="1"/>
      </cdr:nvSpPr>
      <cdr:spPr>
        <a:xfrm xmlns:a="http://schemas.openxmlformats.org/drawingml/2006/main">
          <a:off x="6230917" y="2083784"/>
          <a:ext cx="222818"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7%</a:t>
          </a:r>
        </a:p>
      </cdr:txBody>
    </cdr:sp>
  </cdr:relSizeAnchor>
  <cdr:relSizeAnchor xmlns:cdr="http://schemas.openxmlformats.org/drawingml/2006/chartDrawing">
    <cdr:from>
      <cdr:x>0.78992</cdr:x>
      <cdr:y>0.27737</cdr:y>
    </cdr:from>
    <cdr:to>
      <cdr:x>0.83034</cdr:x>
      <cdr:y>0.32697</cdr:y>
    </cdr:to>
    <cdr:sp macro="" textlink="">
      <cdr:nvSpPr>
        <cdr:cNvPr id="23" name="TextBox 1"/>
        <cdr:cNvSpPr txBox="1"/>
      </cdr:nvSpPr>
      <cdr:spPr>
        <a:xfrm xmlns:a="http://schemas.openxmlformats.org/drawingml/2006/main">
          <a:off x="6139546" y="1204723"/>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22%</a:t>
          </a:r>
        </a:p>
      </cdr:txBody>
    </cdr:sp>
  </cdr:relSizeAnchor>
  <cdr:relSizeAnchor xmlns:cdr="http://schemas.openxmlformats.org/drawingml/2006/chartDrawing">
    <cdr:from>
      <cdr:x>0.78992</cdr:x>
      <cdr:y>0.37926</cdr:y>
    </cdr:from>
    <cdr:to>
      <cdr:x>0.83034</cdr:x>
      <cdr:y>0.42886</cdr:y>
    </cdr:to>
    <cdr:sp macro="" textlink="">
      <cdr:nvSpPr>
        <cdr:cNvPr id="25" name="TextBox 1"/>
        <cdr:cNvSpPr txBox="1"/>
      </cdr:nvSpPr>
      <cdr:spPr>
        <a:xfrm xmlns:a="http://schemas.openxmlformats.org/drawingml/2006/main">
          <a:off x="6139546" y="1647273"/>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20%</a:t>
          </a:r>
        </a:p>
      </cdr:txBody>
    </cdr:sp>
  </cdr:relSizeAnchor>
  <cdr:relSizeAnchor xmlns:cdr="http://schemas.openxmlformats.org/drawingml/2006/chartDrawing">
    <cdr:from>
      <cdr:x>0.78992</cdr:x>
      <cdr:y>0.68247</cdr:y>
    </cdr:from>
    <cdr:to>
      <cdr:x>0.83034</cdr:x>
      <cdr:y>0.73207</cdr:y>
    </cdr:to>
    <cdr:sp macro="" textlink="">
      <cdr:nvSpPr>
        <cdr:cNvPr id="29" name="TextBox 1"/>
        <cdr:cNvSpPr txBox="1"/>
      </cdr:nvSpPr>
      <cdr:spPr>
        <a:xfrm xmlns:a="http://schemas.openxmlformats.org/drawingml/2006/main">
          <a:off x="6139546" y="2964234"/>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62%</a:t>
          </a:r>
        </a:p>
      </cdr:txBody>
    </cdr:sp>
  </cdr:relSizeAnchor>
  <cdr:relSizeAnchor xmlns:cdr="http://schemas.openxmlformats.org/drawingml/2006/chartDrawing">
    <cdr:from>
      <cdr:x>0.78992</cdr:x>
      <cdr:y>0.78454</cdr:y>
    </cdr:from>
    <cdr:to>
      <cdr:x>0.83034</cdr:x>
      <cdr:y>0.83414</cdr:y>
    </cdr:to>
    <cdr:sp macro="" textlink="">
      <cdr:nvSpPr>
        <cdr:cNvPr id="30" name="TextBox 1"/>
        <cdr:cNvSpPr txBox="1"/>
      </cdr:nvSpPr>
      <cdr:spPr>
        <a:xfrm xmlns:a="http://schemas.openxmlformats.org/drawingml/2006/main">
          <a:off x="6139546" y="3407565"/>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29%</a:t>
          </a:r>
        </a:p>
      </cdr:txBody>
    </cdr:sp>
  </cdr:relSizeAnchor>
</c:userShapes>
</file>

<file path=ppt/drawings/drawing23.xml><?xml version="1.0" encoding="utf-8"?>
<c:userShapes xmlns:c="http://schemas.openxmlformats.org/drawingml/2006/chart">
  <cdr:relSizeAnchor xmlns:cdr="http://schemas.openxmlformats.org/drawingml/2006/chartDrawing">
    <cdr:from>
      <cdr:x>0.77928</cdr:x>
      <cdr:y>0.39564</cdr:y>
    </cdr:from>
    <cdr:to>
      <cdr:x>0.82527</cdr:x>
      <cdr:y>0.45254</cdr:y>
    </cdr:to>
    <cdr:sp macro="" textlink="">
      <cdr:nvSpPr>
        <cdr:cNvPr id="24" name="TextBox 1"/>
        <cdr:cNvSpPr txBox="1"/>
      </cdr:nvSpPr>
      <cdr:spPr>
        <a:xfrm xmlns:a="http://schemas.openxmlformats.org/drawingml/2006/main">
          <a:off x="6056859" y="1712149"/>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55%</a:t>
          </a:r>
        </a:p>
      </cdr:txBody>
    </cdr:sp>
  </cdr:relSizeAnchor>
  <cdr:relSizeAnchor xmlns:cdr="http://schemas.openxmlformats.org/drawingml/2006/chartDrawing">
    <cdr:from>
      <cdr:x>0.77928</cdr:x>
      <cdr:y>0.80195</cdr:y>
    </cdr:from>
    <cdr:to>
      <cdr:x>0.82527</cdr:x>
      <cdr:y>0.85884</cdr:y>
    </cdr:to>
    <cdr:sp macro="" textlink="">
      <cdr:nvSpPr>
        <cdr:cNvPr id="26" name="TextBox 1"/>
        <cdr:cNvSpPr txBox="1"/>
      </cdr:nvSpPr>
      <cdr:spPr>
        <a:xfrm xmlns:a="http://schemas.openxmlformats.org/drawingml/2006/main">
          <a:off x="6056859" y="3470445"/>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28%</a:t>
          </a:r>
        </a:p>
      </cdr:txBody>
    </cdr:sp>
  </cdr:relSizeAnchor>
  <cdr:relSizeAnchor xmlns:cdr="http://schemas.openxmlformats.org/drawingml/2006/chartDrawing">
    <cdr:from>
      <cdr:x>0.77928</cdr:x>
      <cdr:y>0.19249</cdr:y>
    </cdr:from>
    <cdr:to>
      <cdr:x>0.82527</cdr:x>
      <cdr:y>0.24938</cdr:y>
    </cdr:to>
    <cdr:sp macro="" textlink="">
      <cdr:nvSpPr>
        <cdr:cNvPr id="27" name="TextBox 1"/>
        <cdr:cNvSpPr txBox="1"/>
      </cdr:nvSpPr>
      <cdr:spPr>
        <a:xfrm xmlns:a="http://schemas.openxmlformats.org/drawingml/2006/main">
          <a:off x="6056859" y="832991"/>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56%</a:t>
          </a:r>
        </a:p>
      </cdr:txBody>
    </cdr:sp>
  </cdr:relSizeAnchor>
  <cdr:relSizeAnchor xmlns:cdr="http://schemas.openxmlformats.org/drawingml/2006/chartDrawing">
    <cdr:from>
      <cdr:x>0.77928</cdr:x>
      <cdr:y>0.59879</cdr:y>
    </cdr:from>
    <cdr:to>
      <cdr:x>0.82527</cdr:x>
      <cdr:y>0.65569</cdr:y>
    </cdr:to>
    <cdr:sp macro="" textlink="">
      <cdr:nvSpPr>
        <cdr:cNvPr id="28" name="TextBox 1"/>
        <cdr:cNvSpPr txBox="1"/>
      </cdr:nvSpPr>
      <cdr:spPr>
        <a:xfrm xmlns:a="http://schemas.openxmlformats.org/drawingml/2006/main">
          <a:off x="6056859" y="2591286"/>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46%</a:t>
          </a:r>
        </a:p>
      </cdr:txBody>
    </cdr:sp>
  </cdr:relSizeAnchor>
  <cdr:relSizeAnchor xmlns:cdr="http://schemas.openxmlformats.org/drawingml/2006/chartDrawing">
    <cdr:from>
      <cdr:x>0.73648</cdr:x>
      <cdr:y>0.04916</cdr:y>
    </cdr:from>
    <cdr:to>
      <cdr:x>0.86806</cdr:x>
      <cdr:y>0.09184</cdr:y>
    </cdr:to>
    <cdr:sp macro="" textlink="">
      <cdr:nvSpPr>
        <cdr:cNvPr id="8" name="TextBox 1"/>
        <cdr:cNvSpPr txBox="1"/>
      </cdr:nvSpPr>
      <cdr:spPr>
        <a:xfrm xmlns:a="http://schemas.openxmlformats.org/drawingml/2006/main">
          <a:off x="5724235" y="212725"/>
          <a:ext cx="1022692" cy="184699"/>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u="sng" dirty="0">
              <a:solidFill>
                <a:schemeClr val="bg1"/>
              </a:solidFill>
              <a:latin typeface="Calibri" pitchFamily="34" charset="0"/>
            </a:rPr>
            <a:t>CMC opt-outs</a:t>
          </a:r>
        </a:p>
      </cdr:txBody>
    </cdr:sp>
  </cdr:relSizeAnchor>
  <cdr:relSizeAnchor xmlns:cdr="http://schemas.openxmlformats.org/drawingml/2006/chartDrawing">
    <cdr:from>
      <cdr:x>0.3703</cdr:x>
      <cdr:y>0.04916</cdr:y>
    </cdr:from>
    <cdr:to>
      <cdr:x>0.50848</cdr:x>
      <cdr:y>0.09184</cdr:y>
    </cdr:to>
    <cdr:sp macro="" textlink="">
      <cdr:nvSpPr>
        <cdr:cNvPr id="9" name="TextBox 2"/>
        <cdr:cNvSpPr txBox="1"/>
      </cdr:nvSpPr>
      <cdr:spPr>
        <a:xfrm xmlns:a="http://schemas.openxmlformats.org/drawingml/2006/main">
          <a:off x="2878137" y="212725"/>
          <a:ext cx="1073991" cy="184699"/>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u="sng" dirty="0">
              <a:solidFill>
                <a:schemeClr val="bg1"/>
              </a:solidFill>
              <a:latin typeface="Calibri" pitchFamily="34" charset="0"/>
            </a:rPr>
            <a:t>CMC enrollees</a:t>
          </a:r>
        </a:p>
      </cdr:txBody>
    </cdr:sp>
  </cdr:relSizeAnchor>
</c:userShapes>
</file>

<file path=ppt/drawings/drawing24.xml><?xml version="1.0" encoding="utf-8"?>
<c:userShapes xmlns:c="http://schemas.openxmlformats.org/drawingml/2006/chart">
  <cdr:relSizeAnchor xmlns:cdr="http://schemas.openxmlformats.org/drawingml/2006/chartDrawing">
    <cdr:from>
      <cdr:x>0.82472</cdr:x>
      <cdr:y>0.04916</cdr:y>
    </cdr:from>
    <cdr:to>
      <cdr:x>0.9563</cdr:x>
      <cdr:y>0.09184</cdr:y>
    </cdr:to>
    <cdr:sp macro="" textlink="">
      <cdr:nvSpPr>
        <cdr:cNvPr id="19" name="TextBox 18"/>
        <cdr:cNvSpPr txBox="1"/>
      </cdr:nvSpPr>
      <cdr:spPr>
        <a:xfrm xmlns:a="http://schemas.openxmlformats.org/drawingml/2006/main">
          <a:off x="6410054" y="212741"/>
          <a:ext cx="1022692" cy="184699"/>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opt-outs</a:t>
          </a:r>
        </a:p>
      </cdr:txBody>
    </cdr:sp>
  </cdr:relSizeAnchor>
  <cdr:relSizeAnchor xmlns:cdr="http://schemas.openxmlformats.org/drawingml/2006/chartDrawing">
    <cdr:from>
      <cdr:x>0.86752</cdr:x>
      <cdr:y>0.18933</cdr:y>
    </cdr:from>
    <cdr:to>
      <cdr:x>0.91351</cdr:x>
      <cdr:y>0.24622</cdr:y>
    </cdr:to>
    <cdr:sp macro="" textlink="">
      <cdr:nvSpPr>
        <cdr:cNvPr id="21" name="TextBox 1"/>
        <cdr:cNvSpPr txBox="1"/>
      </cdr:nvSpPr>
      <cdr:spPr>
        <a:xfrm xmlns:a="http://schemas.openxmlformats.org/drawingml/2006/main">
          <a:off x="6742674" y="819330"/>
          <a:ext cx="357453" cy="246193"/>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82%</a:t>
          </a:r>
        </a:p>
      </cdr:txBody>
    </cdr:sp>
  </cdr:relSizeAnchor>
  <cdr:relSizeAnchor xmlns:cdr="http://schemas.openxmlformats.org/drawingml/2006/chartDrawing">
    <cdr:from>
      <cdr:x>0.86752</cdr:x>
      <cdr:y>0.39342</cdr:y>
    </cdr:from>
    <cdr:to>
      <cdr:x>0.91351</cdr:x>
      <cdr:y>0.45032</cdr:y>
    </cdr:to>
    <cdr:sp macro="" textlink="">
      <cdr:nvSpPr>
        <cdr:cNvPr id="23" name="TextBox 1"/>
        <cdr:cNvSpPr txBox="1"/>
      </cdr:nvSpPr>
      <cdr:spPr>
        <a:xfrm xmlns:a="http://schemas.openxmlformats.org/drawingml/2006/main">
          <a:off x="6742674" y="1702535"/>
          <a:ext cx="357453" cy="246236"/>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84%</a:t>
          </a:r>
        </a:p>
      </cdr:txBody>
    </cdr:sp>
  </cdr:relSizeAnchor>
  <cdr:relSizeAnchor xmlns:cdr="http://schemas.openxmlformats.org/drawingml/2006/chartDrawing">
    <cdr:from>
      <cdr:x>0.45854</cdr:x>
      <cdr:y>0.04916</cdr:y>
    </cdr:from>
    <cdr:to>
      <cdr:x>0.59672</cdr:x>
      <cdr:y>0.09184</cdr:y>
    </cdr:to>
    <cdr:sp macro="" textlink="">
      <cdr:nvSpPr>
        <cdr:cNvPr id="29" name="TextBox 28"/>
        <cdr:cNvSpPr txBox="1"/>
      </cdr:nvSpPr>
      <cdr:spPr>
        <a:xfrm xmlns:a="http://schemas.openxmlformats.org/drawingml/2006/main">
          <a:off x="3563937" y="212725"/>
          <a:ext cx="107401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enrollees</a:t>
          </a:r>
        </a:p>
      </cdr:txBody>
    </cdr:sp>
  </cdr:relSizeAnchor>
  <cdr:relSizeAnchor xmlns:cdr="http://schemas.openxmlformats.org/drawingml/2006/chartDrawing">
    <cdr:from>
      <cdr:x>0.01736</cdr:x>
      <cdr:y>0.14416</cdr:y>
    </cdr:from>
    <cdr:to>
      <cdr:x>0.33109</cdr:x>
      <cdr:y>0.28871</cdr:y>
    </cdr:to>
    <cdr:sp macro="" textlink="">
      <cdr:nvSpPr>
        <cdr:cNvPr id="30" name="TextBox 29"/>
        <cdr:cNvSpPr txBox="1"/>
      </cdr:nvSpPr>
      <cdr:spPr>
        <a:xfrm xmlns:a="http://schemas.openxmlformats.org/drawingml/2006/main">
          <a:off x="134929" y="626145"/>
          <a:ext cx="2438408" cy="627838"/>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600" b="1" dirty="0">
              <a:solidFill>
                <a:schemeClr val="bg1"/>
              </a:solidFill>
              <a:latin typeface="Calibri" pitchFamily="34" charset="0"/>
            </a:rPr>
            <a:t>Know how to manage </a:t>
          </a:r>
          <a:br>
            <a:rPr lang="en-US" sz="1600" b="1" dirty="0">
              <a:solidFill>
                <a:schemeClr val="bg1"/>
              </a:solidFill>
              <a:latin typeface="Calibri" pitchFamily="34" charset="0"/>
            </a:rPr>
          </a:br>
          <a:r>
            <a:rPr lang="en-US" sz="1600" b="1" dirty="0">
              <a:solidFill>
                <a:schemeClr val="bg1"/>
              </a:solidFill>
              <a:latin typeface="Calibri" pitchFamily="34" charset="0"/>
            </a:rPr>
            <a:t>your health conditions</a:t>
          </a:r>
          <a:br>
            <a:rPr lang="en-US" sz="1600" b="1" dirty="0">
              <a:solidFill>
                <a:schemeClr val="bg1"/>
              </a:solidFill>
              <a:latin typeface="Calibri" pitchFamily="34" charset="0"/>
            </a:rPr>
          </a:br>
          <a:r>
            <a:rPr lang="en-US" sz="1600" b="1" dirty="0">
              <a:solidFill>
                <a:schemeClr val="bg1"/>
              </a:solidFill>
              <a:latin typeface="Calibri" pitchFamily="34" charset="0"/>
            </a:rPr>
            <a:t>(% confident)</a:t>
          </a:r>
        </a:p>
      </cdr:txBody>
    </cdr:sp>
  </cdr:relSizeAnchor>
  <cdr:relSizeAnchor xmlns:cdr="http://schemas.openxmlformats.org/drawingml/2006/chartDrawing">
    <cdr:from>
      <cdr:x>0.01736</cdr:x>
      <cdr:y>0.35546</cdr:y>
    </cdr:from>
    <cdr:to>
      <cdr:x>0.33109</cdr:x>
      <cdr:y>0.50001</cdr:y>
    </cdr:to>
    <cdr:sp macro="" textlink="">
      <cdr:nvSpPr>
        <cdr:cNvPr id="31" name="TextBox 30"/>
        <cdr:cNvSpPr txBox="1"/>
      </cdr:nvSpPr>
      <cdr:spPr>
        <a:xfrm xmlns:a="http://schemas.openxmlformats.org/drawingml/2006/main">
          <a:off x="134929" y="1543905"/>
          <a:ext cx="2438408" cy="627838"/>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600" b="1" dirty="0">
              <a:solidFill>
                <a:schemeClr val="bg1"/>
              </a:solidFill>
              <a:latin typeface="Calibri" pitchFamily="34" charset="0"/>
            </a:rPr>
            <a:t>Can get questions about your health needs answered (% confident)</a:t>
          </a:r>
        </a:p>
      </cdr:txBody>
    </cdr:sp>
  </cdr:relSizeAnchor>
  <cdr:relSizeAnchor xmlns:cdr="http://schemas.openxmlformats.org/drawingml/2006/chartDrawing">
    <cdr:from>
      <cdr:x>0.01736</cdr:x>
      <cdr:y>0.52505</cdr:y>
    </cdr:from>
    <cdr:to>
      <cdr:x>0.33109</cdr:x>
      <cdr:y>0.7178</cdr:y>
    </cdr:to>
    <cdr:sp macro="" textlink="">
      <cdr:nvSpPr>
        <cdr:cNvPr id="32" name="TextBox 31"/>
        <cdr:cNvSpPr txBox="1"/>
      </cdr:nvSpPr>
      <cdr:spPr>
        <a:xfrm xmlns:a="http://schemas.openxmlformats.org/drawingml/2006/main">
          <a:off x="134929" y="2280502"/>
          <a:ext cx="2438408" cy="837191"/>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600" b="1" dirty="0">
              <a:solidFill>
                <a:schemeClr val="bg1"/>
              </a:solidFill>
              <a:latin typeface="Calibri" pitchFamily="34" charset="0"/>
            </a:rPr>
            <a:t>Know who to call if you have a health need or question </a:t>
          </a:r>
          <a:br>
            <a:rPr lang="en-US" sz="1600" b="1" dirty="0">
              <a:solidFill>
                <a:schemeClr val="bg1"/>
              </a:solidFill>
              <a:latin typeface="Calibri" pitchFamily="34" charset="0"/>
            </a:rPr>
          </a:br>
          <a:r>
            <a:rPr lang="en-US" sz="1600" b="1" dirty="0">
              <a:solidFill>
                <a:schemeClr val="bg1"/>
              </a:solidFill>
              <a:latin typeface="Calibri" pitchFamily="34" charset="0"/>
            </a:rPr>
            <a:t>(% yes)</a:t>
          </a:r>
        </a:p>
      </cdr:txBody>
    </cdr:sp>
  </cdr:relSizeAnchor>
  <cdr:relSizeAnchor xmlns:cdr="http://schemas.openxmlformats.org/drawingml/2006/chartDrawing">
    <cdr:from>
      <cdr:x>0.86752</cdr:x>
      <cdr:y>0.59752</cdr:y>
    </cdr:from>
    <cdr:to>
      <cdr:x>0.91351</cdr:x>
      <cdr:y>0.65441</cdr:y>
    </cdr:to>
    <cdr:sp macro="" textlink="">
      <cdr:nvSpPr>
        <cdr:cNvPr id="12" name="TextBox 1"/>
        <cdr:cNvSpPr txBox="1"/>
      </cdr:nvSpPr>
      <cdr:spPr>
        <a:xfrm xmlns:a="http://schemas.openxmlformats.org/drawingml/2006/main">
          <a:off x="6742674" y="2585783"/>
          <a:ext cx="357453" cy="246193"/>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84%</a:t>
          </a:r>
        </a:p>
      </cdr:txBody>
    </cdr:sp>
  </cdr:relSizeAnchor>
</c:userShapes>
</file>

<file path=ppt/drawings/drawing25.xml><?xml version="1.0" encoding="utf-8"?>
<c:userShapes xmlns:c="http://schemas.openxmlformats.org/drawingml/2006/chart">
  <cdr:relSizeAnchor xmlns:cdr="http://schemas.openxmlformats.org/drawingml/2006/chartDrawing">
    <cdr:from>
      <cdr:x>0.82472</cdr:x>
      <cdr:y>0.04916</cdr:y>
    </cdr:from>
    <cdr:to>
      <cdr:x>0.9563</cdr:x>
      <cdr:y>0.09184</cdr:y>
    </cdr:to>
    <cdr:sp macro="" textlink="">
      <cdr:nvSpPr>
        <cdr:cNvPr id="19" name="TextBox 18"/>
        <cdr:cNvSpPr txBox="1"/>
      </cdr:nvSpPr>
      <cdr:spPr>
        <a:xfrm xmlns:a="http://schemas.openxmlformats.org/drawingml/2006/main">
          <a:off x="6410054" y="213522"/>
          <a:ext cx="1022692"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opt-outs</a:t>
          </a:r>
        </a:p>
      </cdr:txBody>
    </cdr:sp>
  </cdr:relSizeAnchor>
  <cdr:relSizeAnchor xmlns:cdr="http://schemas.openxmlformats.org/drawingml/2006/chartDrawing">
    <cdr:from>
      <cdr:x>0.86752</cdr:x>
      <cdr:y>0.18923</cdr:y>
    </cdr:from>
    <cdr:to>
      <cdr:x>0.91351</cdr:x>
      <cdr:y>0.24612</cdr:y>
    </cdr:to>
    <cdr:sp macro="" textlink="">
      <cdr:nvSpPr>
        <cdr:cNvPr id="21" name="TextBox 1"/>
        <cdr:cNvSpPr txBox="1"/>
      </cdr:nvSpPr>
      <cdr:spPr>
        <a:xfrm xmlns:a="http://schemas.openxmlformats.org/drawingml/2006/main">
          <a:off x="6742695" y="818884"/>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88%</a:t>
          </a:r>
        </a:p>
      </cdr:txBody>
    </cdr:sp>
  </cdr:relSizeAnchor>
  <cdr:relSizeAnchor xmlns:cdr="http://schemas.openxmlformats.org/drawingml/2006/chartDrawing">
    <cdr:from>
      <cdr:x>0.86752</cdr:x>
      <cdr:y>0.39288</cdr:y>
    </cdr:from>
    <cdr:to>
      <cdr:x>0.91351</cdr:x>
      <cdr:y>0.44978</cdr:y>
    </cdr:to>
    <cdr:sp macro="" textlink="">
      <cdr:nvSpPr>
        <cdr:cNvPr id="23" name="TextBox 1"/>
        <cdr:cNvSpPr txBox="1"/>
      </cdr:nvSpPr>
      <cdr:spPr>
        <a:xfrm xmlns:a="http://schemas.openxmlformats.org/drawingml/2006/main">
          <a:off x="6742695" y="1700205"/>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83%</a:t>
          </a:r>
        </a:p>
      </cdr:txBody>
    </cdr:sp>
  </cdr:relSizeAnchor>
  <cdr:relSizeAnchor xmlns:cdr="http://schemas.openxmlformats.org/drawingml/2006/chartDrawing">
    <cdr:from>
      <cdr:x>0.45854</cdr:x>
      <cdr:y>0.04916</cdr:y>
    </cdr:from>
    <cdr:to>
      <cdr:x>0.59672</cdr:x>
      <cdr:y>0.09184</cdr:y>
    </cdr:to>
    <cdr:sp macro="" textlink="">
      <cdr:nvSpPr>
        <cdr:cNvPr id="29" name="TextBox 28"/>
        <cdr:cNvSpPr txBox="1"/>
      </cdr:nvSpPr>
      <cdr:spPr>
        <a:xfrm xmlns:a="http://schemas.openxmlformats.org/drawingml/2006/main">
          <a:off x="3563937" y="212725"/>
          <a:ext cx="107401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enrollees</a:t>
          </a:r>
        </a:p>
      </cdr:txBody>
    </cdr:sp>
  </cdr:relSizeAnchor>
  <cdr:relSizeAnchor xmlns:cdr="http://schemas.openxmlformats.org/drawingml/2006/chartDrawing">
    <cdr:from>
      <cdr:x>0.86752</cdr:x>
      <cdr:y>0.59654</cdr:y>
    </cdr:from>
    <cdr:to>
      <cdr:x>0.91351</cdr:x>
      <cdr:y>0.65343</cdr:y>
    </cdr:to>
    <cdr:sp macro="" textlink="">
      <cdr:nvSpPr>
        <cdr:cNvPr id="12" name="TextBox 1"/>
        <cdr:cNvSpPr txBox="1"/>
      </cdr:nvSpPr>
      <cdr:spPr>
        <a:xfrm xmlns:a="http://schemas.openxmlformats.org/drawingml/2006/main">
          <a:off x="6742695" y="2581528"/>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86%</a:t>
          </a:r>
        </a:p>
      </cdr:txBody>
    </cdr:sp>
  </cdr:relSizeAnchor>
  <cdr:relSizeAnchor xmlns:cdr="http://schemas.openxmlformats.org/drawingml/2006/chartDrawing">
    <cdr:from>
      <cdr:x>0.86752</cdr:x>
      <cdr:y>0.8002</cdr:y>
    </cdr:from>
    <cdr:to>
      <cdr:x>0.91351</cdr:x>
      <cdr:y>0.85689</cdr:y>
    </cdr:to>
    <cdr:sp macro="" textlink="">
      <cdr:nvSpPr>
        <cdr:cNvPr id="36" name="TextBox 1"/>
        <cdr:cNvSpPr txBox="1"/>
      </cdr:nvSpPr>
      <cdr:spPr>
        <a:xfrm xmlns:a="http://schemas.openxmlformats.org/drawingml/2006/main">
          <a:off x="6742674" y="3475568"/>
          <a:ext cx="357453" cy="24622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83%</a:t>
          </a:r>
        </a:p>
      </cdr:txBody>
    </cdr:sp>
  </cdr:relSizeAnchor>
  <cdr:relSizeAnchor xmlns:cdr="http://schemas.openxmlformats.org/drawingml/2006/chartDrawing">
    <cdr:from>
      <cdr:x>0.01736</cdr:x>
      <cdr:y>0.14983</cdr:y>
    </cdr:from>
    <cdr:to>
      <cdr:x>0.34845</cdr:x>
      <cdr:y>0.29438</cdr:y>
    </cdr:to>
    <cdr:sp macro="" textlink="">
      <cdr:nvSpPr>
        <cdr:cNvPr id="24" name="TextBox 1"/>
        <cdr:cNvSpPr txBox="1"/>
      </cdr:nvSpPr>
      <cdr:spPr>
        <a:xfrm xmlns:a="http://schemas.openxmlformats.org/drawingml/2006/main">
          <a:off x="134937" y="650772"/>
          <a:ext cx="2573364" cy="627838"/>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Amount of time doctor/</a:t>
          </a:r>
          <a:br>
            <a:rPr lang="en-US" sz="1600" b="1" dirty="0">
              <a:solidFill>
                <a:schemeClr val="bg1"/>
              </a:solidFill>
              <a:latin typeface="Calibri" pitchFamily="34" charset="0"/>
            </a:rPr>
          </a:br>
          <a:r>
            <a:rPr lang="en-US" sz="1600" b="1" dirty="0">
              <a:solidFill>
                <a:schemeClr val="bg1"/>
              </a:solidFill>
              <a:latin typeface="Calibri" pitchFamily="34" charset="0"/>
            </a:rPr>
            <a:t>other staff spend with you</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p>
      </cdr:txBody>
    </cdr:sp>
  </cdr:relSizeAnchor>
  <cdr:relSizeAnchor xmlns:cdr="http://schemas.openxmlformats.org/drawingml/2006/chartDrawing">
    <cdr:from>
      <cdr:x>0.01736</cdr:x>
      <cdr:y>0.35526</cdr:y>
    </cdr:from>
    <cdr:to>
      <cdr:x>0.34845</cdr:x>
      <cdr:y>0.49981</cdr:y>
    </cdr:to>
    <cdr:sp macro="" textlink="">
      <cdr:nvSpPr>
        <cdr:cNvPr id="30" name="TextBox 2"/>
        <cdr:cNvSpPr txBox="1"/>
      </cdr:nvSpPr>
      <cdr:spPr>
        <a:xfrm xmlns:a="http://schemas.openxmlformats.org/drawingml/2006/main">
          <a:off x="134937" y="1543036"/>
          <a:ext cx="2573364" cy="627839"/>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Information health plan gives explaining your benefits </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p>
      </cdr:txBody>
    </cdr:sp>
  </cdr:relSizeAnchor>
  <cdr:relSizeAnchor xmlns:cdr="http://schemas.openxmlformats.org/drawingml/2006/chartDrawing">
    <cdr:from>
      <cdr:x>0.01736</cdr:x>
      <cdr:y>0.58478</cdr:y>
    </cdr:from>
    <cdr:to>
      <cdr:x>0.34845</cdr:x>
      <cdr:y>0.68115</cdr:y>
    </cdr:to>
    <cdr:sp macro="" textlink="">
      <cdr:nvSpPr>
        <cdr:cNvPr id="31" name="TextBox 3"/>
        <cdr:cNvSpPr txBox="1"/>
      </cdr:nvSpPr>
      <cdr:spPr>
        <a:xfrm xmlns:a="http://schemas.openxmlformats.org/drawingml/2006/main">
          <a:off x="134937" y="2539933"/>
          <a:ext cx="2573364" cy="418574"/>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Your choice of doctors </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p>
      </cdr:txBody>
    </cdr:sp>
  </cdr:relSizeAnchor>
  <cdr:relSizeAnchor xmlns:cdr="http://schemas.openxmlformats.org/drawingml/2006/chartDrawing">
    <cdr:from>
      <cdr:x>0.01736</cdr:x>
      <cdr:y>0.79021</cdr:y>
    </cdr:from>
    <cdr:to>
      <cdr:x>0.34845</cdr:x>
      <cdr:y>0.88658</cdr:y>
    </cdr:to>
    <cdr:sp macro="" textlink="">
      <cdr:nvSpPr>
        <cdr:cNvPr id="32" name="TextBox 4"/>
        <cdr:cNvSpPr txBox="1"/>
      </cdr:nvSpPr>
      <cdr:spPr>
        <a:xfrm xmlns:a="http://schemas.openxmlformats.org/drawingml/2006/main">
          <a:off x="134937" y="3432198"/>
          <a:ext cx="2573364" cy="418574"/>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Your choice of hospitals </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p>
      </cdr:txBody>
    </cdr:sp>
  </cdr:relSizeAnchor>
</c:userShapes>
</file>

<file path=ppt/drawings/drawing26.xml><?xml version="1.0" encoding="utf-8"?>
<c:userShapes xmlns:c="http://schemas.openxmlformats.org/drawingml/2006/chart">
  <cdr:relSizeAnchor xmlns:cdr="http://schemas.openxmlformats.org/drawingml/2006/chartDrawing">
    <cdr:from>
      <cdr:x>0.82472</cdr:x>
      <cdr:y>0.04916</cdr:y>
    </cdr:from>
    <cdr:to>
      <cdr:x>0.9563</cdr:x>
      <cdr:y>0.09184</cdr:y>
    </cdr:to>
    <cdr:sp macro="" textlink="">
      <cdr:nvSpPr>
        <cdr:cNvPr id="19" name="TextBox 18"/>
        <cdr:cNvSpPr txBox="1"/>
      </cdr:nvSpPr>
      <cdr:spPr>
        <a:xfrm xmlns:a="http://schemas.openxmlformats.org/drawingml/2006/main">
          <a:off x="6410054" y="213522"/>
          <a:ext cx="1022692"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opt-outs</a:t>
          </a:r>
        </a:p>
      </cdr:txBody>
    </cdr:sp>
  </cdr:relSizeAnchor>
  <cdr:relSizeAnchor xmlns:cdr="http://schemas.openxmlformats.org/drawingml/2006/chartDrawing">
    <cdr:from>
      <cdr:x>0.86752</cdr:x>
      <cdr:y>0.19086</cdr:y>
    </cdr:from>
    <cdr:to>
      <cdr:x>0.91351</cdr:x>
      <cdr:y>0.24775</cdr:y>
    </cdr:to>
    <cdr:sp macro="" textlink="">
      <cdr:nvSpPr>
        <cdr:cNvPr id="21" name="TextBox 1"/>
        <cdr:cNvSpPr txBox="1"/>
      </cdr:nvSpPr>
      <cdr:spPr>
        <a:xfrm xmlns:a="http://schemas.openxmlformats.org/drawingml/2006/main">
          <a:off x="6742695" y="825937"/>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83%</a:t>
          </a:r>
        </a:p>
      </cdr:txBody>
    </cdr:sp>
  </cdr:relSizeAnchor>
  <cdr:relSizeAnchor xmlns:cdr="http://schemas.openxmlformats.org/drawingml/2006/chartDrawing">
    <cdr:from>
      <cdr:x>0.86752</cdr:x>
      <cdr:y>0.39418</cdr:y>
    </cdr:from>
    <cdr:to>
      <cdr:x>0.91351</cdr:x>
      <cdr:y>0.45108</cdr:y>
    </cdr:to>
    <cdr:sp macro="" textlink="">
      <cdr:nvSpPr>
        <cdr:cNvPr id="23" name="TextBox 1"/>
        <cdr:cNvSpPr txBox="1"/>
      </cdr:nvSpPr>
      <cdr:spPr>
        <a:xfrm xmlns:a="http://schemas.openxmlformats.org/drawingml/2006/main">
          <a:off x="6742695" y="1705831"/>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75%</a:t>
          </a:r>
        </a:p>
      </cdr:txBody>
    </cdr:sp>
  </cdr:relSizeAnchor>
  <cdr:relSizeAnchor xmlns:cdr="http://schemas.openxmlformats.org/drawingml/2006/chartDrawing">
    <cdr:from>
      <cdr:x>0.45854</cdr:x>
      <cdr:y>0.04916</cdr:y>
    </cdr:from>
    <cdr:to>
      <cdr:x>0.59672</cdr:x>
      <cdr:y>0.09184</cdr:y>
    </cdr:to>
    <cdr:sp macro="" textlink="">
      <cdr:nvSpPr>
        <cdr:cNvPr id="29" name="TextBox 28"/>
        <cdr:cNvSpPr txBox="1"/>
      </cdr:nvSpPr>
      <cdr:spPr>
        <a:xfrm xmlns:a="http://schemas.openxmlformats.org/drawingml/2006/main">
          <a:off x="3563937" y="212725"/>
          <a:ext cx="107401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enrollees</a:t>
          </a:r>
        </a:p>
      </cdr:txBody>
    </cdr:sp>
  </cdr:relSizeAnchor>
  <cdr:relSizeAnchor xmlns:cdr="http://schemas.openxmlformats.org/drawingml/2006/chartDrawing">
    <cdr:from>
      <cdr:x>0.86752</cdr:x>
      <cdr:y>0.59762</cdr:y>
    </cdr:from>
    <cdr:to>
      <cdr:x>0.91351</cdr:x>
      <cdr:y>0.65431</cdr:y>
    </cdr:to>
    <cdr:sp macro="" textlink="">
      <cdr:nvSpPr>
        <cdr:cNvPr id="12" name="TextBox 1"/>
        <cdr:cNvSpPr txBox="1"/>
      </cdr:nvSpPr>
      <cdr:spPr>
        <a:xfrm xmlns:a="http://schemas.openxmlformats.org/drawingml/2006/main">
          <a:off x="6742674" y="2595686"/>
          <a:ext cx="357453" cy="24622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77%</a:t>
          </a:r>
        </a:p>
      </cdr:txBody>
    </cdr:sp>
  </cdr:relSizeAnchor>
  <cdr:relSizeAnchor xmlns:cdr="http://schemas.openxmlformats.org/drawingml/2006/chartDrawing">
    <cdr:from>
      <cdr:x>0.01736</cdr:x>
      <cdr:y>0.1367</cdr:y>
    </cdr:from>
    <cdr:to>
      <cdr:x>0.33109</cdr:x>
      <cdr:y>0.28125</cdr:y>
    </cdr:to>
    <cdr:sp macro="" textlink="">
      <cdr:nvSpPr>
        <cdr:cNvPr id="26" name="TextBox 1"/>
        <cdr:cNvSpPr txBox="1"/>
      </cdr:nvSpPr>
      <cdr:spPr>
        <a:xfrm xmlns:a="http://schemas.openxmlformats.org/drawingml/2006/main">
          <a:off x="134937" y="593743"/>
          <a:ext cx="2438400" cy="627838"/>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The way different </a:t>
          </a:r>
          <a:br>
            <a:rPr lang="en-US" sz="1600" b="1" dirty="0">
              <a:solidFill>
                <a:schemeClr val="bg1"/>
              </a:solidFill>
              <a:latin typeface="Calibri" pitchFamily="34" charset="0"/>
            </a:rPr>
          </a:br>
          <a:r>
            <a:rPr lang="en-US" sz="1600" b="1" dirty="0">
              <a:solidFill>
                <a:schemeClr val="bg1"/>
              </a:solidFill>
              <a:latin typeface="Calibri" pitchFamily="34" charset="0"/>
            </a:rPr>
            <a:t>providers work together</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p>
      </cdr:txBody>
    </cdr:sp>
  </cdr:relSizeAnchor>
  <cdr:relSizeAnchor xmlns:cdr="http://schemas.openxmlformats.org/drawingml/2006/chartDrawing">
    <cdr:from>
      <cdr:x>0.01736</cdr:x>
      <cdr:y>0.32968</cdr:y>
    </cdr:from>
    <cdr:to>
      <cdr:x>0.33109</cdr:x>
      <cdr:y>0.52243</cdr:y>
    </cdr:to>
    <cdr:sp macro="" textlink="">
      <cdr:nvSpPr>
        <cdr:cNvPr id="27" name="TextBox 2"/>
        <cdr:cNvSpPr txBox="1"/>
      </cdr:nvSpPr>
      <cdr:spPr>
        <a:xfrm xmlns:a="http://schemas.openxmlformats.org/drawingml/2006/main">
          <a:off x="134937" y="1431932"/>
          <a:ext cx="2438400" cy="837190"/>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How long you have to </a:t>
          </a:r>
          <a:br>
            <a:rPr lang="en-US" sz="1600" b="1" dirty="0">
              <a:solidFill>
                <a:schemeClr val="bg1"/>
              </a:solidFill>
              <a:latin typeface="Calibri" pitchFamily="34" charset="0"/>
            </a:rPr>
          </a:br>
          <a:r>
            <a:rPr lang="en-US" sz="1600" b="1" dirty="0">
              <a:solidFill>
                <a:schemeClr val="bg1"/>
              </a:solidFill>
              <a:latin typeface="Calibri" pitchFamily="34" charset="0"/>
            </a:rPr>
            <a:t>wait to see a doctor when you need an appointment </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p>
      </cdr:txBody>
    </cdr:sp>
  </cdr:relSizeAnchor>
  <cdr:relSizeAnchor xmlns:cdr="http://schemas.openxmlformats.org/drawingml/2006/chartDrawing">
    <cdr:from>
      <cdr:x>0.01736</cdr:x>
      <cdr:y>0.55389</cdr:y>
    </cdr:from>
    <cdr:to>
      <cdr:x>0.33109</cdr:x>
      <cdr:y>0.74758</cdr:y>
    </cdr:to>
    <cdr:sp macro="" textlink="">
      <cdr:nvSpPr>
        <cdr:cNvPr id="28" name="TextBox 3"/>
        <cdr:cNvSpPr txBox="1"/>
      </cdr:nvSpPr>
      <cdr:spPr>
        <a:xfrm xmlns:a="http://schemas.openxmlformats.org/drawingml/2006/main">
          <a:off x="134937" y="2405766"/>
          <a:ext cx="2438400" cy="841273"/>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Your ability to call a </a:t>
          </a:r>
          <a:br>
            <a:rPr lang="en-US" sz="1600" b="1" dirty="0">
              <a:solidFill>
                <a:schemeClr val="bg1"/>
              </a:solidFill>
              <a:latin typeface="Calibri" pitchFamily="34" charset="0"/>
            </a:rPr>
          </a:br>
          <a:r>
            <a:rPr lang="en-US" sz="1600" b="1" dirty="0">
              <a:solidFill>
                <a:schemeClr val="bg1"/>
              </a:solidFill>
              <a:latin typeface="Calibri" pitchFamily="34" charset="0"/>
            </a:rPr>
            <a:t>health provider regardless of the time of day*</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endParaRPr lang="en-US" sz="1200" b="1" i="1" dirty="0">
            <a:solidFill>
              <a:schemeClr val="bg1"/>
            </a:solidFill>
            <a:latin typeface="Calibri" pitchFamily="34" charset="0"/>
          </a:endParaRPr>
        </a:p>
      </cdr:txBody>
    </cdr:sp>
  </cdr:relSizeAnchor>
</c:userShapes>
</file>

<file path=ppt/drawings/drawing27.xml><?xml version="1.0" encoding="utf-8"?>
<c:userShapes xmlns:c="http://schemas.openxmlformats.org/drawingml/2006/chart">
  <cdr:relSizeAnchor xmlns:cdr="http://schemas.openxmlformats.org/drawingml/2006/chartDrawing">
    <cdr:from>
      <cdr:x>0.82128</cdr:x>
      <cdr:y>0.01394</cdr:y>
    </cdr:from>
    <cdr:to>
      <cdr:x>0.95286</cdr:x>
      <cdr:y>0.05662</cdr:y>
    </cdr:to>
    <cdr:sp macro="" textlink="">
      <cdr:nvSpPr>
        <cdr:cNvPr id="19" name="TextBox 18"/>
        <cdr:cNvSpPr txBox="1"/>
      </cdr:nvSpPr>
      <cdr:spPr>
        <a:xfrm xmlns:a="http://schemas.openxmlformats.org/drawingml/2006/main">
          <a:off x="6383337" y="60547"/>
          <a:ext cx="1022692"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opt-outs</a:t>
          </a:r>
        </a:p>
      </cdr:txBody>
    </cdr:sp>
  </cdr:relSizeAnchor>
  <cdr:relSizeAnchor xmlns:cdr="http://schemas.openxmlformats.org/drawingml/2006/chartDrawing">
    <cdr:from>
      <cdr:x>0.86408</cdr:x>
      <cdr:y>0.11751</cdr:y>
    </cdr:from>
    <cdr:to>
      <cdr:x>0.91007</cdr:x>
      <cdr:y>0.1742</cdr:y>
    </cdr:to>
    <cdr:sp macro="" textlink="">
      <cdr:nvSpPr>
        <cdr:cNvPr id="21" name="TextBox 1"/>
        <cdr:cNvSpPr txBox="1"/>
      </cdr:nvSpPr>
      <cdr:spPr>
        <a:xfrm xmlns:a="http://schemas.openxmlformats.org/drawingml/2006/main">
          <a:off x="6715958" y="510396"/>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16%</a:t>
          </a:r>
        </a:p>
      </cdr:txBody>
    </cdr:sp>
  </cdr:relSizeAnchor>
  <cdr:relSizeAnchor xmlns:cdr="http://schemas.openxmlformats.org/drawingml/2006/chartDrawing">
    <cdr:from>
      <cdr:x>0.86408</cdr:x>
      <cdr:y>0.72501</cdr:y>
    </cdr:from>
    <cdr:to>
      <cdr:x>0.91007</cdr:x>
      <cdr:y>0.7819</cdr:y>
    </cdr:to>
    <cdr:sp macro="" textlink="">
      <cdr:nvSpPr>
        <cdr:cNvPr id="23" name="TextBox 1"/>
        <cdr:cNvSpPr txBox="1"/>
      </cdr:nvSpPr>
      <cdr:spPr>
        <a:xfrm xmlns:a="http://schemas.openxmlformats.org/drawingml/2006/main">
          <a:off x="6715975" y="3149008"/>
          <a:ext cx="357453" cy="247096"/>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12%</a:t>
          </a:r>
        </a:p>
      </cdr:txBody>
    </cdr:sp>
  </cdr:relSizeAnchor>
  <cdr:relSizeAnchor xmlns:cdr="http://schemas.openxmlformats.org/drawingml/2006/chartDrawing">
    <cdr:from>
      <cdr:x>0.8703</cdr:x>
      <cdr:y>0.87674</cdr:y>
    </cdr:from>
    <cdr:to>
      <cdr:x>0.91631</cdr:x>
      <cdr:y>0.93364</cdr:y>
    </cdr:to>
    <cdr:sp macro="" textlink="">
      <cdr:nvSpPr>
        <cdr:cNvPr id="25" name="TextBox 1"/>
        <cdr:cNvSpPr txBox="1"/>
      </cdr:nvSpPr>
      <cdr:spPr>
        <a:xfrm xmlns:a="http://schemas.openxmlformats.org/drawingml/2006/main">
          <a:off x="6764337" y="3794125"/>
          <a:ext cx="3575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12%</a:t>
          </a:r>
        </a:p>
      </cdr:txBody>
    </cdr:sp>
  </cdr:relSizeAnchor>
  <cdr:relSizeAnchor xmlns:cdr="http://schemas.openxmlformats.org/drawingml/2006/chartDrawing">
    <cdr:from>
      <cdr:x>0.55658</cdr:x>
      <cdr:y>0.01394</cdr:y>
    </cdr:from>
    <cdr:to>
      <cdr:x>0.69476</cdr:x>
      <cdr:y>0.05662</cdr:y>
    </cdr:to>
    <cdr:sp macro="" textlink="">
      <cdr:nvSpPr>
        <cdr:cNvPr id="29" name="TextBox 28"/>
        <cdr:cNvSpPr txBox="1"/>
      </cdr:nvSpPr>
      <cdr:spPr>
        <a:xfrm xmlns:a="http://schemas.openxmlformats.org/drawingml/2006/main">
          <a:off x="4325937" y="60547"/>
          <a:ext cx="1073990"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enrollees</a:t>
          </a:r>
        </a:p>
      </cdr:txBody>
    </cdr:sp>
  </cdr:relSizeAnchor>
  <cdr:relSizeAnchor xmlns:cdr="http://schemas.openxmlformats.org/drawingml/2006/chartDrawing">
    <cdr:from>
      <cdr:x>0.01736</cdr:x>
      <cdr:y>0.06676</cdr:y>
    </cdr:from>
    <cdr:to>
      <cdr:x>0.48795</cdr:x>
      <cdr:y>0.20411</cdr:y>
    </cdr:to>
    <cdr:sp macro="" textlink="">
      <cdr:nvSpPr>
        <cdr:cNvPr id="10" name="TextBox 1"/>
        <cdr:cNvSpPr txBox="1"/>
      </cdr:nvSpPr>
      <cdr:spPr>
        <a:xfrm xmlns:a="http://schemas.openxmlformats.org/drawingml/2006/main">
          <a:off x="134937" y="289965"/>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A doctor you were seeing is not </a:t>
          </a:r>
          <a:br>
            <a:rPr lang="en-US" sz="1600" b="1" dirty="0">
              <a:solidFill>
                <a:schemeClr val="bg1"/>
              </a:solidFill>
              <a:latin typeface="Calibri" pitchFamily="34" charset="0"/>
            </a:rPr>
          </a:br>
          <a:r>
            <a:rPr lang="en-US" sz="1600" b="1" dirty="0">
              <a:solidFill>
                <a:schemeClr val="bg1"/>
              </a:solidFill>
              <a:latin typeface="Calibri" pitchFamily="34" charset="0"/>
            </a:rPr>
            <a:t>available through your plan</a:t>
          </a:r>
        </a:p>
      </cdr:txBody>
    </cdr:sp>
  </cdr:relSizeAnchor>
  <cdr:relSizeAnchor xmlns:cdr="http://schemas.openxmlformats.org/drawingml/2006/chartDrawing">
    <cdr:from>
      <cdr:x>0.01736</cdr:x>
      <cdr:y>0.2211</cdr:y>
    </cdr:from>
    <cdr:to>
      <cdr:x>0.48795</cdr:x>
      <cdr:y>0.35845</cdr:y>
    </cdr:to>
    <cdr:sp macro="" textlink="">
      <cdr:nvSpPr>
        <cdr:cNvPr id="11" name="TextBox 2"/>
        <cdr:cNvSpPr txBox="1"/>
      </cdr:nvSpPr>
      <cdr:spPr>
        <a:xfrm xmlns:a="http://schemas.openxmlformats.org/drawingml/2006/main">
          <a:off x="134937" y="960325"/>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Had a misunderstanding about your </a:t>
          </a:r>
          <a:br>
            <a:rPr lang="en-US" sz="1600" b="1" dirty="0">
              <a:solidFill>
                <a:schemeClr val="bg1"/>
              </a:solidFill>
              <a:latin typeface="Calibri" pitchFamily="34" charset="0"/>
            </a:rPr>
          </a:br>
          <a:r>
            <a:rPr lang="en-US" sz="1600" b="1" dirty="0">
              <a:solidFill>
                <a:schemeClr val="bg1"/>
              </a:solidFill>
              <a:latin typeface="Calibri" pitchFamily="34" charset="0"/>
            </a:rPr>
            <a:t>health care services or coverage</a:t>
          </a:r>
        </a:p>
      </cdr:txBody>
    </cdr:sp>
  </cdr:relSizeAnchor>
  <cdr:relSizeAnchor xmlns:cdr="http://schemas.openxmlformats.org/drawingml/2006/chartDrawing">
    <cdr:from>
      <cdr:x>0.01736</cdr:x>
      <cdr:y>0.37544</cdr:y>
    </cdr:from>
    <cdr:to>
      <cdr:x>0.48795</cdr:x>
      <cdr:y>0.51278</cdr:y>
    </cdr:to>
    <cdr:sp macro="" textlink="">
      <cdr:nvSpPr>
        <cdr:cNvPr id="12" name="TextBox 3"/>
        <cdr:cNvSpPr txBox="1"/>
      </cdr:nvSpPr>
      <cdr:spPr>
        <a:xfrm xmlns:a="http://schemas.openxmlformats.org/drawingml/2006/main">
          <a:off x="134937" y="1630685"/>
          <a:ext cx="3657600" cy="596523"/>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Was denied a treatment or referral for another service recommended by a doctor</a:t>
          </a:r>
        </a:p>
      </cdr:txBody>
    </cdr:sp>
  </cdr:relSizeAnchor>
  <cdr:relSizeAnchor xmlns:cdr="http://schemas.openxmlformats.org/drawingml/2006/chartDrawing">
    <cdr:from>
      <cdr:x>0.01736</cdr:x>
      <cdr:y>0.83845</cdr:y>
    </cdr:from>
    <cdr:to>
      <cdr:x>0.48795</cdr:x>
      <cdr:y>0.9758</cdr:y>
    </cdr:to>
    <cdr:sp macro="" textlink="">
      <cdr:nvSpPr>
        <cdr:cNvPr id="13" name="TextBox 4"/>
        <cdr:cNvSpPr txBox="1"/>
      </cdr:nvSpPr>
      <cdr:spPr>
        <a:xfrm xmlns:a="http://schemas.openxmlformats.org/drawingml/2006/main">
          <a:off x="134937" y="3641724"/>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Health provider did not speak your language and no interpreter was available </a:t>
          </a:r>
          <a:r>
            <a:rPr lang="en-US" sz="1200" b="1" i="1" dirty="0">
              <a:solidFill>
                <a:schemeClr val="bg1"/>
              </a:solidFill>
              <a:latin typeface="Calibri" pitchFamily="34" charset="0"/>
            </a:rPr>
            <a:t>(among non- English speakers)</a:t>
          </a:r>
        </a:p>
      </cdr:txBody>
    </cdr:sp>
  </cdr:relSizeAnchor>
  <cdr:relSizeAnchor xmlns:cdr="http://schemas.openxmlformats.org/drawingml/2006/chartDrawing">
    <cdr:from>
      <cdr:x>0.86408</cdr:x>
      <cdr:y>0.26931</cdr:y>
    </cdr:from>
    <cdr:to>
      <cdr:x>0.91007</cdr:x>
      <cdr:y>0.32621</cdr:y>
    </cdr:to>
    <cdr:sp macro="" textlink="">
      <cdr:nvSpPr>
        <cdr:cNvPr id="14" name="TextBox 1"/>
        <cdr:cNvSpPr txBox="1"/>
      </cdr:nvSpPr>
      <cdr:spPr>
        <a:xfrm xmlns:a="http://schemas.openxmlformats.org/drawingml/2006/main">
          <a:off x="6715958" y="1165454"/>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17%</a:t>
          </a:r>
        </a:p>
      </cdr:txBody>
    </cdr:sp>
  </cdr:relSizeAnchor>
  <cdr:relSizeAnchor xmlns:cdr="http://schemas.openxmlformats.org/drawingml/2006/chartDrawing">
    <cdr:from>
      <cdr:x>0.01736</cdr:x>
      <cdr:y>0.68411</cdr:y>
    </cdr:from>
    <cdr:to>
      <cdr:x>0.48795</cdr:x>
      <cdr:y>0.82146</cdr:y>
    </cdr:to>
    <cdr:sp macro="" textlink="">
      <cdr:nvSpPr>
        <cdr:cNvPr id="15" name="TextBox 4"/>
        <cdr:cNvSpPr txBox="1"/>
      </cdr:nvSpPr>
      <cdr:spPr>
        <a:xfrm xmlns:a="http://schemas.openxmlformats.org/drawingml/2006/main">
          <a:off x="134937" y="2971362"/>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Had trouble communicating with a </a:t>
          </a:r>
          <a:br>
            <a:rPr lang="en-US" sz="1600" b="1" dirty="0">
              <a:solidFill>
                <a:schemeClr val="bg1"/>
              </a:solidFill>
              <a:latin typeface="Calibri" pitchFamily="34" charset="0"/>
            </a:rPr>
          </a:br>
          <a:r>
            <a:rPr lang="en-US" sz="1600" b="1" dirty="0">
              <a:solidFill>
                <a:schemeClr val="bg1"/>
              </a:solidFill>
              <a:latin typeface="Calibri" pitchFamily="34" charset="0"/>
            </a:rPr>
            <a:t>health provider because of a speech, hearing or other disability</a:t>
          </a:r>
        </a:p>
      </cdr:txBody>
    </cdr:sp>
  </cdr:relSizeAnchor>
  <cdr:relSizeAnchor xmlns:cdr="http://schemas.openxmlformats.org/drawingml/2006/chartDrawing">
    <cdr:from>
      <cdr:x>0.01736</cdr:x>
      <cdr:y>0.52977</cdr:y>
    </cdr:from>
    <cdr:to>
      <cdr:x>0.48795</cdr:x>
      <cdr:y>0.66712</cdr:y>
    </cdr:to>
    <cdr:sp macro="" textlink="">
      <cdr:nvSpPr>
        <cdr:cNvPr id="16" name="TextBox 4"/>
        <cdr:cNvSpPr txBox="1"/>
      </cdr:nvSpPr>
      <cdr:spPr>
        <a:xfrm xmlns:a="http://schemas.openxmlformats.org/drawingml/2006/main">
          <a:off x="134937" y="2301002"/>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Transportation problems kept you from getting needed health care</a:t>
          </a:r>
        </a:p>
      </cdr:txBody>
    </cdr:sp>
  </cdr:relSizeAnchor>
  <cdr:relSizeAnchor xmlns:cdr="http://schemas.openxmlformats.org/drawingml/2006/chartDrawing">
    <cdr:from>
      <cdr:x>0.86408</cdr:x>
      <cdr:y>0.42122</cdr:y>
    </cdr:from>
    <cdr:to>
      <cdr:x>0.91007</cdr:x>
      <cdr:y>0.47811</cdr:y>
    </cdr:to>
    <cdr:sp macro="" textlink="">
      <cdr:nvSpPr>
        <cdr:cNvPr id="17" name="TextBox 1"/>
        <cdr:cNvSpPr txBox="1"/>
      </cdr:nvSpPr>
      <cdr:spPr>
        <a:xfrm xmlns:a="http://schemas.openxmlformats.org/drawingml/2006/main">
          <a:off x="6715958" y="1822826"/>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15%</a:t>
          </a:r>
        </a:p>
      </cdr:txBody>
    </cdr:sp>
  </cdr:relSizeAnchor>
  <cdr:relSizeAnchor xmlns:cdr="http://schemas.openxmlformats.org/drawingml/2006/chartDrawing">
    <cdr:from>
      <cdr:x>0.86408</cdr:x>
      <cdr:y>0.57311</cdr:y>
    </cdr:from>
    <cdr:to>
      <cdr:x>0.91007</cdr:x>
      <cdr:y>0.63</cdr:y>
    </cdr:to>
    <cdr:sp macro="" textlink="">
      <cdr:nvSpPr>
        <cdr:cNvPr id="18" name="TextBox 1"/>
        <cdr:cNvSpPr txBox="1"/>
      </cdr:nvSpPr>
      <cdr:spPr>
        <a:xfrm xmlns:a="http://schemas.openxmlformats.org/drawingml/2006/main">
          <a:off x="6715957" y="2489264"/>
          <a:ext cx="357453" cy="247096"/>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13%</a:t>
          </a:r>
        </a:p>
      </cdr:txBody>
    </cdr:sp>
  </cdr:relSizeAnchor>
</c:userShapes>
</file>

<file path=ppt/drawings/drawing28.xml><?xml version="1.0" encoding="utf-8"?>
<c:userShapes xmlns:c="http://schemas.openxmlformats.org/drawingml/2006/chart">
  <cdr:relSizeAnchor xmlns:cdr="http://schemas.openxmlformats.org/drawingml/2006/chartDrawing">
    <cdr:from>
      <cdr:x>0.79187</cdr:x>
      <cdr:y>0.50816</cdr:y>
    </cdr:from>
    <cdr:to>
      <cdr:x>0.83229</cdr:x>
      <cdr:y>0.55777</cdr:y>
    </cdr:to>
    <cdr:sp macro="" textlink="">
      <cdr:nvSpPr>
        <cdr:cNvPr id="24" name="TextBox 1"/>
        <cdr:cNvSpPr txBox="1"/>
      </cdr:nvSpPr>
      <cdr:spPr>
        <a:xfrm xmlns:a="http://schemas.openxmlformats.org/drawingml/2006/main">
          <a:off x="6154702" y="2207158"/>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23%</a:t>
          </a:r>
        </a:p>
      </cdr:txBody>
    </cdr:sp>
  </cdr:relSizeAnchor>
  <cdr:relSizeAnchor xmlns:cdr="http://schemas.openxmlformats.org/drawingml/2006/chartDrawing">
    <cdr:from>
      <cdr:x>0.80362</cdr:x>
      <cdr:y>0.9135</cdr:y>
    </cdr:from>
    <cdr:to>
      <cdr:x>0.83229</cdr:x>
      <cdr:y>0.96328</cdr:y>
    </cdr:to>
    <cdr:sp macro="" textlink="">
      <cdr:nvSpPr>
        <cdr:cNvPr id="26" name="TextBox 1"/>
        <cdr:cNvSpPr txBox="1"/>
      </cdr:nvSpPr>
      <cdr:spPr>
        <a:xfrm xmlns:a="http://schemas.openxmlformats.org/drawingml/2006/main">
          <a:off x="6246074" y="3953184"/>
          <a:ext cx="222817"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9%</a:t>
          </a:r>
        </a:p>
      </cdr:txBody>
    </cdr:sp>
  </cdr:relSizeAnchor>
  <cdr:relSizeAnchor xmlns:cdr="http://schemas.openxmlformats.org/drawingml/2006/chartDrawing">
    <cdr:from>
      <cdr:x>0.79187</cdr:x>
      <cdr:y>0.17031</cdr:y>
    </cdr:from>
    <cdr:to>
      <cdr:x>0.83229</cdr:x>
      <cdr:y>0.21991</cdr:y>
    </cdr:to>
    <cdr:sp macro="" textlink="">
      <cdr:nvSpPr>
        <cdr:cNvPr id="27" name="TextBox 1"/>
        <cdr:cNvSpPr txBox="1"/>
      </cdr:nvSpPr>
      <cdr:spPr>
        <a:xfrm xmlns:a="http://schemas.openxmlformats.org/drawingml/2006/main">
          <a:off x="6154702" y="739719"/>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40%</a:t>
          </a:r>
        </a:p>
      </cdr:txBody>
    </cdr:sp>
  </cdr:relSizeAnchor>
  <cdr:relSizeAnchor xmlns:cdr="http://schemas.openxmlformats.org/drawingml/2006/chartDrawing">
    <cdr:from>
      <cdr:x>0.79187</cdr:x>
      <cdr:y>0.64331</cdr:y>
    </cdr:from>
    <cdr:to>
      <cdr:x>0.83229</cdr:x>
      <cdr:y>0.69291</cdr:y>
    </cdr:to>
    <cdr:sp macro="" textlink="">
      <cdr:nvSpPr>
        <cdr:cNvPr id="28" name="TextBox 1"/>
        <cdr:cNvSpPr txBox="1"/>
      </cdr:nvSpPr>
      <cdr:spPr>
        <a:xfrm xmlns:a="http://schemas.openxmlformats.org/drawingml/2006/main">
          <a:off x="6154702" y="2794147"/>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34%</a:t>
          </a:r>
        </a:p>
      </cdr:txBody>
    </cdr:sp>
  </cdr:relSizeAnchor>
  <cdr:relSizeAnchor xmlns:cdr="http://schemas.openxmlformats.org/drawingml/2006/chartDrawing">
    <cdr:from>
      <cdr:x>0.79187</cdr:x>
      <cdr:y>0.23788</cdr:y>
    </cdr:from>
    <cdr:to>
      <cdr:x>0.83229</cdr:x>
      <cdr:y>0.28748</cdr:y>
    </cdr:to>
    <cdr:sp macro="" textlink="">
      <cdr:nvSpPr>
        <cdr:cNvPr id="33" name="TextBox 1"/>
        <cdr:cNvSpPr txBox="1"/>
      </cdr:nvSpPr>
      <cdr:spPr>
        <a:xfrm xmlns:a="http://schemas.openxmlformats.org/drawingml/2006/main">
          <a:off x="6154702" y="1033203"/>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60%</a:t>
          </a:r>
        </a:p>
      </cdr:txBody>
    </cdr:sp>
  </cdr:relSizeAnchor>
  <cdr:relSizeAnchor xmlns:cdr="http://schemas.openxmlformats.org/drawingml/2006/chartDrawing">
    <cdr:from>
      <cdr:x>0.79187</cdr:x>
      <cdr:y>0.37302</cdr:y>
    </cdr:from>
    <cdr:to>
      <cdr:x>0.83229</cdr:x>
      <cdr:y>0.42262</cdr:y>
    </cdr:to>
    <cdr:sp macro="" textlink="">
      <cdr:nvSpPr>
        <cdr:cNvPr id="35" name="TextBox 1"/>
        <cdr:cNvSpPr txBox="1"/>
      </cdr:nvSpPr>
      <cdr:spPr>
        <a:xfrm xmlns:a="http://schemas.openxmlformats.org/drawingml/2006/main">
          <a:off x="6154702" y="1620170"/>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39%</a:t>
          </a:r>
        </a:p>
      </cdr:txBody>
    </cdr:sp>
  </cdr:relSizeAnchor>
  <cdr:relSizeAnchor xmlns:cdr="http://schemas.openxmlformats.org/drawingml/2006/chartDrawing">
    <cdr:from>
      <cdr:x>0.79187</cdr:x>
      <cdr:y>0.44059</cdr:y>
    </cdr:from>
    <cdr:to>
      <cdr:x>0.83229</cdr:x>
      <cdr:y>0.4902</cdr:y>
    </cdr:to>
    <cdr:sp macro="" textlink="">
      <cdr:nvSpPr>
        <cdr:cNvPr id="36" name="TextBox 1"/>
        <cdr:cNvSpPr txBox="1"/>
      </cdr:nvSpPr>
      <cdr:spPr>
        <a:xfrm xmlns:a="http://schemas.openxmlformats.org/drawingml/2006/main">
          <a:off x="6154702" y="1913675"/>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38%</a:t>
          </a:r>
        </a:p>
      </cdr:txBody>
    </cdr:sp>
  </cdr:relSizeAnchor>
  <cdr:relSizeAnchor xmlns:cdr="http://schemas.openxmlformats.org/drawingml/2006/chartDrawing">
    <cdr:from>
      <cdr:x>0.79187</cdr:x>
      <cdr:y>0.71088</cdr:y>
    </cdr:from>
    <cdr:to>
      <cdr:x>0.83229</cdr:x>
      <cdr:y>0.76048</cdr:y>
    </cdr:to>
    <cdr:sp macro="" textlink="">
      <cdr:nvSpPr>
        <cdr:cNvPr id="39" name="TextBox 1"/>
        <cdr:cNvSpPr txBox="1"/>
      </cdr:nvSpPr>
      <cdr:spPr>
        <a:xfrm xmlns:a="http://schemas.openxmlformats.org/drawingml/2006/main">
          <a:off x="6154702" y="3087631"/>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42%</a:t>
          </a:r>
        </a:p>
      </cdr:txBody>
    </cdr:sp>
  </cdr:relSizeAnchor>
  <cdr:relSizeAnchor xmlns:cdr="http://schemas.openxmlformats.org/drawingml/2006/chartDrawing">
    <cdr:from>
      <cdr:x>0.79187</cdr:x>
      <cdr:y>0.77845</cdr:y>
    </cdr:from>
    <cdr:to>
      <cdr:x>0.83229</cdr:x>
      <cdr:y>0.82805</cdr:y>
    </cdr:to>
    <cdr:sp macro="" textlink="">
      <cdr:nvSpPr>
        <cdr:cNvPr id="40" name="TextBox 1"/>
        <cdr:cNvSpPr txBox="1"/>
      </cdr:nvSpPr>
      <cdr:spPr>
        <a:xfrm xmlns:a="http://schemas.openxmlformats.org/drawingml/2006/main">
          <a:off x="6154702" y="3381114"/>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13%</a:t>
          </a:r>
        </a:p>
      </cdr:txBody>
    </cdr:sp>
  </cdr:relSizeAnchor>
  <cdr:relSizeAnchor xmlns:cdr="http://schemas.openxmlformats.org/drawingml/2006/chartDrawing">
    <cdr:from>
      <cdr:x>0.80362</cdr:x>
      <cdr:y>0.84602</cdr:y>
    </cdr:from>
    <cdr:to>
      <cdr:x>0.83229</cdr:x>
      <cdr:y>0.89562</cdr:y>
    </cdr:to>
    <cdr:sp macro="" textlink="">
      <cdr:nvSpPr>
        <cdr:cNvPr id="41" name="TextBox 1"/>
        <cdr:cNvSpPr txBox="1"/>
      </cdr:nvSpPr>
      <cdr:spPr>
        <a:xfrm xmlns:a="http://schemas.openxmlformats.org/drawingml/2006/main">
          <a:off x="6246074" y="3674597"/>
          <a:ext cx="222817"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3%</a:t>
          </a:r>
        </a:p>
      </cdr:txBody>
    </cdr:sp>
  </cdr:relSizeAnchor>
  <cdr:relSizeAnchor xmlns:cdr="http://schemas.openxmlformats.org/drawingml/2006/chartDrawing">
    <cdr:from>
      <cdr:x>0.25919</cdr:x>
      <cdr:y>0.11269</cdr:y>
    </cdr:from>
    <cdr:to>
      <cdr:x>0.32993</cdr:x>
      <cdr:y>0.15538</cdr:y>
    </cdr:to>
    <cdr:sp macro="" textlink="">
      <cdr:nvSpPr>
        <cdr:cNvPr id="42" name="TextBox 41"/>
        <cdr:cNvSpPr txBox="1"/>
      </cdr:nvSpPr>
      <cdr:spPr>
        <a:xfrm xmlns:a="http://schemas.openxmlformats.org/drawingml/2006/main">
          <a:off x="2014537" y="487680"/>
          <a:ext cx="549831"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rgbClr val="02458C"/>
              </a:solidFill>
              <a:latin typeface="Calibri" pitchFamily="34" charset="0"/>
            </a:rPr>
            <a:t>Gender</a:t>
          </a:r>
        </a:p>
      </cdr:txBody>
    </cdr:sp>
  </cdr:relSizeAnchor>
  <cdr:relSizeAnchor xmlns:cdr="http://schemas.openxmlformats.org/drawingml/2006/chartDrawing">
    <cdr:from>
      <cdr:x>0.29343</cdr:x>
      <cdr:y>0.31695</cdr:y>
    </cdr:from>
    <cdr:to>
      <cdr:x>0.32993</cdr:x>
      <cdr:y>0.35964</cdr:y>
    </cdr:to>
    <cdr:sp macro="" textlink="">
      <cdr:nvSpPr>
        <cdr:cNvPr id="43" name="TextBox 42"/>
        <cdr:cNvSpPr txBox="1"/>
      </cdr:nvSpPr>
      <cdr:spPr>
        <a:xfrm xmlns:a="http://schemas.openxmlformats.org/drawingml/2006/main">
          <a:off x="2280636" y="1371600"/>
          <a:ext cx="28373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rgbClr val="02458C"/>
              </a:solidFill>
              <a:latin typeface="Calibri" pitchFamily="34" charset="0"/>
            </a:rPr>
            <a:t>Age</a:t>
          </a:r>
        </a:p>
      </cdr:txBody>
    </cdr:sp>
  </cdr:relSizeAnchor>
  <cdr:relSizeAnchor xmlns:cdr="http://schemas.openxmlformats.org/drawingml/2006/chartDrawing">
    <cdr:from>
      <cdr:x>0.18989</cdr:x>
      <cdr:y>0.59164</cdr:y>
    </cdr:from>
    <cdr:to>
      <cdr:x>0.32993</cdr:x>
      <cdr:y>0.63432</cdr:y>
    </cdr:to>
    <cdr:sp macro="" textlink="">
      <cdr:nvSpPr>
        <cdr:cNvPr id="44" name="TextBox 43"/>
        <cdr:cNvSpPr txBox="1"/>
      </cdr:nvSpPr>
      <cdr:spPr>
        <a:xfrm xmlns:a="http://schemas.openxmlformats.org/drawingml/2006/main">
          <a:off x="1475929" y="2560320"/>
          <a:ext cx="1088439"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r">
            <a:lnSpc>
              <a:spcPct val="85000"/>
            </a:lnSpc>
          </a:pPr>
          <a:r>
            <a:rPr lang="en-US" sz="1400" b="1" u="sng" dirty="0">
              <a:solidFill>
                <a:srgbClr val="02458C"/>
              </a:solidFill>
              <a:latin typeface="Calibri" pitchFamily="34" charset="0"/>
            </a:rPr>
            <a:t>Race/ethnicity</a:t>
          </a:r>
        </a:p>
      </cdr:txBody>
    </cdr:sp>
  </cdr:relSizeAnchor>
  <cdr:relSizeAnchor xmlns:cdr="http://schemas.openxmlformats.org/drawingml/2006/chartDrawing">
    <cdr:from>
      <cdr:x>0.76246</cdr:x>
      <cdr:y>0.01174</cdr:y>
    </cdr:from>
    <cdr:to>
      <cdr:x>0.84434</cdr:x>
      <cdr:y>0.10109</cdr:y>
    </cdr:to>
    <cdr:sp macro="" textlink="">
      <cdr:nvSpPr>
        <cdr:cNvPr id="19" name="TextBox 1"/>
        <cdr:cNvSpPr txBox="1"/>
      </cdr:nvSpPr>
      <cdr:spPr>
        <a:xfrm xmlns:a="http://schemas.openxmlformats.org/drawingml/2006/main">
          <a:off x="5926137" y="50800"/>
          <a:ext cx="636404"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a:solidFill>
                <a:srgbClr val="02458C"/>
              </a:solidFill>
              <a:latin typeface="Calibri" pitchFamily="34" charset="0"/>
            </a:rPr>
            <a:t>CMC</a:t>
          </a:r>
          <a:br>
            <a:rPr lang="en-US" sz="1400" b="1" dirty="0">
              <a:solidFill>
                <a:srgbClr val="02458C"/>
              </a:solidFill>
              <a:latin typeface="Calibri" pitchFamily="34" charset="0"/>
            </a:rPr>
          </a:br>
          <a:r>
            <a:rPr lang="en-US" sz="1400" b="1" u="sng" dirty="0">
              <a:solidFill>
                <a:srgbClr val="02458C"/>
              </a:solidFill>
              <a:latin typeface="Calibri" pitchFamily="34" charset="0"/>
            </a:rPr>
            <a:t>opt-outs</a:t>
          </a:r>
        </a:p>
      </cdr:txBody>
    </cdr:sp>
  </cdr:relSizeAnchor>
  <cdr:relSizeAnchor xmlns:cdr="http://schemas.openxmlformats.org/drawingml/2006/chartDrawing">
    <cdr:from>
      <cdr:x>0.43675</cdr:x>
      <cdr:y>0.01174</cdr:y>
    </cdr:from>
    <cdr:to>
      <cdr:x>0.52523</cdr:x>
      <cdr:y>0.10109</cdr:y>
    </cdr:to>
    <cdr:sp macro="" textlink="">
      <cdr:nvSpPr>
        <cdr:cNvPr id="20" name="TextBox 2"/>
        <cdr:cNvSpPr txBox="1"/>
      </cdr:nvSpPr>
      <cdr:spPr>
        <a:xfrm xmlns:a="http://schemas.openxmlformats.org/drawingml/2006/main">
          <a:off x="3394588" y="50800"/>
          <a:ext cx="687702"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a:solidFill>
                <a:srgbClr val="02458C"/>
              </a:solidFill>
              <a:latin typeface="Calibri" pitchFamily="34" charset="0"/>
            </a:rPr>
            <a:t>CMC</a:t>
          </a:r>
          <a:br>
            <a:rPr lang="en-US" sz="1400" b="1" dirty="0">
              <a:solidFill>
                <a:srgbClr val="02458C"/>
              </a:solidFill>
              <a:latin typeface="Calibri" pitchFamily="34" charset="0"/>
            </a:rPr>
          </a:br>
          <a:r>
            <a:rPr lang="en-US" sz="1400" b="1" u="sng" dirty="0">
              <a:solidFill>
                <a:srgbClr val="02458C"/>
              </a:solidFill>
              <a:latin typeface="Calibri" pitchFamily="34" charset="0"/>
            </a:rPr>
            <a:t>enrollees</a:t>
          </a:r>
        </a:p>
      </cdr:txBody>
    </cdr:sp>
  </cdr:relSizeAnchor>
</c:userShapes>
</file>

<file path=ppt/drawings/drawing29.xml><?xml version="1.0" encoding="utf-8"?>
<c:userShapes xmlns:c="http://schemas.openxmlformats.org/drawingml/2006/chart">
  <cdr:relSizeAnchor xmlns:cdr="http://schemas.openxmlformats.org/drawingml/2006/chartDrawing">
    <cdr:from>
      <cdr:x>0.78992</cdr:x>
      <cdr:y>0.1741</cdr:y>
    </cdr:from>
    <cdr:to>
      <cdr:x>0.83034</cdr:x>
      <cdr:y>0.2237</cdr:y>
    </cdr:to>
    <cdr:sp macro="" textlink="">
      <cdr:nvSpPr>
        <cdr:cNvPr id="22" name="TextBox 1"/>
        <cdr:cNvSpPr txBox="1"/>
      </cdr:nvSpPr>
      <cdr:spPr>
        <a:xfrm xmlns:a="http://schemas.openxmlformats.org/drawingml/2006/main">
          <a:off x="6139546" y="756181"/>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40%</a:t>
          </a:r>
        </a:p>
      </cdr:txBody>
    </cdr:sp>
  </cdr:relSizeAnchor>
  <cdr:relSizeAnchor xmlns:cdr="http://schemas.openxmlformats.org/drawingml/2006/chartDrawing">
    <cdr:from>
      <cdr:x>0.76246</cdr:x>
      <cdr:y>0.01174</cdr:y>
    </cdr:from>
    <cdr:to>
      <cdr:x>0.84434</cdr:x>
      <cdr:y>0.10109</cdr:y>
    </cdr:to>
    <cdr:sp macro="" textlink="">
      <cdr:nvSpPr>
        <cdr:cNvPr id="19" name="TextBox 1"/>
        <cdr:cNvSpPr txBox="1"/>
      </cdr:nvSpPr>
      <cdr:spPr>
        <a:xfrm xmlns:a="http://schemas.openxmlformats.org/drawingml/2006/main">
          <a:off x="5926137" y="50800"/>
          <a:ext cx="636404"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a:solidFill>
                <a:srgbClr val="02458C"/>
              </a:solidFill>
              <a:latin typeface="Calibri" pitchFamily="34" charset="0"/>
            </a:rPr>
            <a:t>CMC</a:t>
          </a:r>
          <a:br>
            <a:rPr lang="en-US" sz="1400" b="1" dirty="0">
              <a:solidFill>
                <a:srgbClr val="02458C"/>
              </a:solidFill>
              <a:latin typeface="Calibri" pitchFamily="34" charset="0"/>
            </a:rPr>
          </a:br>
          <a:r>
            <a:rPr lang="en-US" sz="1400" b="1" u="sng" dirty="0">
              <a:solidFill>
                <a:srgbClr val="02458C"/>
              </a:solidFill>
              <a:latin typeface="Calibri" pitchFamily="34" charset="0"/>
            </a:rPr>
            <a:t>opt-outs</a:t>
          </a:r>
        </a:p>
      </cdr:txBody>
    </cdr:sp>
  </cdr:relSizeAnchor>
  <cdr:relSizeAnchor xmlns:cdr="http://schemas.openxmlformats.org/drawingml/2006/chartDrawing">
    <cdr:from>
      <cdr:x>0.43675</cdr:x>
      <cdr:y>0.01174</cdr:y>
    </cdr:from>
    <cdr:to>
      <cdr:x>0.52523</cdr:x>
      <cdr:y>0.10109</cdr:y>
    </cdr:to>
    <cdr:sp macro="" textlink="">
      <cdr:nvSpPr>
        <cdr:cNvPr id="20" name="TextBox 2"/>
        <cdr:cNvSpPr txBox="1"/>
      </cdr:nvSpPr>
      <cdr:spPr>
        <a:xfrm xmlns:a="http://schemas.openxmlformats.org/drawingml/2006/main">
          <a:off x="3394588" y="50800"/>
          <a:ext cx="687702"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a:solidFill>
                <a:srgbClr val="02458C"/>
              </a:solidFill>
              <a:latin typeface="Calibri" pitchFamily="34" charset="0"/>
            </a:rPr>
            <a:t>CMC</a:t>
          </a:r>
          <a:br>
            <a:rPr lang="en-US" sz="1400" b="1" dirty="0">
              <a:solidFill>
                <a:srgbClr val="02458C"/>
              </a:solidFill>
              <a:latin typeface="Calibri" pitchFamily="34" charset="0"/>
            </a:rPr>
          </a:br>
          <a:r>
            <a:rPr lang="en-US" sz="1400" b="1" u="sng" dirty="0">
              <a:solidFill>
                <a:srgbClr val="02458C"/>
              </a:solidFill>
              <a:latin typeface="Calibri" pitchFamily="34" charset="0"/>
            </a:rPr>
            <a:t>enrollees</a:t>
          </a:r>
        </a:p>
      </cdr:txBody>
    </cdr:sp>
  </cdr:relSizeAnchor>
  <cdr:relSizeAnchor xmlns:cdr="http://schemas.openxmlformats.org/drawingml/2006/chartDrawing">
    <cdr:from>
      <cdr:x>0.23349</cdr:x>
      <cdr:y>0.12439</cdr:y>
    </cdr:from>
    <cdr:to>
      <cdr:x>0.32919</cdr:x>
      <cdr:y>0.16946</cdr:y>
    </cdr:to>
    <cdr:sp macro="" textlink="">
      <cdr:nvSpPr>
        <cdr:cNvPr id="17" name="TextBox 1"/>
        <cdr:cNvSpPr txBox="1"/>
      </cdr:nvSpPr>
      <cdr:spPr>
        <a:xfrm xmlns:a="http://schemas.openxmlformats.org/drawingml/2006/main">
          <a:off x="1814768" y="540258"/>
          <a:ext cx="743819" cy="195757"/>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lnSpc>
              <a:spcPct val="85000"/>
            </a:lnSpc>
          </a:pPr>
          <a:r>
            <a:rPr lang="en-US" sz="1400" b="1" u="sng" dirty="0">
              <a:solidFill>
                <a:srgbClr val="02458C"/>
              </a:solidFill>
              <a:latin typeface="Calibri" pitchFamily="34" charset="0"/>
            </a:rPr>
            <a:t>Education</a:t>
          </a:r>
        </a:p>
      </cdr:txBody>
    </cdr:sp>
  </cdr:relSizeAnchor>
  <cdr:relSizeAnchor xmlns:cdr="http://schemas.openxmlformats.org/drawingml/2006/chartDrawing">
    <cdr:from>
      <cdr:x>0.08005</cdr:x>
      <cdr:y>0.60334</cdr:y>
    </cdr:from>
    <cdr:to>
      <cdr:x>0.32919</cdr:x>
      <cdr:y>0.6889</cdr:y>
    </cdr:to>
    <cdr:sp macro="" textlink="">
      <cdr:nvSpPr>
        <cdr:cNvPr id="18" name="TextBox 2"/>
        <cdr:cNvSpPr txBox="1"/>
      </cdr:nvSpPr>
      <cdr:spPr>
        <a:xfrm xmlns:a="http://schemas.openxmlformats.org/drawingml/2006/main">
          <a:off x="622168" y="2620547"/>
          <a:ext cx="1936428" cy="371640"/>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lnSpc>
              <a:spcPct val="85000"/>
            </a:lnSpc>
          </a:pPr>
          <a:r>
            <a:rPr lang="en-US" sz="1400" b="1" dirty="0">
              <a:solidFill>
                <a:srgbClr val="02458C"/>
              </a:solidFill>
              <a:latin typeface="Calibri" pitchFamily="34" charset="0"/>
            </a:rPr>
            <a:t>Receive Supplemental</a:t>
          </a:r>
          <a:br>
            <a:rPr lang="en-US" sz="1400" b="1" dirty="0">
              <a:solidFill>
                <a:srgbClr val="02458C"/>
              </a:solidFill>
              <a:latin typeface="Calibri" pitchFamily="34" charset="0"/>
            </a:rPr>
          </a:br>
          <a:r>
            <a:rPr lang="en-US" sz="1400" b="1" u="sng" dirty="0">
              <a:solidFill>
                <a:srgbClr val="02458C"/>
              </a:solidFill>
              <a:latin typeface="Calibri" pitchFamily="34" charset="0"/>
            </a:rPr>
            <a:t>Security Income/Payment</a:t>
          </a:r>
        </a:p>
      </cdr:txBody>
    </cdr:sp>
  </cdr:relSizeAnchor>
  <cdr:relSizeAnchor xmlns:cdr="http://schemas.openxmlformats.org/drawingml/2006/chartDrawing">
    <cdr:from>
      <cdr:x>0.80167</cdr:x>
      <cdr:y>0.47976</cdr:y>
    </cdr:from>
    <cdr:to>
      <cdr:x>0.83034</cdr:x>
      <cdr:y>0.52936</cdr:y>
    </cdr:to>
    <cdr:sp macro="" textlink="">
      <cdr:nvSpPr>
        <cdr:cNvPr id="21" name="TextBox 1"/>
        <cdr:cNvSpPr txBox="1"/>
      </cdr:nvSpPr>
      <cdr:spPr>
        <a:xfrm xmlns:a="http://schemas.openxmlformats.org/drawingml/2006/main">
          <a:off x="6230917" y="2083784"/>
          <a:ext cx="222818"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9%</a:t>
          </a:r>
        </a:p>
      </cdr:txBody>
    </cdr:sp>
  </cdr:relSizeAnchor>
  <cdr:relSizeAnchor xmlns:cdr="http://schemas.openxmlformats.org/drawingml/2006/chartDrawing">
    <cdr:from>
      <cdr:x>0.78992</cdr:x>
      <cdr:y>0.27737</cdr:y>
    </cdr:from>
    <cdr:to>
      <cdr:x>0.83034</cdr:x>
      <cdr:y>0.32697</cdr:y>
    </cdr:to>
    <cdr:sp macro="" textlink="">
      <cdr:nvSpPr>
        <cdr:cNvPr id="23" name="TextBox 1"/>
        <cdr:cNvSpPr txBox="1"/>
      </cdr:nvSpPr>
      <cdr:spPr>
        <a:xfrm xmlns:a="http://schemas.openxmlformats.org/drawingml/2006/main">
          <a:off x="6139546" y="1204723"/>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27%</a:t>
          </a:r>
        </a:p>
      </cdr:txBody>
    </cdr:sp>
  </cdr:relSizeAnchor>
  <cdr:relSizeAnchor xmlns:cdr="http://schemas.openxmlformats.org/drawingml/2006/chartDrawing">
    <cdr:from>
      <cdr:x>0.78992</cdr:x>
      <cdr:y>0.37926</cdr:y>
    </cdr:from>
    <cdr:to>
      <cdr:x>0.83034</cdr:x>
      <cdr:y>0.42886</cdr:y>
    </cdr:to>
    <cdr:sp macro="" textlink="">
      <cdr:nvSpPr>
        <cdr:cNvPr id="25" name="TextBox 1"/>
        <cdr:cNvSpPr txBox="1"/>
      </cdr:nvSpPr>
      <cdr:spPr>
        <a:xfrm xmlns:a="http://schemas.openxmlformats.org/drawingml/2006/main">
          <a:off x="6139546" y="1647273"/>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20%</a:t>
          </a:r>
        </a:p>
      </cdr:txBody>
    </cdr:sp>
  </cdr:relSizeAnchor>
  <cdr:relSizeAnchor xmlns:cdr="http://schemas.openxmlformats.org/drawingml/2006/chartDrawing">
    <cdr:from>
      <cdr:x>0.78992</cdr:x>
      <cdr:y>0.68247</cdr:y>
    </cdr:from>
    <cdr:to>
      <cdr:x>0.83034</cdr:x>
      <cdr:y>0.73207</cdr:y>
    </cdr:to>
    <cdr:sp macro="" textlink="">
      <cdr:nvSpPr>
        <cdr:cNvPr id="29" name="TextBox 1"/>
        <cdr:cNvSpPr txBox="1"/>
      </cdr:nvSpPr>
      <cdr:spPr>
        <a:xfrm xmlns:a="http://schemas.openxmlformats.org/drawingml/2006/main">
          <a:off x="6139546" y="2964235"/>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66%</a:t>
          </a:r>
        </a:p>
      </cdr:txBody>
    </cdr:sp>
  </cdr:relSizeAnchor>
  <cdr:relSizeAnchor xmlns:cdr="http://schemas.openxmlformats.org/drawingml/2006/chartDrawing">
    <cdr:from>
      <cdr:x>0.78992</cdr:x>
      <cdr:y>0.78454</cdr:y>
    </cdr:from>
    <cdr:to>
      <cdr:x>0.83034</cdr:x>
      <cdr:y>0.83414</cdr:y>
    </cdr:to>
    <cdr:sp macro="" textlink="">
      <cdr:nvSpPr>
        <cdr:cNvPr id="30" name="TextBox 1"/>
        <cdr:cNvSpPr txBox="1"/>
      </cdr:nvSpPr>
      <cdr:spPr>
        <a:xfrm xmlns:a="http://schemas.openxmlformats.org/drawingml/2006/main">
          <a:off x="6139546" y="3407566"/>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26%</a:t>
          </a:r>
        </a:p>
      </cdr:txBody>
    </cdr:sp>
  </cdr:relSizeAnchor>
</c:userShapes>
</file>

<file path=ppt/drawings/drawing3.xml><?xml version="1.0" encoding="utf-8"?>
<c:userShapes xmlns:c="http://schemas.openxmlformats.org/drawingml/2006/chart">
  <cdr:relSizeAnchor xmlns:cdr="http://schemas.openxmlformats.org/drawingml/2006/chartDrawing">
    <cdr:from>
      <cdr:x>0.89971</cdr:x>
      <cdr:y>0</cdr:y>
    </cdr:from>
    <cdr:to>
      <cdr:x>0.99129</cdr:x>
      <cdr:y>0.085</cdr:y>
    </cdr:to>
    <cdr:sp macro="" textlink="">
      <cdr:nvSpPr>
        <cdr:cNvPr id="4" name="TextBox 3"/>
        <cdr:cNvSpPr txBox="1"/>
      </cdr:nvSpPr>
      <cdr:spPr>
        <a:xfrm xmlns:a="http://schemas.openxmlformats.org/drawingml/2006/main">
          <a:off x="6992937" y="0"/>
          <a:ext cx="711733" cy="367858"/>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dirty="0">
              <a:solidFill>
                <a:srgbClr val="02458C"/>
              </a:solidFill>
              <a:latin typeface="Calibri" pitchFamily="34" charset="0"/>
            </a:rPr>
            <a:t>Non-CMC</a:t>
          </a:r>
          <a:br>
            <a:rPr lang="en-US" sz="1400" b="1" dirty="0">
              <a:solidFill>
                <a:srgbClr val="02458C"/>
              </a:solidFill>
              <a:latin typeface="Calibri" pitchFamily="34" charset="0"/>
            </a:rPr>
          </a:br>
          <a:r>
            <a:rPr lang="en-US" sz="1400" b="1" u="sng" dirty="0">
              <a:solidFill>
                <a:srgbClr val="02458C"/>
              </a:solidFill>
              <a:latin typeface="Calibri" pitchFamily="34" charset="0"/>
            </a:rPr>
            <a:t>counties</a:t>
          </a:r>
        </a:p>
      </cdr:txBody>
    </cdr:sp>
  </cdr:relSizeAnchor>
  <cdr:relSizeAnchor xmlns:cdr="http://schemas.openxmlformats.org/drawingml/2006/chartDrawing">
    <cdr:from>
      <cdr:x>0.92529</cdr:x>
      <cdr:y>0.29724</cdr:y>
    </cdr:from>
    <cdr:to>
      <cdr:x>0.96571</cdr:x>
      <cdr:y>0.34702</cdr:y>
    </cdr:to>
    <cdr:sp macro="" textlink="">
      <cdr:nvSpPr>
        <cdr:cNvPr id="9" name="TextBox 1"/>
        <cdr:cNvSpPr txBox="1"/>
      </cdr:nvSpPr>
      <cdr:spPr>
        <a:xfrm xmlns:a="http://schemas.openxmlformats.org/drawingml/2006/main">
          <a:off x="7191702" y="1286314"/>
          <a:ext cx="314160" cy="21542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80%</a:t>
          </a:r>
        </a:p>
      </cdr:txBody>
    </cdr:sp>
  </cdr:relSizeAnchor>
  <cdr:relSizeAnchor xmlns:cdr="http://schemas.openxmlformats.org/drawingml/2006/chartDrawing">
    <cdr:from>
      <cdr:x>0.92529</cdr:x>
      <cdr:y>0.52576</cdr:y>
    </cdr:from>
    <cdr:to>
      <cdr:x>0.96571</cdr:x>
      <cdr:y>0.57554</cdr:y>
    </cdr:to>
    <cdr:sp macro="" textlink="">
      <cdr:nvSpPr>
        <cdr:cNvPr id="11" name="TextBox 1"/>
        <cdr:cNvSpPr txBox="1"/>
      </cdr:nvSpPr>
      <cdr:spPr>
        <a:xfrm xmlns:a="http://schemas.openxmlformats.org/drawingml/2006/main">
          <a:off x="7191702" y="2275236"/>
          <a:ext cx="314160" cy="215425"/>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80%</a:t>
          </a:r>
        </a:p>
      </cdr:txBody>
    </cdr:sp>
  </cdr:relSizeAnchor>
  <cdr:relSizeAnchor xmlns:cdr="http://schemas.openxmlformats.org/drawingml/2006/chartDrawing">
    <cdr:from>
      <cdr:x>0.92529</cdr:x>
      <cdr:y>0.58526</cdr:y>
    </cdr:from>
    <cdr:to>
      <cdr:x>0.96571</cdr:x>
      <cdr:y>0.63505</cdr:y>
    </cdr:to>
    <cdr:sp macro="" textlink="">
      <cdr:nvSpPr>
        <cdr:cNvPr id="12" name="TextBox 1"/>
        <cdr:cNvSpPr txBox="1"/>
      </cdr:nvSpPr>
      <cdr:spPr>
        <a:xfrm xmlns:a="http://schemas.openxmlformats.org/drawingml/2006/main">
          <a:off x="7191702" y="2532727"/>
          <a:ext cx="314160" cy="215468"/>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70%</a:t>
          </a:r>
        </a:p>
      </cdr:txBody>
    </cdr:sp>
  </cdr:relSizeAnchor>
  <cdr:relSizeAnchor xmlns:cdr="http://schemas.openxmlformats.org/drawingml/2006/chartDrawing">
    <cdr:from>
      <cdr:x>0.92529</cdr:x>
      <cdr:y>0.82015</cdr:y>
    </cdr:from>
    <cdr:to>
      <cdr:x>0.96571</cdr:x>
      <cdr:y>0.86994</cdr:y>
    </cdr:to>
    <cdr:sp macro="" textlink="">
      <cdr:nvSpPr>
        <cdr:cNvPr id="13" name="TextBox 1"/>
        <cdr:cNvSpPr txBox="1"/>
      </cdr:nvSpPr>
      <cdr:spPr>
        <a:xfrm xmlns:a="http://schemas.openxmlformats.org/drawingml/2006/main">
          <a:off x="7191702" y="3549230"/>
          <a:ext cx="314160" cy="21546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73%</a:t>
          </a:r>
        </a:p>
      </cdr:txBody>
    </cdr:sp>
  </cdr:relSizeAnchor>
  <cdr:relSizeAnchor xmlns:cdr="http://schemas.openxmlformats.org/drawingml/2006/chartDrawing">
    <cdr:from>
      <cdr:x>0.92529</cdr:x>
      <cdr:y>0.8799</cdr:y>
    </cdr:from>
    <cdr:to>
      <cdr:x>0.96571</cdr:x>
      <cdr:y>0.92969</cdr:y>
    </cdr:to>
    <cdr:sp macro="" textlink="">
      <cdr:nvSpPr>
        <cdr:cNvPr id="14" name="TextBox 1"/>
        <cdr:cNvSpPr txBox="1"/>
      </cdr:nvSpPr>
      <cdr:spPr>
        <a:xfrm xmlns:a="http://schemas.openxmlformats.org/drawingml/2006/main">
          <a:off x="7191702" y="3807789"/>
          <a:ext cx="314160" cy="215468"/>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N/A</a:t>
          </a:r>
        </a:p>
      </cdr:txBody>
    </cdr:sp>
  </cdr:relSizeAnchor>
  <cdr:relSizeAnchor xmlns:cdr="http://schemas.openxmlformats.org/drawingml/2006/chartDrawing">
    <cdr:from>
      <cdr:x>0.92529</cdr:x>
      <cdr:y>0.23802</cdr:y>
    </cdr:from>
    <cdr:to>
      <cdr:x>0.96571</cdr:x>
      <cdr:y>0.28781</cdr:y>
    </cdr:to>
    <cdr:sp macro="" textlink="">
      <cdr:nvSpPr>
        <cdr:cNvPr id="15" name="TextBox 1"/>
        <cdr:cNvSpPr txBox="1"/>
      </cdr:nvSpPr>
      <cdr:spPr>
        <a:xfrm xmlns:a="http://schemas.openxmlformats.org/drawingml/2006/main">
          <a:off x="7191702" y="1030051"/>
          <a:ext cx="314160" cy="215468"/>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84%</a:t>
          </a:r>
        </a:p>
      </cdr:txBody>
    </cdr:sp>
  </cdr:relSizeAnchor>
  <cdr:relSizeAnchor xmlns:cdr="http://schemas.openxmlformats.org/drawingml/2006/chartDrawing">
    <cdr:from>
      <cdr:x>0.77114</cdr:x>
      <cdr:y>0</cdr:y>
    </cdr:from>
    <cdr:to>
      <cdr:x>0.85302</cdr:x>
      <cdr:y>0.08463</cdr:y>
    </cdr:to>
    <cdr:sp macro="" textlink="">
      <cdr:nvSpPr>
        <cdr:cNvPr id="19" name="TextBox 18"/>
        <cdr:cNvSpPr txBox="1"/>
      </cdr:nvSpPr>
      <cdr:spPr>
        <a:xfrm xmlns:a="http://schemas.openxmlformats.org/drawingml/2006/main">
          <a:off x="5993636" y="0"/>
          <a:ext cx="636393" cy="366254"/>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dirty="0">
              <a:solidFill>
                <a:srgbClr val="02458C"/>
              </a:solidFill>
              <a:latin typeface="Calibri" pitchFamily="34" charset="0"/>
            </a:rPr>
            <a:t>CMC</a:t>
          </a:r>
          <a:br>
            <a:rPr lang="en-US" sz="1400" b="1" dirty="0">
              <a:solidFill>
                <a:srgbClr val="02458C"/>
              </a:solidFill>
              <a:latin typeface="Calibri" pitchFamily="34" charset="0"/>
            </a:rPr>
          </a:br>
          <a:r>
            <a:rPr lang="en-US" sz="1400" b="1" u="sng" dirty="0">
              <a:solidFill>
                <a:srgbClr val="02458C"/>
              </a:solidFill>
              <a:latin typeface="Calibri" pitchFamily="34" charset="0"/>
            </a:rPr>
            <a:t>opt-outs</a:t>
          </a:r>
        </a:p>
      </cdr:txBody>
    </cdr:sp>
  </cdr:relSizeAnchor>
  <cdr:relSizeAnchor xmlns:cdr="http://schemas.openxmlformats.org/drawingml/2006/chartDrawing">
    <cdr:from>
      <cdr:x>0.79187</cdr:x>
      <cdr:y>0.29724</cdr:y>
    </cdr:from>
    <cdr:to>
      <cdr:x>0.83229</cdr:x>
      <cdr:y>0.34702</cdr:y>
    </cdr:to>
    <cdr:sp macro="" textlink="">
      <cdr:nvSpPr>
        <cdr:cNvPr id="21" name="TextBox 1"/>
        <cdr:cNvSpPr txBox="1"/>
      </cdr:nvSpPr>
      <cdr:spPr>
        <a:xfrm xmlns:a="http://schemas.openxmlformats.org/drawingml/2006/main">
          <a:off x="6154702" y="1286314"/>
          <a:ext cx="314161" cy="21542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81%</a:t>
          </a:r>
        </a:p>
      </cdr:txBody>
    </cdr:sp>
  </cdr:relSizeAnchor>
  <cdr:relSizeAnchor xmlns:cdr="http://schemas.openxmlformats.org/drawingml/2006/chartDrawing">
    <cdr:from>
      <cdr:x>0.79187</cdr:x>
      <cdr:y>0.52576</cdr:y>
    </cdr:from>
    <cdr:to>
      <cdr:x>0.83229</cdr:x>
      <cdr:y>0.57554</cdr:y>
    </cdr:to>
    <cdr:sp macro="" textlink="">
      <cdr:nvSpPr>
        <cdr:cNvPr id="23" name="TextBox 1"/>
        <cdr:cNvSpPr txBox="1"/>
      </cdr:nvSpPr>
      <cdr:spPr>
        <a:xfrm xmlns:a="http://schemas.openxmlformats.org/drawingml/2006/main">
          <a:off x="6154702" y="2275236"/>
          <a:ext cx="314161" cy="215425"/>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81%</a:t>
          </a:r>
        </a:p>
      </cdr:txBody>
    </cdr:sp>
  </cdr:relSizeAnchor>
  <cdr:relSizeAnchor xmlns:cdr="http://schemas.openxmlformats.org/drawingml/2006/chartDrawing">
    <cdr:from>
      <cdr:x>0.79187</cdr:x>
      <cdr:y>0.58526</cdr:y>
    </cdr:from>
    <cdr:to>
      <cdr:x>0.83229</cdr:x>
      <cdr:y>0.63505</cdr:y>
    </cdr:to>
    <cdr:sp macro="" textlink="">
      <cdr:nvSpPr>
        <cdr:cNvPr id="24" name="TextBox 1"/>
        <cdr:cNvSpPr txBox="1"/>
      </cdr:nvSpPr>
      <cdr:spPr>
        <a:xfrm xmlns:a="http://schemas.openxmlformats.org/drawingml/2006/main">
          <a:off x="6154702" y="2532727"/>
          <a:ext cx="314161" cy="215468"/>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78%</a:t>
          </a:r>
        </a:p>
      </cdr:txBody>
    </cdr:sp>
  </cdr:relSizeAnchor>
  <cdr:relSizeAnchor xmlns:cdr="http://schemas.openxmlformats.org/drawingml/2006/chartDrawing">
    <cdr:from>
      <cdr:x>0.79187</cdr:x>
      <cdr:y>0.82015</cdr:y>
    </cdr:from>
    <cdr:to>
      <cdr:x>0.83229</cdr:x>
      <cdr:y>0.86994</cdr:y>
    </cdr:to>
    <cdr:sp macro="" textlink="">
      <cdr:nvSpPr>
        <cdr:cNvPr id="25" name="TextBox 1"/>
        <cdr:cNvSpPr txBox="1"/>
      </cdr:nvSpPr>
      <cdr:spPr>
        <a:xfrm xmlns:a="http://schemas.openxmlformats.org/drawingml/2006/main">
          <a:off x="6154702" y="3549223"/>
          <a:ext cx="314161" cy="21546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76%</a:t>
          </a:r>
        </a:p>
      </cdr:txBody>
    </cdr:sp>
  </cdr:relSizeAnchor>
  <cdr:relSizeAnchor xmlns:cdr="http://schemas.openxmlformats.org/drawingml/2006/chartDrawing">
    <cdr:from>
      <cdr:x>0.79187</cdr:x>
      <cdr:y>0.8799</cdr:y>
    </cdr:from>
    <cdr:to>
      <cdr:x>0.83229</cdr:x>
      <cdr:y>0.92969</cdr:y>
    </cdr:to>
    <cdr:sp macro="" textlink="">
      <cdr:nvSpPr>
        <cdr:cNvPr id="26" name="TextBox 1"/>
        <cdr:cNvSpPr txBox="1"/>
      </cdr:nvSpPr>
      <cdr:spPr>
        <a:xfrm xmlns:a="http://schemas.openxmlformats.org/drawingml/2006/main">
          <a:off x="6154702" y="3807789"/>
          <a:ext cx="314161" cy="215468"/>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N/A</a:t>
          </a:r>
        </a:p>
      </cdr:txBody>
    </cdr:sp>
  </cdr:relSizeAnchor>
  <cdr:relSizeAnchor xmlns:cdr="http://schemas.openxmlformats.org/drawingml/2006/chartDrawing">
    <cdr:from>
      <cdr:x>0.79187</cdr:x>
      <cdr:y>0.23802</cdr:y>
    </cdr:from>
    <cdr:to>
      <cdr:x>0.83229</cdr:x>
      <cdr:y>0.28781</cdr:y>
    </cdr:to>
    <cdr:sp macro="" textlink="">
      <cdr:nvSpPr>
        <cdr:cNvPr id="27" name="TextBox 1"/>
        <cdr:cNvSpPr txBox="1"/>
      </cdr:nvSpPr>
      <cdr:spPr>
        <a:xfrm xmlns:a="http://schemas.openxmlformats.org/drawingml/2006/main">
          <a:off x="6154702" y="1030051"/>
          <a:ext cx="314161" cy="215468"/>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85%</a:t>
          </a:r>
        </a:p>
      </cdr:txBody>
    </cdr:sp>
  </cdr:relSizeAnchor>
  <cdr:relSizeAnchor xmlns:cdr="http://schemas.openxmlformats.org/drawingml/2006/chartDrawing">
    <cdr:from>
      <cdr:x>0.44543</cdr:x>
      <cdr:y>0</cdr:y>
    </cdr:from>
    <cdr:to>
      <cdr:x>0.53391</cdr:x>
      <cdr:y>0.08463</cdr:y>
    </cdr:to>
    <cdr:sp macro="" textlink="">
      <cdr:nvSpPr>
        <cdr:cNvPr id="29" name="TextBox 28"/>
        <cdr:cNvSpPr txBox="1"/>
      </cdr:nvSpPr>
      <cdr:spPr>
        <a:xfrm xmlns:a="http://schemas.openxmlformats.org/drawingml/2006/main">
          <a:off x="3462090" y="-1920875"/>
          <a:ext cx="687689" cy="366254"/>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dirty="0">
              <a:solidFill>
                <a:srgbClr val="02458C"/>
              </a:solidFill>
              <a:latin typeface="Calibri" pitchFamily="34" charset="0"/>
            </a:rPr>
            <a:t>CMC</a:t>
          </a:r>
          <a:br>
            <a:rPr lang="en-US" sz="1400" b="1" dirty="0">
              <a:solidFill>
                <a:srgbClr val="02458C"/>
              </a:solidFill>
              <a:latin typeface="Calibri" pitchFamily="34" charset="0"/>
            </a:rPr>
          </a:br>
          <a:r>
            <a:rPr lang="en-US" sz="1400" b="1" u="sng" dirty="0">
              <a:solidFill>
                <a:srgbClr val="02458C"/>
              </a:solidFill>
              <a:latin typeface="Calibri" pitchFamily="34" charset="0"/>
            </a:rPr>
            <a:t>enrollees</a:t>
          </a:r>
        </a:p>
      </cdr:txBody>
    </cdr:sp>
  </cdr:relSizeAnchor>
  <cdr:relSizeAnchor xmlns:cdr="http://schemas.openxmlformats.org/drawingml/2006/chartDrawing">
    <cdr:from>
      <cdr:x>0.01736</cdr:x>
      <cdr:y>0.14776</cdr:y>
    </cdr:from>
    <cdr:to>
      <cdr:x>0.27226</cdr:x>
      <cdr:y>0.30624</cdr:y>
    </cdr:to>
    <cdr:sp macro="" textlink="">
      <cdr:nvSpPr>
        <cdr:cNvPr id="30" name="TextBox 29"/>
        <cdr:cNvSpPr txBox="1"/>
      </cdr:nvSpPr>
      <cdr:spPr>
        <a:xfrm xmlns:a="http://schemas.openxmlformats.org/drawingml/2006/main">
          <a:off x="134929" y="639435"/>
          <a:ext cx="1981185" cy="685826"/>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400" b="1" dirty="0">
              <a:solidFill>
                <a:schemeClr val="bg1"/>
              </a:solidFill>
              <a:latin typeface="Calibri" pitchFamily="34" charset="0"/>
            </a:rPr>
            <a:t>The way different providers work together</a:t>
          </a:r>
          <a:br>
            <a:rPr lang="en-US" sz="1400" b="1" dirty="0">
              <a:solidFill>
                <a:schemeClr val="bg1"/>
              </a:solidFill>
              <a:latin typeface="Calibri" pitchFamily="34" charset="0"/>
            </a:rPr>
          </a:br>
          <a:r>
            <a:rPr lang="en-US" sz="1400" b="1" dirty="0">
              <a:solidFill>
                <a:schemeClr val="bg1"/>
              </a:solidFill>
              <a:latin typeface="Calibri" pitchFamily="34" charset="0"/>
            </a:rPr>
            <a:t>(</a:t>
          </a:r>
          <a:r>
            <a:rPr lang="en-US" sz="1000" b="1" dirty="0">
              <a:solidFill>
                <a:schemeClr val="bg1"/>
              </a:solidFill>
              <a:latin typeface="Calibri" pitchFamily="34" charset="0"/>
            </a:rPr>
            <a:t>% very and somewhat satisfied</a:t>
          </a:r>
          <a:r>
            <a:rPr lang="en-US" sz="1400" b="1" dirty="0">
              <a:solidFill>
                <a:schemeClr val="bg1"/>
              </a:solidFill>
              <a:latin typeface="Calibri" pitchFamily="34" charset="0"/>
            </a:rPr>
            <a:t>)</a:t>
          </a:r>
        </a:p>
      </cdr:txBody>
    </cdr:sp>
  </cdr:relSizeAnchor>
  <cdr:relSizeAnchor xmlns:cdr="http://schemas.openxmlformats.org/drawingml/2006/chartDrawing">
    <cdr:from>
      <cdr:x>0.01736</cdr:x>
      <cdr:y>0.44182</cdr:y>
    </cdr:from>
    <cdr:to>
      <cdr:x>0.27226</cdr:x>
      <cdr:y>0.63023</cdr:y>
    </cdr:to>
    <cdr:sp macro="" textlink="">
      <cdr:nvSpPr>
        <cdr:cNvPr id="31" name="TextBox 30"/>
        <cdr:cNvSpPr txBox="1"/>
      </cdr:nvSpPr>
      <cdr:spPr>
        <a:xfrm xmlns:a="http://schemas.openxmlformats.org/drawingml/2006/main">
          <a:off x="134929" y="1911987"/>
          <a:ext cx="1981185" cy="815338"/>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400" b="1" dirty="0">
              <a:solidFill>
                <a:schemeClr val="bg1"/>
              </a:solidFill>
              <a:latin typeface="Calibri" pitchFamily="34" charset="0"/>
            </a:rPr>
            <a:t>How long you have to wait to see a doctor when you need an appointment</a:t>
          </a:r>
          <a:br>
            <a:rPr lang="en-US" sz="1400" b="1" dirty="0">
              <a:solidFill>
                <a:schemeClr val="bg1"/>
              </a:solidFill>
              <a:latin typeface="Calibri" pitchFamily="34" charset="0"/>
            </a:rPr>
          </a:br>
          <a:r>
            <a:rPr lang="en-US" sz="1400" b="1" dirty="0">
              <a:solidFill>
                <a:schemeClr val="bg1"/>
              </a:solidFill>
              <a:latin typeface="Calibri" pitchFamily="34" charset="0"/>
            </a:rPr>
            <a:t>(</a:t>
          </a:r>
          <a:r>
            <a:rPr lang="en-US" sz="1000" b="1" dirty="0">
              <a:solidFill>
                <a:schemeClr val="bg1"/>
              </a:solidFill>
              <a:latin typeface="Calibri" pitchFamily="34" charset="0"/>
            </a:rPr>
            <a:t>% very  and somewhat satisfied</a:t>
          </a:r>
          <a:r>
            <a:rPr lang="en-US" sz="1400" b="1" dirty="0">
              <a:solidFill>
                <a:schemeClr val="bg1"/>
              </a:solidFill>
              <a:latin typeface="Calibri" pitchFamily="34" charset="0"/>
            </a:rPr>
            <a:t>)</a:t>
          </a:r>
        </a:p>
      </cdr:txBody>
    </cdr:sp>
  </cdr:relSizeAnchor>
  <cdr:relSizeAnchor xmlns:cdr="http://schemas.openxmlformats.org/drawingml/2006/chartDrawing">
    <cdr:from>
      <cdr:x>0.01736</cdr:x>
      <cdr:y>0.73588</cdr:y>
    </cdr:from>
    <cdr:to>
      <cdr:x>0.27226</cdr:x>
      <cdr:y>0.91196</cdr:y>
    </cdr:to>
    <cdr:sp macro="" textlink="">
      <cdr:nvSpPr>
        <cdr:cNvPr id="32" name="TextBox 31"/>
        <cdr:cNvSpPr txBox="1"/>
      </cdr:nvSpPr>
      <cdr:spPr>
        <a:xfrm xmlns:a="http://schemas.openxmlformats.org/drawingml/2006/main">
          <a:off x="134929" y="3184539"/>
          <a:ext cx="1981185" cy="761986"/>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400" b="1" dirty="0">
              <a:solidFill>
                <a:schemeClr val="bg1"/>
              </a:solidFill>
              <a:latin typeface="Calibri" pitchFamily="34" charset="0"/>
            </a:rPr>
            <a:t>Your ability to call a </a:t>
          </a:r>
          <a:br>
            <a:rPr lang="en-US" sz="1400" b="1" dirty="0">
              <a:solidFill>
                <a:schemeClr val="bg1"/>
              </a:solidFill>
              <a:latin typeface="Calibri" pitchFamily="34" charset="0"/>
            </a:rPr>
          </a:br>
          <a:r>
            <a:rPr lang="en-US" sz="1400" b="1" dirty="0">
              <a:solidFill>
                <a:schemeClr val="bg1"/>
              </a:solidFill>
              <a:latin typeface="Calibri" pitchFamily="34" charset="0"/>
            </a:rPr>
            <a:t>health provider regardless of the time of day</a:t>
          </a:r>
          <a:br>
            <a:rPr lang="en-US" sz="1400" b="1" dirty="0">
              <a:solidFill>
                <a:schemeClr val="bg1"/>
              </a:solidFill>
              <a:latin typeface="Calibri" pitchFamily="34" charset="0"/>
            </a:rPr>
          </a:br>
          <a:r>
            <a:rPr lang="en-US" sz="1400" b="1" dirty="0">
              <a:solidFill>
                <a:schemeClr val="bg1"/>
              </a:solidFill>
              <a:latin typeface="Calibri" pitchFamily="34" charset="0"/>
            </a:rPr>
            <a:t>(</a:t>
          </a:r>
          <a:r>
            <a:rPr lang="en-US" sz="1000" b="1" dirty="0">
              <a:solidFill>
                <a:schemeClr val="bg1"/>
              </a:solidFill>
              <a:latin typeface="Calibri" pitchFamily="34" charset="0"/>
            </a:rPr>
            <a:t>% very and somewhat satisfied</a:t>
          </a:r>
          <a:r>
            <a:rPr lang="en-US" sz="1400" b="1" dirty="0">
              <a:solidFill>
                <a:schemeClr val="bg1"/>
              </a:solidFill>
              <a:latin typeface="Calibri" pitchFamily="34" charset="0"/>
            </a:rPr>
            <a:t>)</a:t>
          </a:r>
        </a:p>
      </cdr:txBody>
    </cdr:sp>
  </cdr:relSizeAnchor>
  <cdr:relSizeAnchor xmlns:cdr="http://schemas.openxmlformats.org/drawingml/2006/chartDrawing">
    <cdr:from>
      <cdr:x>0.92529</cdr:x>
      <cdr:y>0.76041</cdr:y>
    </cdr:from>
    <cdr:to>
      <cdr:x>0.96571</cdr:x>
      <cdr:y>0.81019</cdr:y>
    </cdr:to>
    <cdr:sp macro="" textlink="">
      <cdr:nvSpPr>
        <cdr:cNvPr id="33" name="TextBox 1"/>
        <cdr:cNvSpPr txBox="1"/>
      </cdr:nvSpPr>
      <cdr:spPr>
        <a:xfrm xmlns:a="http://schemas.openxmlformats.org/drawingml/2006/main">
          <a:off x="7191702" y="3290672"/>
          <a:ext cx="314160" cy="215467"/>
        </a:xfrm>
        <a:prstGeom xmlns:a="http://schemas.openxmlformats.org/drawingml/2006/main" prst="rect">
          <a:avLst/>
        </a:prstGeom>
      </cdr:spPr>
      <cdr:txBody>
        <a:bodyPr xmlns:a="http://schemas.openxmlformats.org/drawingml/2006/main" wrap="squar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74%</a:t>
          </a:r>
        </a:p>
      </cdr:txBody>
    </cdr:sp>
  </cdr:relSizeAnchor>
  <cdr:relSizeAnchor xmlns:cdr="http://schemas.openxmlformats.org/drawingml/2006/chartDrawing">
    <cdr:from>
      <cdr:x>0.79187</cdr:x>
      <cdr:y>0.76041</cdr:y>
    </cdr:from>
    <cdr:to>
      <cdr:x>0.83229</cdr:x>
      <cdr:y>0.81019</cdr:y>
    </cdr:to>
    <cdr:sp macro="" textlink="">
      <cdr:nvSpPr>
        <cdr:cNvPr id="34" name="TextBox 1"/>
        <cdr:cNvSpPr txBox="1"/>
      </cdr:nvSpPr>
      <cdr:spPr>
        <a:xfrm xmlns:a="http://schemas.openxmlformats.org/drawingml/2006/main">
          <a:off x="6154702" y="3290680"/>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67%</a:t>
          </a:r>
        </a:p>
      </cdr:txBody>
    </cdr:sp>
  </cdr:relSizeAnchor>
  <cdr:relSizeAnchor xmlns:cdr="http://schemas.openxmlformats.org/drawingml/2006/chartDrawing">
    <cdr:from>
      <cdr:x>0.92529</cdr:x>
      <cdr:y>0.46626</cdr:y>
    </cdr:from>
    <cdr:to>
      <cdr:x>0.96554</cdr:x>
      <cdr:y>0.51604</cdr:y>
    </cdr:to>
    <cdr:sp macro="" textlink="">
      <cdr:nvSpPr>
        <cdr:cNvPr id="35" name="TextBox 1"/>
        <cdr:cNvSpPr txBox="1"/>
      </cdr:nvSpPr>
      <cdr:spPr>
        <a:xfrm xmlns:a="http://schemas.openxmlformats.org/drawingml/2006/main">
          <a:off x="7191702" y="2017746"/>
          <a:ext cx="312839" cy="21542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78%</a:t>
          </a:r>
        </a:p>
      </cdr:txBody>
    </cdr:sp>
  </cdr:relSizeAnchor>
  <cdr:relSizeAnchor xmlns:cdr="http://schemas.openxmlformats.org/drawingml/2006/chartDrawing">
    <cdr:from>
      <cdr:x>0.79187</cdr:x>
      <cdr:y>0.46626</cdr:y>
    </cdr:from>
    <cdr:to>
      <cdr:x>0.83229</cdr:x>
      <cdr:y>0.51604</cdr:y>
    </cdr:to>
    <cdr:sp macro="" textlink="">
      <cdr:nvSpPr>
        <cdr:cNvPr id="36" name="TextBox 1"/>
        <cdr:cNvSpPr txBox="1"/>
      </cdr:nvSpPr>
      <cdr:spPr>
        <a:xfrm xmlns:a="http://schemas.openxmlformats.org/drawingml/2006/main">
          <a:off x="6154702" y="2017746"/>
          <a:ext cx="314161" cy="21542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78%</a:t>
          </a:r>
        </a:p>
      </cdr:txBody>
    </cdr:sp>
  </cdr:relSizeAnchor>
  <cdr:relSizeAnchor xmlns:cdr="http://schemas.openxmlformats.org/drawingml/2006/chartDrawing">
    <cdr:from>
      <cdr:x>0.92529</cdr:x>
      <cdr:y>0.17881</cdr:y>
    </cdr:from>
    <cdr:to>
      <cdr:x>0.96571</cdr:x>
      <cdr:y>0.2286</cdr:y>
    </cdr:to>
    <cdr:sp macro="" textlink="">
      <cdr:nvSpPr>
        <cdr:cNvPr id="37" name="TextBox 1"/>
        <cdr:cNvSpPr txBox="1"/>
      </cdr:nvSpPr>
      <cdr:spPr>
        <a:xfrm xmlns:a="http://schemas.openxmlformats.org/drawingml/2006/main">
          <a:off x="7191702" y="773788"/>
          <a:ext cx="314160" cy="215468"/>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80%</a:t>
          </a:r>
        </a:p>
      </cdr:txBody>
    </cdr:sp>
  </cdr:relSizeAnchor>
  <cdr:relSizeAnchor xmlns:cdr="http://schemas.openxmlformats.org/drawingml/2006/chartDrawing">
    <cdr:from>
      <cdr:x>0.79187</cdr:x>
      <cdr:y>0.17881</cdr:y>
    </cdr:from>
    <cdr:to>
      <cdr:x>0.83229</cdr:x>
      <cdr:y>0.2286</cdr:y>
    </cdr:to>
    <cdr:sp macro="" textlink="">
      <cdr:nvSpPr>
        <cdr:cNvPr id="38" name="TextBox 1"/>
        <cdr:cNvSpPr txBox="1"/>
      </cdr:nvSpPr>
      <cdr:spPr>
        <a:xfrm xmlns:a="http://schemas.openxmlformats.org/drawingml/2006/main">
          <a:off x="6154702" y="773788"/>
          <a:ext cx="314161" cy="215468"/>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80%</a:t>
          </a:r>
        </a:p>
      </cdr:txBody>
    </cdr:sp>
  </cdr:relSizeAnchor>
  <cdr:relSizeAnchor xmlns:cdr="http://schemas.openxmlformats.org/drawingml/2006/chartDrawing">
    <cdr:from>
      <cdr:x>0.92529</cdr:x>
      <cdr:y>0.11959</cdr:y>
    </cdr:from>
    <cdr:to>
      <cdr:x>0.96571</cdr:x>
      <cdr:y>0.16938</cdr:y>
    </cdr:to>
    <cdr:sp macro="" textlink="">
      <cdr:nvSpPr>
        <cdr:cNvPr id="28" name="TextBox 1">
          <a:extLst xmlns:a="http://schemas.openxmlformats.org/drawingml/2006/main">
            <a:ext uri="{FF2B5EF4-FFF2-40B4-BE49-F238E27FC236}">
              <a16:creationId xmlns="" xmlns:a16="http://schemas.microsoft.com/office/drawing/2014/main" id="{702206A7-B8E3-4792-AD4F-B7DDBE981B97}"/>
            </a:ext>
          </a:extLst>
        </cdr:cNvPr>
        <cdr:cNvSpPr txBox="1"/>
      </cdr:nvSpPr>
      <cdr:spPr>
        <a:xfrm xmlns:a="http://schemas.openxmlformats.org/drawingml/2006/main">
          <a:off x="7191702" y="517525"/>
          <a:ext cx="314160" cy="215468"/>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83%</a:t>
          </a:r>
        </a:p>
      </cdr:txBody>
    </cdr:sp>
  </cdr:relSizeAnchor>
  <cdr:relSizeAnchor xmlns:cdr="http://schemas.openxmlformats.org/drawingml/2006/chartDrawing">
    <cdr:from>
      <cdr:x>0.79187</cdr:x>
      <cdr:y>0.11959</cdr:y>
    </cdr:from>
    <cdr:to>
      <cdr:x>0.83229</cdr:x>
      <cdr:y>0.16938</cdr:y>
    </cdr:to>
    <cdr:sp macro="" textlink="">
      <cdr:nvSpPr>
        <cdr:cNvPr id="39" name="TextBox 1">
          <a:extLst xmlns:a="http://schemas.openxmlformats.org/drawingml/2006/main">
            <a:ext uri="{FF2B5EF4-FFF2-40B4-BE49-F238E27FC236}">
              <a16:creationId xmlns="" xmlns:a16="http://schemas.microsoft.com/office/drawing/2014/main" id="{5A17E33D-8D3B-41C2-8684-10DBE5D35EFC}"/>
            </a:ext>
          </a:extLst>
        </cdr:cNvPr>
        <cdr:cNvSpPr txBox="1"/>
      </cdr:nvSpPr>
      <cdr:spPr>
        <a:xfrm xmlns:a="http://schemas.openxmlformats.org/drawingml/2006/main">
          <a:off x="6154702" y="517525"/>
          <a:ext cx="314161" cy="215468"/>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82%</a:t>
          </a:r>
        </a:p>
      </cdr:txBody>
    </cdr:sp>
  </cdr:relSizeAnchor>
  <cdr:relSizeAnchor xmlns:cdr="http://schemas.openxmlformats.org/drawingml/2006/chartDrawing">
    <cdr:from>
      <cdr:x>0.92529</cdr:x>
      <cdr:y>0.40675</cdr:y>
    </cdr:from>
    <cdr:to>
      <cdr:x>0.96571</cdr:x>
      <cdr:y>0.45654</cdr:y>
    </cdr:to>
    <cdr:sp macro="" textlink="">
      <cdr:nvSpPr>
        <cdr:cNvPr id="40" name="TextBox 1">
          <a:extLst xmlns:a="http://schemas.openxmlformats.org/drawingml/2006/main">
            <a:ext uri="{FF2B5EF4-FFF2-40B4-BE49-F238E27FC236}">
              <a16:creationId xmlns="" xmlns:a16="http://schemas.microsoft.com/office/drawing/2014/main" id="{702206A7-B8E3-4792-AD4F-B7DDBE981B97}"/>
            </a:ext>
          </a:extLst>
        </cdr:cNvPr>
        <cdr:cNvSpPr txBox="1"/>
      </cdr:nvSpPr>
      <cdr:spPr>
        <a:xfrm xmlns:a="http://schemas.openxmlformats.org/drawingml/2006/main">
          <a:off x="7191702" y="1760236"/>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77%</a:t>
          </a:r>
        </a:p>
      </cdr:txBody>
    </cdr:sp>
  </cdr:relSizeAnchor>
  <cdr:relSizeAnchor xmlns:cdr="http://schemas.openxmlformats.org/drawingml/2006/chartDrawing">
    <cdr:from>
      <cdr:x>0.79187</cdr:x>
      <cdr:y>0.40675</cdr:y>
    </cdr:from>
    <cdr:to>
      <cdr:x>0.83229</cdr:x>
      <cdr:y>0.45654</cdr:y>
    </cdr:to>
    <cdr:sp macro="" textlink="">
      <cdr:nvSpPr>
        <cdr:cNvPr id="41" name="TextBox 1">
          <a:extLst xmlns:a="http://schemas.openxmlformats.org/drawingml/2006/main">
            <a:ext uri="{FF2B5EF4-FFF2-40B4-BE49-F238E27FC236}">
              <a16:creationId xmlns="" xmlns:a16="http://schemas.microsoft.com/office/drawing/2014/main" id="{5A17E33D-8D3B-41C2-8684-10DBE5D35EFC}"/>
            </a:ext>
          </a:extLst>
        </cdr:cNvPr>
        <cdr:cNvSpPr txBox="1"/>
      </cdr:nvSpPr>
      <cdr:spPr>
        <a:xfrm xmlns:a="http://schemas.openxmlformats.org/drawingml/2006/main">
          <a:off x="6154702" y="1760236"/>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82%</a:t>
          </a:r>
        </a:p>
      </cdr:txBody>
    </cdr:sp>
  </cdr:relSizeAnchor>
  <cdr:relSizeAnchor xmlns:cdr="http://schemas.openxmlformats.org/drawingml/2006/chartDrawing">
    <cdr:from>
      <cdr:x>0.92529</cdr:x>
      <cdr:y>0.70066</cdr:y>
    </cdr:from>
    <cdr:to>
      <cdr:x>0.96571</cdr:x>
      <cdr:y>0.75045</cdr:y>
    </cdr:to>
    <cdr:sp macro="" textlink="">
      <cdr:nvSpPr>
        <cdr:cNvPr id="42" name="TextBox 1">
          <a:extLst xmlns:a="http://schemas.openxmlformats.org/drawingml/2006/main">
            <a:ext uri="{FF2B5EF4-FFF2-40B4-BE49-F238E27FC236}">
              <a16:creationId xmlns="" xmlns:a16="http://schemas.microsoft.com/office/drawing/2014/main" id="{702206A7-B8E3-4792-AD4F-B7DDBE981B97}"/>
            </a:ext>
          </a:extLst>
        </cdr:cNvPr>
        <cdr:cNvSpPr txBox="1"/>
      </cdr:nvSpPr>
      <cdr:spPr>
        <a:xfrm xmlns:a="http://schemas.openxmlformats.org/drawingml/2006/main">
          <a:off x="7191702" y="3032137"/>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76%</a:t>
          </a:r>
        </a:p>
      </cdr:txBody>
    </cdr:sp>
  </cdr:relSizeAnchor>
  <cdr:relSizeAnchor xmlns:cdr="http://schemas.openxmlformats.org/drawingml/2006/chartDrawing">
    <cdr:from>
      <cdr:x>0.79187</cdr:x>
      <cdr:y>0.70066</cdr:y>
    </cdr:from>
    <cdr:to>
      <cdr:x>0.83229</cdr:x>
      <cdr:y>0.75045</cdr:y>
    </cdr:to>
    <cdr:sp macro="" textlink="">
      <cdr:nvSpPr>
        <cdr:cNvPr id="43" name="TextBox 1">
          <a:extLst xmlns:a="http://schemas.openxmlformats.org/drawingml/2006/main">
            <a:ext uri="{FF2B5EF4-FFF2-40B4-BE49-F238E27FC236}">
              <a16:creationId xmlns="" xmlns:a16="http://schemas.microsoft.com/office/drawing/2014/main" id="{5A17E33D-8D3B-41C2-8684-10DBE5D35EFC}"/>
            </a:ext>
          </a:extLst>
        </cdr:cNvPr>
        <cdr:cNvSpPr txBox="1"/>
      </cdr:nvSpPr>
      <cdr:spPr>
        <a:xfrm xmlns:a="http://schemas.openxmlformats.org/drawingml/2006/main">
          <a:off x="6154702" y="3032137"/>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75%</a:t>
          </a:r>
        </a:p>
      </cdr:txBody>
    </cdr:sp>
  </cdr:relSizeAnchor>
</c:userShapes>
</file>

<file path=ppt/drawings/drawing30.xml><?xml version="1.0" encoding="utf-8"?>
<c:userShapes xmlns:c="http://schemas.openxmlformats.org/drawingml/2006/chart">
  <cdr:relSizeAnchor xmlns:cdr="http://schemas.openxmlformats.org/drawingml/2006/chartDrawing">
    <cdr:from>
      <cdr:x>0.77928</cdr:x>
      <cdr:y>0.39564</cdr:y>
    </cdr:from>
    <cdr:to>
      <cdr:x>0.82527</cdr:x>
      <cdr:y>0.45254</cdr:y>
    </cdr:to>
    <cdr:sp macro="" textlink="">
      <cdr:nvSpPr>
        <cdr:cNvPr id="24" name="TextBox 1"/>
        <cdr:cNvSpPr txBox="1"/>
      </cdr:nvSpPr>
      <cdr:spPr>
        <a:xfrm xmlns:a="http://schemas.openxmlformats.org/drawingml/2006/main">
          <a:off x="6056859" y="1712149"/>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54%</a:t>
          </a:r>
        </a:p>
      </cdr:txBody>
    </cdr:sp>
  </cdr:relSizeAnchor>
  <cdr:relSizeAnchor xmlns:cdr="http://schemas.openxmlformats.org/drawingml/2006/chartDrawing">
    <cdr:from>
      <cdr:x>0.77928</cdr:x>
      <cdr:y>0.80195</cdr:y>
    </cdr:from>
    <cdr:to>
      <cdr:x>0.82527</cdr:x>
      <cdr:y>0.85884</cdr:y>
    </cdr:to>
    <cdr:sp macro="" textlink="">
      <cdr:nvSpPr>
        <cdr:cNvPr id="26" name="TextBox 1"/>
        <cdr:cNvSpPr txBox="1"/>
      </cdr:nvSpPr>
      <cdr:spPr>
        <a:xfrm xmlns:a="http://schemas.openxmlformats.org/drawingml/2006/main">
          <a:off x="6056859" y="3470445"/>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26%</a:t>
          </a:r>
        </a:p>
      </cdr:txBody>
    </cdr:sp>
  </cdr:relSizeAnchor>
  <cdr:relSizeAnchor xmlns:cdr="http://schemas.openxmlformats.org/drawingml/2006/chartDrawing">
    <cdr:from>
      <cdr:x>0.77928</cdr:x>
      <cdr:y>0.19249</cdr:y>
    </cdr:from>
    <cdr:to>
      <cdr:x>0.82527</cdr:x>
      <cdr:y>0.24938</cdr:y>
    </cdr:to>
    <cdr:sp macro="" textlink="">
      <cdr:nvSpPr>
        <cdr:cNvPr id="27" name="TextBox 1"/>
        <cdr:cNvSpPr txBox="1"/>
      </cdr:nvSpPr>
      <cdr:spPr>
        <a:xfrm xmlns:a="http://schemas.openxmlformats.org/drawingml/2006/main">
          <a:off x="6056859" y="832991"/>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54%</a:t>
          </a:r>
        </a:p>
      </cdr:txBody>
    </cdr:sp>
  </cdr:relSizeAnchor>
  <cdr:relSizeAnchor xmlns:cdr="http://schemas.openxmlformats.org/drawingml/2006/chartDrawing">
    <cdr:from>
      <cdr:x>0.77928</cdr:x>
      <cdr:y>0.59879</cdr:y>
    </cdr:from>
    <cdr:to>
      <cdr:x>0.82527</cdr:x>
      <cdr:y>0.65569</cdr:y>
    </cdr:to>
    <cdr:sp macro="" textlink="">
      <cdr:nvSpPr>
        <cdr:cNvPr id="28" name="TextBox 1"/>
        <cdr:cNvSpPr txBox="1"/>
      </cdr:nvSpPr>
      <cdr:spPr>
        <a:xfrm xmlns:a="http://schemas.openxmlformats.org/drawingml/2006/main">
          <a:off x="6056859" y="2591286"/>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45%</a:t>
          </a:r>
        </a:p>
      </cdr:txBody>
    </cdr:sp>
  </cdr:relSizeAnchor>
  <cdr:relSizeAnchor xmlns:cdr="http://schemas.openxmlformats.org/drawingml/2006/chartDrawing">
    <cdr:from>
      <cdr:x>0.73648</cdr:x>
      <cdr:y>0.04916</cdr:y>
    </cdr:from>
    <cdr:to>
      <cdr:x>0.86806</cdr:x>
      <cdr:y>0.09184</cdr:y>
    </cdr:to>
    <cdr:sp macro="" textlink="">
      <cdr:nvSpPr>
        <cdr:cNvPr id="8" name="TextBox 1"/>
        <cdr:cNvSpPr txBox="1"/>
      </cdr:nvSpPr>
      <cdr:spPr>
        <a:xfrm xmlns:a="http://schemas.openxmlformats.org/drawingml/2006/main">
          <a:off x="5724235" y="212725"/>
          <a:ext cx="1022692" cy="184699"/>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u="sng" dirty="0">
              <a:solidFill>
                <a:schemeClr val="bg1"/>
              </a:solidFill>
              <a:latin typeface="Calibri" pitchFamily="34" charset="0"/>
            </a:rPr>
            <a:t>CMC opt-outs</a:t>
          </a:r>
        </a:p>
      </cdr:txBody>
    </cdr:sp>
  </cdr:relSizeAnchor>
  <cdr:relSizeAnchor xmlns:cdr="http://schemas.openxmlformats.org/drawingml/2006/chartDrawing">
    <cdr:from>
      <cdr:x>0.3703</cdr:x>
      <cdr:y>0.04916</cdr:y>
    </cdr:from>
    <cdr:to>
      <cdr:x>0.50848</cdr:x>
      <cdr:y>0.09184</cdr:y>
    </cdr:to>
    <cdr:sp macro="" textlink="">
      <cdr:nvSpPr>
        <cdr:cNvPr id="9" name="TextBox 2"/>
        <cdr:cNvSpPr txBox="1"/>
      </cdr:nvSpPr>
      <cdr:spPr>
        <a:xfrm xmlns:a="http://schemas.openxmlformats.org/drawingml/2006/main">
          <a:off x="2878137" y="212725"/>
          <a:ext cx="1073991" cy="184699"/>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u="sng" dirty="0">
              <a:solidFill>
                <a:schemeClr val="bg1"/>
              </a:solidFill>
              <a:latin typeface="Calibri" pitchFamily="34" charset="0"/>
            </a:rPr>
            <a:t>CMC enrollees</a:t>
          </a:r>
        </a:p>
      </cdr:txBody>
    </cdr:sp>
  </cdr:relSizeAnchor>
</c:userShapes>
</file>

<file path=ppt/drawings/drawing31.xml><?xml version="1.0" encoding="utf-8"?>
<c:userShapes xmlns:c="http://schemas.openxmlformats.org/drawingml/2006/chart">
  <cdr:relSizeAnchor xmlns:cdr="http://schemas.openxmlformats.org/drawingml/2006/chartDrawing">
    <cdr:from>
      <cdr:x>0.82472</cdr:x>
      <cdr:y>0.04916</cdr:y>
    </cdr:from>
    <cdr:to>
      <cdr:x>0.9563</cdr:x>
      <cdr:y>0.09184</cdr:y>
    </cdr:to>
    <cdr:sp macro="" textlink="">
      <cdr:nvSpPr>
        <cdr:cNvPr id="19" name="TextBox 18"/>
        <cdr:cNvSpPr txBox="1"/>
      </cdr:nvSpPr>
      <cdr:spPr>
        <a:xfrm xmlns:a="http://schemas.openxmlformats.org/drawingml/2006/main">
          <a:off x="6410054" y="212741"/>
          <a:ext cx="1022692" cy="184699"/>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opt-outs</a:t>
          </a:r>
        </a:p>
      </cdr:txBody>
    </cdr:sp>
  </cdr:relSizeAnchor>
  <cdr:relSizeAnchor xmlns:cdr="http://schemas.openxmlformats.org/drawingml/2006/chartDrawing">
    <cdr:from>
      <cdr:x>0.86752</cdr:x>
      <cdr:y>0.18933</cdr:y>
    </cdr:from>
    <cdr:to>
      <cdr:x>0.91351</cdr:x>
      <cdr:y>0.24622</cdr:y>
    </cdr:to>
    <cdr:sp macro="" textlink="">
      <cdr:nvSpPr>
        <cdr:cNvPr id="21" name="TextBox 1"/>
        <cdr:cNvSpPr txBox="1"/>
      </cdr:nvSpPr>
      <cdr:spPr>
        <a:xfrm xmlns:a="http://schemas.openxmlformats.org/drawingml/2006/main">
          <a:off x="6742695" y="819316"/>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82%</a:t>
          </a:r>
        </a:p>
      </cdr:txBody>
    </cdr:sp>
  </cdr:relSizeAnchor>
  <cdr:relSizeAnchor xmlns:cdr="http://schemas.openxmlformats.org/drawingml/2006/chartDrawing">
    <cdr:from>
      <cdr:x>0.86752</cdr:x>
      <cdr:y>0.39342</cdr:y>
    </cdr:from>
    <cdr:to>
      <cdr:x>0.91351</cdr:x>
      <cdr:y>0.45032</cdr:y>
    </cdr:to>
    <cdr:sp macro="" textlink="">
      <cdr:nvSpPr>
        <cdr:cNvPr id="23" name="TextBox 1"/>
        <cdr:cNvSpPr txBox="1"/>
      </cdr:nvSpPr>
      <cdr:spPr>
        <a:xfrm xmlns:a="http://schemas.openxmlformats.org/drawingml/2006/main">
          <a:off x="6742695" y="1702542"/>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84%</a:t>
          </a:r>
        </a:p>
      </cdr:txBody>
    </cdr:sp>
  </cdr:relSizeAnchor>
  <cdr:relSizeAnchor xmlns:cdr="http://schemas.openxmlformats.org/drawingml/2006/chartDrawing">
    <cdr:from>
      <cdr:x>0.45854</cdr:x>
      <cdr:y>0.04916</cdr:y>
    </cdr:from>
    <cdr:to>
      <cdr:x>0.59672</cdr:x>
      <cdr:y>0.09184</cdr:y>
    </cdr:to>
    <cdr:sp macro="" textlink="">
      <cdr:nvSpPr>
        <cdr:cNvPr id="29" name="TextBox 28"/>
        <cdr:cNvSpPr txBox="1"/>
      </cdr:nvSpPr>
      <cdr:spPr>
        <a:xfrm xmlns:a="http://schemas.openxmlformats.org/drawingml/2006/main">
          <a:off x="3563937" y="212725"/>
          <a:ext cx="107401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enrollees</a:t>
          </a:r>
        </a:p>
      </cdr:txBody>
    </cdr:sp>
  </cdr:relSizeAnchor>
  <cdr:relSizeAnchor xmlns:cdr="http://schemas.openxmlformats.org/drawingml/2006/chartDrawing">
    <cdr:from>
      <cdr:x>0.01736</cdr:x>
      <cdr:y>0.14416</cdr:y>
    </cdr:from>
    <cdr:to>
      <cdr:x>0.33109</cdr:x>
      <cdr:y>0.28871</cdr:y>
    </cdr:to>
    <cdr:sp macro="" textlink="">
      <cdr:nvSpPr>
        <cdr:cNvPr id="30" name="TextBox 29"/>
        <cdr:cNvSpPr txBox="1"/>
      </cdr:nvSpPr>
      <cdr:spPr>
        <a:xfrm xmlns:a="http://schemas.openxmlformats.org/drawingml/2006/main">
          <a:off x="134929" y="626145"/>
          <a:ext cx="2438408" cy="627838"/>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600" b="1" dirty="0">
              <a:solidFill>
                <a:schemeClr val="bg1"/>
              </a:solidFill>
              <a:latin typeface="Calibri" pitchFamily="34" charset="0"/>
            </a:rPr>
            <a:t>Know how to manage </a:t>
          </a:r>
          <a:br>
            <a:rPr lang="en-US" sz="1600" b="1" dirty="0">
              <a:solidFill>
                <a:schemeClr val="bg1"/>
              </a:solidFill>
              <a:latin typeface="Calibri" pitchFamily="34" charset="0"/>
            </a:rPr>
          </a:br>
          <a:r>
            <a:rPr lang="en-US" sz="1600" b="1" dirty="0">
              <a:solidFill>
                <a:schemeClr val="bg1"/>
              </a:solidFill>
              <a:latin typeface="Calibri" pitchFamily="34" charset="0"/>
            </a:rPr>
            <a:t>your health conditions</a:t>
          </a:r>
          <a:br>
            <a:rPr lang="en-US" sz="1600" b="1" dirty="0">
              <a:solidFill>
                <a:schemeClr val="bg1"/>
              </a:solidFill>
              <a:latin typeface="Calibri" pitchFamily="34" charset="0"/>
            </a:rPr>
          </a:br>
          <a:r>
            <a:rPr lang="en-US" sz="1600" b="1" dirty="0">
              <a:solidFill>
                <a:schemeClr val="bg1"/>
              </a:solidFill>
              <a:latin typeface="Calibri" pitchFamily="34" charset="0"/>
            </a:rPr>
            <a:t>(% confident)</a:t>
          </a:r>
        </a:p>
      </cdr:txBody>
    </cdr:sp>
  </cdr:relSizeAnchor>
  <cdr:relSizeAnchor xmlns:cdr="http://schemas.openxmlformats.org/drawingml/2006/chartDrawing">
    <cdr:from>
      <cdr:x>0.01736</cdr:x>
      <cdr:y>0.35546</cdr:y>
    </cdr:from>
    <cdr:to>
      <cdr:x>0.33109</cdr:x>
      <cdr:y>0.50001</cdr:y>
    </cdr:to>
    <cdr:sp macro="" textlink="">
      <cdr:nvSpPr>
        <cdr:cNvPr id="31" name="TextBox 30"/>
        <cdr:cNvSpPr txBox="1"/>
      </cdr:nvSpPr>
      <cdr:spPr>
        <a:xfrm xmlns:a="http://schemas.openxmlformats.org/drawingml/2006/main">
          <a:off x="134929" y="1543905"/>
          <a:ext cx="2438408" cy="627838"/>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600" b="1" dirty="0">
              <a:solidFill>
                <a:schemeClr val="bg1"/>
              </a:solidFill>
              <a:latin typeface="Calibri" pitchFamily="34" charset="0"/>
            </a:rPr>
            <a:t>Can get questions about your health needs answered (% confident)</a:t>
          </a:r>
        </a:p>
      </cdr:txBody>
    </cdr:sp>
  </cdr:relSizeAnchor>
  <cdr:relSizeAnchor xmlns:cdr="http://schemas.openxmlformats.org/drawingml/2006/chartDrawing">
    <cdr:from>
      <cdr:x>0.01736</cdr:x>
      <cdr:y>0.52505</cdr:y>
    </cdr:from>
    <cdr:to>
      <cdr:x>0.33109</cdr:x>
      <cdr:y>0.7178</cdr:y>
    </cdr:to>
    <cdr:sp macro="" textlink="">
      <cdr:nvSpPr>
        <cdr:cNvPr id="32" name="TextBox 31"/>
        <cdr:cNvSpPr txBox="1"/>
      </cdr:nvSpPr>
      <cdr:spPr>
        <a:xfrm xmlns:a="http://schemas.openxmlformats.org/drawingml/2006/main">
          <a:off x="134929" y="2280502"/>
          <a:ext cx="2438408" cy="837191"/>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600" b="1" dirty="0">
              <a:solidFill>
                <a:schemeClr val="bg1"/>
              </a:solidFill>
              <a:latin typeface="Calibri" pitchFamily="34" charset="0"/>
            </a:rPr>
            <a:t>Know who to call if you have a health need or question </a:t>
          </a:r>
          <a:br>
            <a:rPr lang="en-US" sz="1600" b="1" dirty="0">
              <a:solidFill>
                <a:schemeClr val="bg1"/>
              </a:solidFill>
              <a:latin typeface="Calibri" pitchFamily="34" charset="0"/>
            </a:rPr>
          </a:br>
          <a:r>
            <a:rPr lang="en-US" sz="1600" b="1" dirty="0">
              <a:solidFill>
                <a:schemeClr val="bg1"/>
              </a:solidFill>
              <a:latin typeface="Calibri" pitchFamily="34" charset="0"/>
            </a:rPr>
            <a:t>(% yes)</a:t>
          </a:r>
        </a:p>
      </cdr:txBody>
    </cdr:sp>
  </cdr:relSizeAnchor>
  <cdr:relSizeAnchor xmlns:cdr="http://schemas.openxmlformats.org/drawingml/2006/chartDrawing">
    <cdr:from>
      <cdr:x>0.86752</cdr:x>
      <cdr:y>0.59752</cdr:y>
    </cdr:from>
    <cdr:to>
      <cdr:x>0.91351</cdr:x>
      <cdr:y>0.65441</cdr:y>
    </cdr:to>
    <cdr:sp macro="" textlink="">
      <cdr:nvSpPr>
        <cdr:cNvPr id="12" name="TextBox 1"/>
        <cdr:cNvSpPr txBox="1"/>
      </cdr:nvSpPr>
      <cdr:spPr>
        <a:xfrm xmlns:a="http://schemas.openxmlformats.org/drawingml/2006/main">
          <a:off x="6742695" y="2585769"/>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84%</a:t>
          </a:r>
        </a:p>
      </cdr:txBody>
    </cdr:sp>
  </cdr:relSizeAnchor>
</c:userShapes>
</file>

<file path=ppt/drawings/drawing32.xml><?xml version="1.0" encoding="utf-8"?>
<c:userShapes xmlns:c="http://schemas.openxmlformats.org/drawingml/2006/chart">
  <cdr:relSizeAnchor xmlns:cdr="http://schemas.openxmlformats.org/drawingml/2006/chartDrawing">
    <cdr:from>
      <cdr:x>0.82472</cdr:x>
      <cdr:y>0.04916</cdr:y>
    </cdr:from>
    <cdr:to>
      <cdr:x>0.9563</cdr:x>
      <cdr:y>0.09184</cdr:y>
    </cdr:to>
    <cdr:sp macro="" textlink="">
      <cdr:nvSpPr>
        <cdr:cNvPr id="19" name="TextBox 18"/>
        <cdr:cNvSpPr txBox="1"/>
      </cdr:nvSpPr>
      <cdr:spPr>
        <a:xfrm xmlns:a="http://schemas.openxmlformats.org/drawingml/2006/main">
          <a:off x="6410054" y="213522"/>
          <a:ext cx="1022692"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opt-outs</a:t>
          </a:r>
        </a:p>
      </cdr:txBody>
    </cdr:sp>
  </cdr:relSizeAnchor>
  <cdr:relSizeAnchor xmlns:cdr="http://schemas.openxmlformats.org/drawingml/2006/chartDrawing">
    <cdr:from>
      <cdr:x>0.86752</cdr:x>
      <cdr:y>0.18923</cdr:y>
    </cdr:from>
    <cdr:to>
      <cdr:x>0.91351</cdr:x>
      <cdr:y>0.24612</cdr:y>
    </cdr:to>
    <cdr:sp macro="" textlink="">
      <cdr:nvSpPr>
        <cdr:cNvPr id="21" name="TextBox 1"/>
        <cdr:cNvSpPr txBox="1"/>
      </cdr:nvSpPr>
      <cdr:spPr>
        <a:xfrm xmlns:a="http://schemas.openxmlformats.org/drawingml/2006/main">
          <a:off x="6742695" y="818884"/>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89%</a:t>
          </a:r>
        </a:p>
      </cdr:txBody>
    </cdr:sp>
  </cdr:relSizeAnchor>
  <cdr:relSizeAnchor xmlns:cdr="http://schemas.openxmlformats.org/drawingml/2006/chartDrawing">
    <cdr:from>
      <cdr:x>0.8675</cdr:x>
      <cdr:y>0.39288</cdr:y>
    </cdr:from>
    <cdr:to>
      <cdr:x>0.91351</cdr:x>
      <cdr:y>0.44978</cdr:y>
    </cdr:to>
    <cdr:sp macro="" textlink="">
      <cdr:nvSpPr>
        <cdr:cNvPr id="23" name="TextBox 1"/>
        <cdr:cNvSpPr txBox="1"/>
      </cdr:nvSpPr>
      <cdr:spPr>
        <a:xfrm xmlns:a="http://schemas.openxmlformats.org/drawingml/2006/main">
          <a:off x="6742595" y="1700205"/>
          <a:ext cx="3575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76%</a:t>
          </a:r>
        </a:p>
      </cdr:txBody>
    </cdr:sp>
  </cdr:relSizeAnchor>
  <cdr:relSizeAnchor xmlns:cdr="http://schemas.openxmlformats.org/drawingml/2006/chartDrawing">
    <cdr:from>
      <cdr:x>0.45854</cdr:x>
      <cdr:y>0.04916</cdr:y>
    </cdr:from>
    <cdr:to>
      <cdr:x>0.59672</cdr:x>
      <cdr:y>0.09184</cdr:y>
    </cdr:to>
    <cdr:sp macro="" textlink="">
      <cdr:nvSpPr>
        <cdr:cNvPr id="29" name="TextBox 28"/>
        <cdr:cNvSpPr txBox="1"/>
      </cdr:nvSpPr>
      <cdr:spPr>
        <a:xfrm xmlns:a="http://schemas.openxmlformats.org/drawingml/2006/main">
          <a:off x="3563937" y="212725"/>
          <a:ext cx="107401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enrollees</a:t>
          </a:r>
        </a:p>
      </cdr:txBody>
    </cdr:sp>
  </cdr:relSizeAnchor>
  <cdr:relSizeAnchor xmlns:cdr="http://schemas.openxmlformats.org/drawingml/2006/chartDrawing">
    <cdr:from>
      <cdr:x>0.86752</cdr:x>
      <cdr:y>0.59654</cdr:y>
    </cdr:from>
    <cdr:to>
      <cdr:x>0.91351</cdr:x>
      <cdr:y>0.65343</cdr:y>
    </cdr:to>
    <cdr:sp macro="" textlink="">
      <cdr:nvSpPr>
        <cdr:cNvPr id="12" name="TextBox 1"/>
        <cdr:cNvSpPr txBox="1"/>
      </cdr:nvSpPr>
      <cdr:spPr>
        <a:xfrm xmlns:a="http://schemas.openxmlformats.org/drawingml/2006/main">
          <a:off x="6742695" y="2581528"/>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85%</a:t>
          </a:r>
        </a:p>
      </cdr:txBody>
    </cdr:sp>
  </cdr:relSizeAnchor>
  <cdr:relSizeAnchor xmlns:cdr="http://schemas.openxmlformats.org/drawingml/2006/chartDrawing">
    <cdr:from>
      <cdr:x>0.86752</cdr:x>
      <cdr:y>0.8001</cdr:y>
    </cdr:from>
    <cdr:to>
      <cdr:x>0.91351</cdr:x>
      <cdr:y>0.85699</cdr:y>
    </cdr:to>
    <cdr:sp macro="" textlink="">
      <cdr:nvSpPr>
        <cdr:cNvPr id="36" name="TextBox 1"/>
        <cdr:cNvSpPr txBox="1"/>
      </cdr:nvSpPr>
      <cdr:spPr>
        <a:xfrm xmlns:a="http://schemas.openxmlformats.org/drawingml/2006/main">
          <a:off x="6742695" y="3462439"/>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86%</a:t>
          </a:r>
        </a:p>
      </cdr:txBody>
    </cdr:sp>
  </cdr:relSizeAnchor>
  <cdr:relSizeAnchor xmlns:cdr="http://schemas.openxmlformats.org/drawingml/2006/chartDrawing">
    <cdr:from>
      <cdr:x>0.01736</cdr:x>
      <cdr:y>0.14983</cdr:y>
    </cdr:from>
    <cdr:to>
      <cdr:x>0.34845</cdr:x>
      <cdr:y>0.29438</cdr:y>
    </cdr:to>
    <cdr:sp macro="" textlink="">
      <cdr:nvSpPr>
        <cdr:cNvPr id="24" name="TextBox 1"/>
        <cdr:cNvSpPr txBox="1"/>
      </cdr:nvSpPr>
      <cdr:spPr>
        <a:xfrm xmlns:a="http://schemas.openxmlformats.org/drawingml/2006/main">
          <a:off x="134937" y="650772"/>
          <a:ext cx="2573364" cy="627838"/>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Amount of time doctor/</a:t>
          </a:r>
          <a:br>
            <a:rPr lang="en-US" sz="1600" b="1" dirty="0">
              <a:solidFill>
                <a:schemeClr val="bg1"/>
              </a:solidFill>
              <a:latin typeface="Calibri" pitchFamily="34" charset="0"/>
            </a:rPr>
          </a:br>
          <a:r>
            <a:rPr lang="en-US" sz="1600" b="1" dirty="0">
              <a:solidFill>
                <a:schemeClr val="bg1"/>
              </a:solidFill>
              <a:latin typeface="Calibri" pitchFamily="34" charset="0"/>
            </a:rPr>
            <a:t>other staff spend with you</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p>
      </cdr:txBody>
    </cdr:sp>
  </cdr:relSizeAnchor>
  <cdr:relSizeAnchor xmlns:cdr="http://schemas.openxmlformats.org/drawingml/2006/chartDrawing">
    <cdr:from>
      <cdr:x>0.01736</cdr:x>
      <cdr:y>0.35526</cdr:y>
    </cdr:from>
    <cdr:to>
      <cdr:x>0.34845</cdr:x>
      <cdr:y>0.49981</cdr:y>
    </cdr:to>
    <cdr:sp macro="" textlink="">
      <cdr:nvSpPr>
        <cdr:cNvPr id="30" name="TextBox 2"/>
        <cdr:cNvSpPr txBox="1"/>
      </cdr:nvSpPr>
      <cdr:spPr>
        <a:xfrm xmlns:a="http://schemas.openxmlformats.org/drawingml/2006/main">
          <a:off x="134937" y="1543036"/>
          <a:ext cx="2573364" cy="627839"/>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Information health plan gives explaining your benefits </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p>
      </cdr:txBody>
    </cdr:sp>
  </cdr:relSizeAnchor>
  <cdr:relSizeAnchor xmlns:cdr="http://schemas.openxmlformats.org/drawingml/2006/chartDrawing">
    <cdr:from>
      <cdr:x>0.01736</cdr:x>
      <cdr:y>0.58478</cdr:y>
    </cdr:from>
    <cdr:to>
      <cdr:x>0.34845</cdr:x>
      <cdr:y>0.68115</cdr:y>
    </cdr:to>
    <cdr:sp macro="" textlink="">
      <cdr:nvSpPr>
        <cdr:cNvPr id="31" name="TextBox 3"/>
        <cdr:cNvSpPr txBox="1"/>
      </cdr:nvSpPr>
      <cdr:spPr>
        <a:xfrm xmlns:a="http://schemas.openxmlformats.org/drawingml/2006/main">
          <a:off x="134937" y="2539933"/>
          <a:ext cx="2573364" cy="418574"/>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Your choice of doctors </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p>
      </cdr:txBody>
    </cdr:sp>
  </cdr:relSizeAnchor>
  <cdr:relSizeAnchor xmlns:cdr="http://schemas.openxmlformats.org/drawingml/2006/chartDrawing">
    <cdr:from>
      <cdr:x>0.01736</cdr:x>
      <cdr:y>0.79021</cdr:y>
    </cdr:from>
    <cdr:to>
      <cdr:x>0.34845</cdr:x>
      <cdr:y>0.88658</cdr:y>
    </cdr:to>
    <cdr:sp macro="" textlink="">
      <cdr:nvSpPr>
        <cdr:cNvPr id="32" name="TextBox 4"/>
        <cdr:cNvSpPr txBox="1"/>
      </cdr:nvSpPr>
      <cdr:spPr>
        <a:xfrm xmlns:a="http://schemas.openxmlformats.org/drawingml/2006/main">
          <a:off x="134937" y="3432198"/>
          <a:ext cx="2573364" cy="418574"/>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Your choice of hospitals </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p>
      </cdr:txBody>
    </cdr:sp>
  </cdr:relSizeAnchor>
</c:userShapes>
</file>

<file path=ppt/drawings/drawing33.xml><?xml version="1.0" encoding="utf-8"?>
<c:userShapes xmlns:c="http://schemas.openxmlformats.org/drawingml/2006/chart">
  <cdr:relSizeAnchor xmlns:cdr="http://schemas.openxmlformats.org/drawingml/2006/chartDrawing">
    <cdr:from>
      <cdr:x>0.82472</cdr:x>
      <cdr:y>0.04916</cdr:y>
    </cdr:from>
    <cdr:to>
      <cdr:x>0.9563</cdr:x>
      <cdr:y>0.09184</cdr:y>
    </cdr:to>
    <cdr:sp macro="" textlink="">
      <cdr:nvSpPr>
        <cdr:cNvPr id="19" name="TextBox 18"/>
        <cdr:cNvSpPr txBox="1"/>
      </cdr:nvSpPr>
      <cdr:spPr>
        <a:xfrm xmlns:a="http://schemas.openxmlformats.org/drawingml/2006/main">
          <a:off x="6410054" y="213522"/>
          <a:ext cx="1022692"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opt-outs</a:t>
          </a:r>
        </a:p>
      </cdr:txBody>
    </cdr:sp>
  </cdr:relSizeAnchor>
  <cdr:relSizeAnchor xmlns:cdr="http://schemas.openxmlformats.org/drawingml/2006/chartDrawing">
    <cdr:from>
      <cdr:x>0.86752</cdr:x>
      <cdr:y>0.19086</cdr:y>
    </cdr:from>
    <cdr:to>
      <cdr:x>0.91351</cdr:x>
      <cdr:y>0.24775</cdr:y>
    </cdr:to>
    <cdr:sp macro="" textlink="">
      <cdr:nvSpPr>
        <cdr:cNvPr id="21" name="TextBox 1"/>
        <cdr:cNvSpPr txBox="1"/>
      </cdr:nvSpPr>
      <cdr:spPr>
        <a:xfrm xmlns:a="http://schemas.openxmlformats.org/drawingml/2006/main">
          <a:off x="6742695" y="825938"/>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82%</a:t>
          </a:r>
        </a:p>
      </cdr:txBody>
    </cdr:sp>
  </cdr:relSizeAnchor>
  <cdr:relSizeAnchor xmlns:cdr="http://schemas.openxmlformats.org/drawingml/2006/chartDrawing">
    <cdr:from>
      <cdr:x>0.86752</cdr:x>
      <cdr:y>0.39418</cdr:y>
    </cdr:from>
    <cdr:to>
      <cdr:x>0.91351</cdr:x>
      <cdr:y>0.45108</cdr:y>
    </cdr:to>
    <cdr:sp macro="" textlink="">
      <cdr:nvSpPr>
        <cdr:cNvPr id="23" name="TextBox 1"/>
        <cdr:cNvSpPr txBox="1"/>
      </cdr:nvSpPr>
      <cdr:spPr>
        <a:xfrm xmlns:a="http://schemas.openxmlformats.org/drawingml/2006/main">
          <a:off x="6742695" y="1705831"/>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82%</a:t>
          </a:r>
        </a:p>
      </cdr:txBody>
    </cdr:sp>
  </cdr:relSizeAnchor>
  <cdr:relSizeAnchor xmlns:cdr="http://schemas.openxmlformats.org/drawingml/2006/chartDrawing">
    <cdr:from>
      <cdr:x>0.45854</cdr:x>
      <cdr:y>0.04916</cdr:y>
    </cdr:from>
    <cdr:to>
      <cdr:x>0.59672</cdr:x>
      <cdr:y>0.09184</cdr:y>
    </cdr:to>
    <cdr:sp macro="" textlink="">
      <cdr:nvSpPr>
        <cdr:cNvPr id="29" name="TextBox 28"/>
        <cdr:cNvSpPr txBox="1"/>
      </cdr:nvSpPr>
      <cdr:spPr>
        <a:xfrm xmlns:a="http://schemas.openxmlformats.org/drawingml/2006/main">
          <a:off x="3563937" y="212725"/>
          <a:ext cx="107401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enrollees</a:t>
          </a:r>
        </a:p>
      </cdr:txBody>
    </cdr:sp>
  </cdr:relSizeAnchor>
  <cdr:relSizeAnchor xmlns:cdr="http://schemas.openxmlformats.org/drawingml/2006/chartDrawing">
    <cdr:from>
      <cdr:x>0.8675</cdr:x>
      <cdr:y>0.59752</cdr:y>
    </cdr:from>
    <cdr:to>
      <cdr:x>0.91351</cdr:x>
      <cdr:y>0.65441</cdr:y>
    </cdr:to>
    <cdr:sp macro="" textlink="">
      <cdr:nvSpPr>
        <cdr:cNvPr id="12" name="TextBox 1"/>
        <cdr:cNvSpPr txBox="1"/>
      </cdr:nvSpPr>
      <cdr:spPr>
        <a:xfrm xmlns:a="http://schemas.openxmlformats.org/drawingml/2006/main">
          <a:off x="6742595" y="2585769"/>
          <a:ext cx="3575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76%</a:t>
          </a:r>
        </a:p>
      </cdr:txBody>
    </cdr:sp>
  </cdr:relSizeAnchor>
  <cdr:relSizeAnchor xmlns:cdr="http://schemas.openxmlformats.org/drawingml/2006/chartDrawing">
    <cdr:from>
      <cdr:x>0.01736</cdr:x>
      <cdr:y>0.1367</cdr:y>
    </cdr:from>
    <cdr:to>
      <cdr:x>0.33109</cdr:x>
      <cdr:y>0.28125</cdr:y>
    </cdr:to>
    <cdr:sp macro="" textlink="">
      <cdr:nvSpPr>
        <cdr:cNvPr id="26" name="TextBox 1"/>
        <cdr:cNvSpPr txBox="1"/>
      </cdr:nvSpPr>
      <cdr:spPr>
        <a:xfrm xmlns:a="http://schemas.openxmlformats.org/drawingml/2006/main">
          <a:off x="134937" y="593743"/>
          <a:ext cx="2438400" cy="627838"/>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The way different </a:t>
          </a:r>
          <a:br>
            <a:rPr lang="en-US" sz="1600" b="1" dirty="0">
              <a:solidFill>
                <a:schemeClr val="bg1"/>
              </a:solidFill>
              <a:latin typeface="Calibri" pitchFamily="34" charset="0"/>
            </a:rPr>
          </a:br>
          <a:r>
            <a:rPr lang="en-US" sz="1600" b="1" dirty="0">
              <a:solidFill>
                <a:schemeClr val="bg1"/>
              </a:solidFill>
              <a:latin typeface="Calibri" pitchFamily="34" charset="0"/>
            </a:rPr>
            <a:t>providers work together</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p>
      </cdr:txBody>
    </cdr:sp>
  </cdr:relSizeAnchor>
  <cdr:relSizeAnchor xmlns:cdr="http://schemas.openxmlformats.org/drawingml/2006/chartDrawing">
    <cdr:from>
      <cdr:x>0.01736</cdr:x>
      <cdr:y>0.32968</cdr:y>
    </cdr:from>
    <cdr:to>
      <cdr:x>0.33109</cdr:x>
      <cdr:y>0.52243</cdr:y>
    </cdr:to>
    <cdr:sp macro="" textlink="">
      <cdr:nvSpPr>
        <cdr:cNvPr id="27" name="TextBox 2"/>
        <cdr:cNvSpPr txBox="1"/>
      </cdr:nvSpPr>
      <cdr:spPr>
        <a:xfrm xmlns:a="http://schemas.openxmlformats.org/drawingml/2006/main">
          <a:off x="134937" y="1431932"/>
          <a:ext cx="2438400" cy="837190"/>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How long you have to </a:t>
          </a:r>
          <a:br>
            <a:rPr lang="en-US" sz="1600" b="1" dirty="0">
              <a:solidFill>
                <a:schemeClr val="bg1"/>
              </a:solidFill>
              <a:latin typeface="Calibri" pitchFamily="34" charset="0"/>
            </a:rPr>
          </a:br>
          <a:r>
            <a:rPr lang="en-US" sz="1600" b="1" dirty="0">
              <a:solidFill>
                <a:schemeClr val="bg1"/>
              </a:solidFill>
              <a:latin typeface="Calibri" pitchFamily="34" charset="0"/>
            </a:rPr>
            <a:t>wait to see a doctor when you need an appointment </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p>
      </cdr:txBody>
    </cdr:sp>
  </cdr:relSizeAnchor>
  <cdr:relSizeAnchor xmlns:cdr="http://schemas.openxmlformats.org/drawingml/2006/chartDrawing">
    <cdr:from>
      <cdr:x>0.01736</cdr:x>
      <cdr:y>0.55389</cdr:y>
    </cdr:from>
    <cdr:to>
      <cdr:x>0.33109</cdr:x>
      <cdr:y>0.74758</cdr:y>
    </cdr:to>
    <cdr:sp macro="" textlink="">
      <cdr:nvSpPr>
        <cdr:cNvPr id="28" name="TextBox 3"/>
        <cdr:cNvSpPr txBox="1"/>
      </cdr:nvSpPr>
      <cdr:spPr>
        <a:xfrm xmlns:a="http://schemas.openxmlformats.org/drawingml/2006/main">
          <a:off x="134937" y="2405766"/>
          <a:ext cx="2438400" cy="841273"/>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Your ability to call a </a:t>
          </a:r>
          <a:br>
            <a:rPr lang="en-US" sz="1600" b="1" dirty="0">
              <a:solidFill>
                <a:schemeClr val="bg1"/>
              </a:solidFill>
              <a:latin typeface="Calibri" pitchFamily="34" charset="0"/>
            </a:rPr>
          </a:br>
          <a:r>
            <a:rPr lang="en-US" sz="1600" b="1" dirty="0">
              <a:solidFill>
                <a:schemeClr val="bg1"/>
              </a:solidFill>
              <a:latin typeface="Calibri" pitchFamily="34" charset="0"/>
            </a:rPr>
            <a:t>health provider regardless of the time of day*</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endParaRPr lang="en-US" sz="1200" b="1" i="1" dirty="0">
            <a:solidFill>
              <a:schemeClr val="bg1"/>
            </a:solidFill>
            <a:latin typeface="Calibri" pitchFamily="34" charset="0"/>
          </a:endParaRPr>
        </a:p>
      </cdr:txBody>
    </cdr:sp>
  </cdr:relSizeAnchor>
</c:userShapes>
</file>

<file path=ppt/drawings/drawing34.xml><?xml version="1.0" encoding="utf-8"?>
<c:userShapes xmlns:c="http://schemas.openxmlformats.org/drawingml/2006/chart">
  <cdr:relSizeAnchor xmlns:cdr="http://schemas.openxmlformats.org/drawingml/2006/chartDrawing">
    <cdr:from>
      <cdr:x>0.82128</cdr:x>
      <cdr:y>0.01394</cdr:y>
    </cdr:from>
    <cdr:to>
      <cdr:x>0.95286</cdr:x>
      <cdr:y>0.05662</cdr:y>
    </cdr:to>
    <cdr:sp macro="" textlink="">
      <cdr:nvSpPr>
        <cdr:cNvPr id="19" name="TextBox 18"/>
        <cdr:cNvSpPr txBox="1"/>
      </cdr:nvSpPr>
      <cdr:spPr>
        <a:xfrm xmlns:a="http://schemas.openxmlformats.org/drawingml/2006/main">
          <a:off x="6383337" y="60547"/>
          <a:ext cx="1022692"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opt-outs</a:t>
          </a:r>
        </a:p>
      </cdr:txBody>
    </cdr:sp>
  </cdr:relSizeAnchor>
  <cdr:relSizeAnchor xmlns:cdr="http://schemas.openxmlformats.org/drawingml/2006/chartDrawing">
    <cdr:from>
      <cdr:x>0.86408</cdr:x>
      <cdr:y>0.11741</cdr:y>
    </cdr:from>
    <cdr:to>
      <cdr:x>0.91007</cdr:x>
      <cdr:y>0.1743</cdr:y>
    </cdr:to>
    <cdr:sp macro="" textlink="">
      <cdr:nvSpPr>
        <cdr:cNvPr id="21" name="TextBox 1"/>
        <cdr:cNvSpPr txBox="1"/>
      </cdr:nvSpPr>
      <cdr:spPr>
        <a:xfrm xmlns:a="http://schemas.openxmlformats.org/drawingml/2006/main">
          <a:off x="6715958" y="508081"/>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21%</a:t>
          </a:r>
        </a:p>
      </cdr:txBody>
    </cdr:sp>
  </cdr:relSizeAnchor>
  <cdr:relSizeAnchor xmlns:cdr="http://schemas.openxmlformats.org/drawingml/2006/chartDrawing">
    <cdr:from>
      <cdr:x>0.86408</cdr:x>
      <cdr:y>0.72501</cdr:y>
    </cdr:from>
    <cdr:to>
      <cdr:x>0.91007</cdr:x>
      <cdr:y>0.7819</cdr:y>
    </cdr:to>
    <cdr:sp macro="" textlink="">
      <cdr:nvSpPr>
        <cdr:cNvPr id="23" name="TextBox 1"/>
        <cdr:cNvSpPr txBox="1"/>
      </cdr:nvSpPr>
      <cdr:spPr>
        <a:xfrm xmlns:a="http://schemas.openxmlformats.org/drawingml/2006/main">
          <a:off x="6715958" y="3137485"/>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13%</a:t>
          </a:r>
        </a:p>
      </cdr:txBody>
    </cdr:sp>
  </cdr:relSizeAnchor>
  <cdr:relSizeAnchor xmlns:cdr="http://schemas.openxmlformats.org/drawingml/2006/chartDrawing">
    <cdr:from>
      <cdr:x>0.88011</cdr:x>
      <cdr:y>0.87674</cdr:y>
    </cdr:from>
    <cdr:to>
      <cdr:x>0.91273</cdr:x>
      <cdr:y>0.93364</cdr:y>
    </cdr:to>
    <cdr:sp macro="" textlink="">
      <cdr:nvSpPr>
        <cdr:cNvPr id="25" name="TextBox 1"/>
        <cdr:cNvSpPr txBox="1"/>
      </cdr:nvSpPr>
      <cdr:spPr>
        <a:xfrm xmlns:a="http://schemas.openxmlformats.org/drawingml/2006/main">
          <a:off x="6840537" y="3794125"/>
          <a:ext cx="253575"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7%</a:t>
          </a:r>
        </a:p>
      </cdr:txBody>
    </cdr:sp>
  </cdr:relSizeAnchor>
  <cdr:relSizeAnchor xmlns:cdr="http://schemas.openxmlformats.org/drawingml/2006/chartDrawing">
    <cdr:from>
      <cdr:x>0.55658</cdr:x>
      <cdr:y>0.01394</cdr:y>
    </cdr:from>
    <cdr:to>
      <cdr:x>0.69476</cdr:x>
      <cdr:y>0.05662</cdr:y>
    </cdr:to>
    <cdr:sp macro="" textlink="">
      <cdr:nvSpPr>
        <cdr:cNvPr id="29" name="TextBox 28"/>
        <cdr:cNvSpPr txBox="1"/>
      </cdr:nvSpPr>
      <cdr:spPr>
        <a:xfrm xmlns:a="http://schemas.openxmlformats.org/drawingml/2006/main">
          <a:off x="4325937" y="60547"/>
          <a:ext cx="1073990"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enrollees</a:t>
          </a:r>
        </a:p>
      </cdr:txBody>
    </cdr:sp>
  </cdr:relSizeAnchor>
  <cdr:relSizeAnchor xmlns:cdr="http://schemas.openxmlformats.org/drawingml/2006/chartDrawing">
    <cdr:from>
      <cdr:x>0.01736</cdr:x>
      <cdr:y>0.06676</cdr:y>
    </cdr:from>
    <cdr:to>
      <cdr:x>0.48795</cdr:x>
      <cdr:y>0.20411</cdr:y>
    </cdr:to>
    <cdr:sp macro="" textlink="">
      <cdr:nvSpPr>
        <cdr:cNvPr id="10" name="TextBox 1"/>
        <cdr:cNvSpPr txBox="1"/>
      </cdr:nvSpPr>
      <cdr:spPr>
        <a:xfrm xmlns:a="http://schemas.openxmlformats.org/drawingml/2006/main">
          <a:off x="134937" y="289965"/>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A doctor you were seeing is not </a:t>
          </a:r>
          <a:br>
            <a:rPr lang="en-US" sz="1600" b="1" dirty="0">
              <a:solidFill>
                <a:schemeClr val="bg1"/>
              </a:solidFill>
              <a:latin typeface="Calibri" pitchFamily="34" charset="0"/>
            </a:rPr>
          </a:br>
          <a:r>
            <a:rPr lang="en-US" sz="1600" b="1" dirty="0">
              <a:solidFill>
                <a:schemeClr val="bg1"/>
              </a:solidFill>
              <a:latin typeface="Calibri" pitchFamily="34" charset="0"/>
            </a:rPr>
            <a:t>available through your plan</a:t>
          </a:r>
        </a:p>
      </cdr:txBody>
    </cdr:sp>
  </cdr:relSizeAnchor>
  <cdr:relSizeAnchor xmlns:cdr="http://schemas.openxmlformats.org/drawingml/2006/chartDrawing">
    <cdr:from>
      <cdr:x>0.01736</cdr:x>
      <cdr:y>0.2211</cdr:y>
    </cdr:from>
    <cdr:to>
      <cdr:x>0.48795</cdr:x>
      <cdr:y>0.35845</cdr:y>
    </cdr:to>
    <cdr:sp macro="" textlink="">
      <cdr:nvSpPr>
        <cdr:cNvPr id="11" name="TextBox 2"/>
        <cdr:cNvSpPr txBox="1"/>
      </cdr:nvSpPr>
      <cdr:spPr>
        <a:xfrm xmlns:a="http://schemas.openxmlformats.org/drawingml/2006/main">
          <a:off x="134937" y="960325"/>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Had a misunderstanding about your </a:t>
          </a:r>
          <a:br>
            <a:rPr lang="en-US" sz="1600" b="1" dirty="0">
              <a:solidFill>
                <a:schemeClr val="bg1"/>
              </a:solidFill>
              <a:latin typeface="Calibri" pitchFamily="34" charset="0"/>
            </a:rPr>
          </a:br>
          <a:r>
            <a:rPr lang="en-US" sz="1600" b="1" dirty="0">
              <a:solidFill>
                <a:schemeClr val="bg1"/>
              </a:solidFill>
              <a:latin typeface="Calibri" pitchFamily="34" charset="0"/>
            </a:rPr>
            <a:t>health care services or coverage</a:t>
          </a:r>
        </a:p>
      </cdr:txBody>
    </cdr:sp>
  </cdr:relSizeAnchor>
  <cdr:relSizeAnchor xmlns:cdr="http://schemas.openxmlformats.org/drawingml/2006/chartDrawing">
    <cdr:from>
      <cdr:x>0.01736</cdr:x>
      <cdr:y>0.37544</cdr:y>
    </cdr:from>
    <cdr:to>
      <cdr:x>0.48795</cdr:x>
      <cdr:y>0.51278</cdr:y>
    </cdr:to>
    <cdr:sp macro="" textlink="">
      <cdr:nvSpPr>
        <cdr:cNvPr id="12" name="TextBox 3"/>
        <cdr:cNvSpPr txBox="1"/>
      </cdr:nvSpPr>
      <cdr:spPr>
        <a:xfrm xmlns:a="http://schemas.openxmlformats.org/drawingml/2006/main">
          <a:off x="134937" y="1630685"/>
          <a:ext cx="3657600" cy="596523"/>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Was denied a treatment or referral for another service recommended by a doctor</a:t>
          </a:r>
        </a:p>
      </cdr:txBody>
    </cdr:sp>
  </cdr:relSizeAnchor>
  <cdr:relSizeAnchor xmlns:cdr="http://schemas.openxmlformats.org/drawingml/2006/chartDrawing">
    <cdr:from>
      <cdr:x>0.01736</cdr:x>
      <cdr:y>0.83845</cdr:y>
    </cdr:from>
    <cdr:to>
      <cdr:x>0.48795</cdr:x>
      <cdr:y>0.9758</cdr:y>
    </cdr:to>
    <cdr:sp macro="" textlink="">
      <cdr:nvSpPr>
        <cdr:cNvPr id="13" name="TextBox 4"/>
        <cdr:cNvSpPr txBox="1"/>
      </cdr:nvSpPr>
      <cdr:spPr>
        <a:xfrm xmlns:a="http://schemas.openxmlformats.org/drawingml/2006/main">
          <a:off x="134937" y="3641724"/>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Health provider did not speak your language and no interpreter was available </a:t>
          </a:r>
          <a:r>
            <a:rPr lang="en-US" sz="1200" b="1" i="1" dirty="0">
              <a:solidFill>
                <a:schemeClr val="bg1"/>
              </a:solidFill>
              <a:latin typeface="Calibri" pitchFamily="34" charset="0"/>
            </a:rPr>
            <a:t>(among non- English speakers)</a:t>
          </a:r>
        </a:p>
      </cdr:txBody>
    </cdr:sp>
  </cdr:relSizeAnchor>
  <cdr:relSizeAnchor xmlns:cdr="http://schemas.openxmlformats.org/drawingml/2006/chartDrawing">
    <cdr:from>
      <cdr:x>0.86408</cdr:x>
      <cdr:y>0.26942</cdr:y>
    </cdr:from>
    <cdr:to>
      <cdr:x>0.91007</cdr:x>
      <cdr:y>0.3261</cdr:y>
    </cdr:to>
    <cdr:sp macro="" textlink="">
      <cdr:nvSpPr>
        <cdr:cNvPr id="14" name="TextBox 1"/>
        <cdr:cNvSpPr txBox="1"/>
      </cdr:nvSpPr>
      <cdr:spPr>
        <a:xfrm xmlns:a="http://schemas.openxmlformats.org/drawingml/2006/main">
          <a:off x="6715958" y="1170181"/>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23%</a:t>
          </a:r>
        </a:p>
      </cdr:txBody>
    </cdr:sp>
  </cdr:relSizeAnchor>
  <cdr:relSizeAnchor xmlns:cdr="http://schemas.openxmlformats.org/drawingml/2006/chartDrawing">
    <cdr:from>
      <cdr:x>0.01736</cdr:x>
      <cdr:y>0.68411</cdr:y>
    </cdr:from>
    <cdr:to>
      <cdr:x>0.48795</cdr:x>
      <cdr:y>0.82146</cdr:y>
    </cdr:to>
    <cdr:sp macro="" textlink="">
      <cdr:nvSpPr>
        <cdr:cNvPr id="15" name="TextBox 4"/>
        <cdr:cNvSpPr txBox="1"/>
      </cdr:nvSpPr>
      <cdr:spPr>
        <a:xfrm xmlns:a="http://schemas.openxmlformats.org/drawingml/2006/main">
          <a:off x="134937" y="2971362"/>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Had trouble communicating with a </a:t>
          </a:r>
          <a:br>
            <a:rPr lang="en-US" sz="1600" b="1" dirty="0">
              <a:solidFill>
                <a:schemeClr val="bg1"/>
              </a:solidFill>
              <a:latin typeface="Calibri" pitchFamily="34" charset="0"/>
            </a:rPr>
          </a:br>
          <a:r>
            <a:rPr lang="en-US" sz="1600" b="1" dirty="0">
              <a:solidFill>
                <a:schemeClr val="bg1"/>
              </a:solidFill>
              <a:latin typeface="Calibri" pitchFamily="34" charset="0"/>
            </a:rPr>
            <a:t>health provider because of a speech, hearing or other disability</a:t>
          </a:r>
        </a:p>
      </cdr:txBody>
    </cdr:sp>
  </cdr:relSizeAnchor>
  <cdr:relSizeAnchor xmlns:cdr="http://schemas.openxmlformats.org/drawingml/2006/chartDrawing">
    <cdr:from>
      <cdr:x>0.01736</cdr:x>
      <cdr:y>0.52977</cdr:y>
    </cdr:from>
    <cdr:to>
      <cdr:x>0.48795</cdr:x>
      <cdr:y>0.66712</cdr:y>
    </cdr:to>
    <cdr:sp macro="" textlink="">
      <cdr:nvSpPr>
        <cdr:cNvPr id="16" name="TextBox 4"/>
        <cdr:cNvSpPr txBox="1"/>
      </cdr:nvSpPr>
      <cdr:spPr>
        <a:xfrm xmlns:a="http://schemas.openxmlformats.org/drawingml/2006/main">
          <a:off x="134937" y="2301002"/>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Transportation problems kept you from getting needed health care</a:t>
          </a:r>
        </a:p>
      </cdr:txBody>
    </cdr:sp>
  </cdr:relSizeAnchor>
  <cdr:relSizeAnchor xmlns:cdr="http://schemas.openxmlformats.org/drawingml/2006/chartDrawing">
    <cdr:from>
      <cdr:x>0.86408</cdr:x>
      <cdr:y>0.42122</cdr:y>
    </cdr:from>
    <cdr:to>
      <cdr:x>0.91007</cdr:x>
      <cdr:y>0.47811</cdr:y>
    </cdr:to>
    <cdr:sp macro="" textlink="">
      <cdr:nvSpPr>
        <cdr:cNvPr id="17" name="TextBox 1"/>
        <cdr:cNvSpPr txBox="1"/>
      </cdr:nvSpPr>
      <cdr:spPr>
        <a:xfrm xmlns:a="http://schemas.openxmlformats.org/drawingml/2006/main">
          <a:off x="6715958" y="1822826"/>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16%</a:t>
          </a:r>
        </a:p>
      </cdr:txBody>
    </cdr:sp>
  </cdr:relSizeAnchor>
  <cdr:relSizeAnchor xmlns:cdr="http://schemas.openxmlformats.org/drawingml/2006/chartDrawing">
    <cdr:from>
      <cdr:x>0.86408</cdr:x>
      <cdr:y>0.57311</cdr:y>
    </cdr:from>
    <cdr:to>
      <cdr:x>0.91007</cdr:x>
      <cdr:y>0.63</cdr:y>
    </cdr:to>
    <cdr:sp macro="" textlink="">
      <cdr:nvSpPr>
        <cdr:cNvPr id="18" name="TextBox 1"/>
        <cdr:cNvSpPr txBox="1"/>
      </cdr:nvSpPr>
      <cdr:spPr>
        <a:xfrm xmlns:a="http://schemas.openxmlformats.org/drawingml/2006/main">
          <a:off x="6715958" y="2480134"/>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19%</a:t>
          </a:r>
        </a:p>
      </cdr:txBody>
    </cdr:sp>
  </cdr:relSizeAnchor>
</c:userShapes>
</file>

<file path=ppt/drawings/drawing35.xml><?xml version="1.0" encoding="utf-8"?>
<c:userShapes xmlns:c="http://schemas.openxmlformats.org/drawingml/2006/chart">
  <cdr:relSizeAnchor xmlns:cdr="http://schemas.openxmlformats.org/drawingml/2006/chartDrawing">
    <cdr:from>
      <cdr:x>0.79187</cdr:x>
      <cdr:y>0.50816</cdr:y>
    </cdr:from>
    <cdr:to>
      <cdr:x>0.83229</cdr:x>
      <cdr:y>0.55777</cdr:y>
    </cdr:to>
    <cdr:sp macro="" textlink="">
      <cdr:nvSpPr>
        <cdr:cNvPr id="24" name="TextBox 1"/>
        <cdr:cNvSpPr txBox="1"/>
      </cdr:nvSpPr>
      <cdr:spPr>
        <a:xfrm xmlns:a="http://schemas.openxmlformats.org/drawingml/2006/main">
          <a:off x="6154702" y="2207158"/>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31%</a:t>
          </a:r>
        </a:p>
      </cdr:txBody>
    </cdr:sp>
  </cdr:relSizeAnchor>
  <cdr:relSizeAnchor xmlns:cdr="http://schemas.openxmlformats.org/drawingml/2006/chartDrawing">
    <cdr:from>
      <cdr:x>0.79187</cdr:x>
      <cdr:y>0.91359</cdr:y>
    </cdr:from>
    <cdr:to>
      <cdr:x>0.83229</cdr:x>
      <cdr:y>0.96319</cdr:y>
    </cdr:to>
    <cdr:sp macro="" textlink="">
      <cdr:nvSpPr>
        <cdr:cNvPr id="26" name="TextBox 1"/>
        <cdr:cNvSpPr txBox="1"/>
      </cdr:nvSpPr>
      <cdr:spPr>
        <a:xfrm xmlns:a="http://schemas.openxmlformats.org/drawingml/2006/main">
          <a:off x="6154702" y="3968081"/>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11%</a:t>
          </a:r>
        </a:p>
      </cdr:txBody>
    </cdr:sp>
  </cdr:relSizeAnchor>
  <cdr:relSizeAnchor xmlns:cdr="http://schemas.openxmlformats.org/drawingml/2006/chartDrawing">
    <cdr:from>
      <cdr:x>0.79187</cdr:x>
      <cdr:y>0.17031</cdr:y>
    </cdr:from>
    <cdr:to>
      <cdr:x>0.83229</cdr:x>
      <cdr:y>0.21991</cdr:y>
    </cdr:to>
    <cdr:sp macro="" textlink="">
      <cdr:nvSpPr>
        <cdr:cNvPr id="27" name="TextBox 1"/>
        <cdr:cNvSpPr txBox="1"/>
      </cdr:nvSpPr>
      <cdr:spPr>
        <a:xfrm xmlns:a="http://schemas.openxmlformats.org/drawingml/2006/main">
          <a:off x="6154702" y="739719"/>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39%</a:t>
          </a:r>
        </a:p>
      </cdr:txBody>
    </cdr:sp>
  </cdr:relSizeAnchor>
  <cdr:relSizeAnchor xmlns:cdr="http://schemas.openxmlformats.org/drawingml/2006/chartDrawing">
    <cdr:from>
      <cdr:x>0.79187</cdr:x>
      <cdr:y>0.64331</cdr:y>
    </cdr:from>
    <cdr:to>
      <cdr:x>0.83229</cdr:x>
      <cdr:y>0.69291</cdr:y>
    </cdr:to>
    <cdr:sp macro="" textlink="">
      <cdr:nvSpPr>
        <cdr:cNvPr id="28" name="TextBox 1"/>
        <cdr:cNvSpPr txBox="1"/>
      </cdr:nvSpPr>
      <cdr:spPr>
        <a:xfrm xmlns:a="http://schemas.openxmlformats.org/drawingml/2006/main">
          <a:off x="6154702" y="2794147"/>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34%</a:t>
          </a:r>
        </a:p>
      </cdr:txBody>
    </cdr:sp>
  </cdr:relSizeAnchor>
  <cdr:relSizeAnchor xmlns:cdr="http://schemas.openxmlformats.org/drawingml/2006/chartDrawing">
    <cdr:from>
      <cdr:x>0.79187</cdr:x>
      <cdr:y>0.23788</cdr:y>
    </cdr:from>
    <cdr:to>
      <cdr:x>0.83229</cdr:x>
      <cdr:y>0.28748</cdr:y>
    </cdr:to>
    <cdr:sp macro="" textlink="">
      <cdr:nvSpPr>
        <cdr:cNvPr id="33" name="TextBox 1"/>
        <cdr:cNvSpPr txBox="1"/>
      </cdr:nvSpPr>
      <cdr:spPr>
        <a:xfrm xmlns:a="http://schemas.openxmlformats.org/drawingml/2006/main">
          <a:off x="6154702" y="1033203"/>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61%</a:t>
          </a:r>
        </a:p>
      </cdr:txBody>
    </cdr:sp>
  </cdr:relSizeAnchor>
  <cdr:relSizeAnchor xmlns:cdr="http://schemas.openxmlformats.org/drawingml/2006/chartDrawing">
    <cdr:from>
      <cdr:x>0.79187</cdr:x>
      <cdr:y>0.37302</cdr:y>
    </cdr:from>
    <cdr:to>
      <cdr:x>0.83229</cdr:x>
      <cdr:y>0.42262</cdr:y>
    </cdr:to>
    <cdr:sp macro="" textlink="">
      <cdr:nvSpPr>
        <cdr:cNvPr id="35" name="TextBox 1"/>
        <cdr:cNvSpPr txBox="1"/>
      </cdr:nvSpPr>
      <cdr:spPr>
        <a:xfrm xmlns:a="http://schemas.openxmlformats.org/drawingml/2006/main">
          <a:off x="6154702" y="1620170"/>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30%</a:t>
          </a:r>
        </a:p>
      </cdr:txBody>
    </cdr:sp>
  </cdr:relSizeAnchor>
  <cdr:relSizeAnchor xmlns:cdr="http://schemas.openxmlformats.org/drawingml/2006/chartDrawing">
    <cdr:from>
      <cdr:x>0.79187</cdr:x>
      <cdr:y>0.44059</cdr:y>
    </cdr:from>
    <cdr:to>
      <cdr:x>0.83229</cdr:x>
      <cdr:y>0.4902</cdr:y>
    </cdr:to>
    <cdr:sp macro="" textlink="">
      <cdr:nvSpPr>
        <cdr:cNvPr id="36" name="TextBox 1"/>
        <cdr:cNvSpPr txBox="1"/>
      </cdr:nvSpPr>
      <cdr:spPr>
        <a:xfrm xmlns:a="http://schemas.openxmlformats.org/drawingml/2006/main">
          <a:off x="6154702" y="1913675"/>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39%</a:t>
          </a:r>
        </a:p>
      </cdr:txBody>
    </cdr:sp>
  </cdr:relSizeAnchor>
  <cdr:relSizeAnchor xmlns:cdr="http://schemas.openxmlformats.org/drawingml/2006/chartDrawing">
    <cdr:from>
      <cdr:x>0.79187</cdr:x>
      <cdr:y>0.71088</cdr:y>
    </cdr:from>
    <cdr:to>
      <cdr:x>0.83229</cdr:x>
      <cdr:y>0.76048</cdr:y>
    </cdr:to>
    <cdr:sp macro="" textlink="">
      <cdr:nvSpPr>
        <cdr:cNvPr id="39" name="TextBox 1"/>
        <cdr:cNvSpPr txBox="1"/>
      </cdr:nvSpPr>
      <cdr:spPr>
        <a:xfrm xmlns:a="http://schemas.openxmlformats.org/drawingml/2006/main">
          <a:off x="6154702" y="3087631"/>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38%</a:t>
          </a:r>
        </a:p>
      </cdr:txBody>
    </cdr:sp>
  </cdr:relSizeAnchor>
  <cdr:relSizeAnchor xmlns:cdr="http://schemas.openxmlformats.org/drawingml/2006/chartDrawing">
    <cdr:from>
      <cdr:x>0.79187</cdr:x>
      <cdr:y>0.77845</cdr:y>
    </cdr:from>
    <cdr:to>
      <cdr:x>0.83229</cdr:x>
      <cdr:y>0.82805</cdr:y>
    </cdr:to>
    <cdr:sp macro="" textlink="">
      <cdr:nvSpPr>
        <cdr:cNvPr id="40" name="TextBox 1"/>
        <cdr:cNvSpPr txBox="1"/>
      </cdr:nvSpPr>
      <cdr:spPr>
        <a:xfrm xmlns:a="http://schemas.openxmlformats.org/drawingml/2006/main">
          <a:off x="6154702" y="3381114"/>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10%</a:t>
          </a:r>
        </a:p>
      </cdr:txBody>
    </cdr:sp>
  </cdr:relSizeAnchor>
  <cdr:relSizeAnchor xmlns:cdr="http://schemas.openxmlformats.org/drawingml/2006/chartDrawing">
    <cdr:from>
      <cdr:x>0.80362</cdr:x>
      <cdr:y>0.84602</cdr:y>
    </cdr:from>
    <cdr:to>
      <cdr:x>0.83229</cdr:x>
      <cdr:y>0.89562</cdr:y>
    </cdr:to>
    <cdr:sp macro="" textlink="">
      <cdr:nvSpPr>
        <cdr:cNvPr id="41" name="TextBox 1"/>
        <cdr:cNvSpPr txBox="1"/>
      </cdr:nvSpPr>
      <cdr:spPr>
        <a:xfrm xmlns:a="http://schemas.openxmlformats.org/drawingml/2006/main">
          <a:off x="6246073" y="3674598"/>
          <a:ext cx="222818"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7%</a:t>
          </a:r>
        </a:p>
      </cdr:txBody>
    </cdr:sp>
  </cdr:relSizeAnchor>
  <cdr:relSizeAnchor xmlns:cdr="http://schemas.openxmlformats.org/drawingml/2006/chartDrawing">
    <cdr:from>
      <cdr:x>0.25919</cdr:x>
      <cdr:y>0.11269</cdr:y>
    </cdr:from>
    <cdr:to>
      <cdr:x>0.32993</cdr:x>
      <cdr:y>0.15538</cdr:y>
    </cdr:to>
    <cdr:sp macro="" textlink="">
      <cdr:nvSpPr>
        <cdr:cNvPr id="42" name="TextBox 41"/>
        <cdr:cNvSpPr txBox="1"/>
      </cdr:nvSpPr>
      <cdr:spPr>
        <a:xfrm xmlns:a="http://schemas.openxmlformats.org/drawingml/2006/main">
          <a:off x="2014537" y="487680"/>
          <a:ext cx="549831"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rgbClr val="02458C"/>
              </a:solidFill>
              <a:latin typeface="Calibri" pitchFamily="34" charset="0"/>
            </a:rPr>
            <a:t>Gender</a:t>
          </a:r>
        </a:p>
      </cdr:txBody>
    </cdr:sp>
  </cdr:relSizeAnchor>
  <cdr:relSizeAnchor xmlns:cdr="http://schemas.openxmlformats.org/drawingml/2006/chartDrawing">
    <cdr:from>
      <cdr:x>0.29343</cdr:x>
      <cdr:y>0.31695</cdr:y>
    </cdr:from>
    <cdr:to>
      <cdr:x>0.32993</cdr:x>
      <cdr:y>0.35964</cdr:y>
    </cdr:to>
    <cdr:sp macro="" textlink="">
      <cdr:nvSpPr>
        <cdr:cNvPr id="43" name="TextBox 42"/>
        <cdr:cNvSpPr txBox="1"/>
      </cdr:nvSpPr>
      <cdr:spPr>
        <a:xfrm xmlns:a="http://schemas.openxmlformats.org/drawingml/2006/main">
          <a:off x="2280636" y="1371600"/>
          <a:ext cx="28373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rgbClr val="02458C"/>
              </a:solidFill>
              <a:latin typeface="Calibri" pitchFamily="34" charset="0"/>
            </a:rPr>
            <a:t>Age</a:t>
          </a:r>
        </a:p>
      </cdr:txBody>
    </cdr:sp>
  </cdr:relSizeAnchor>
  <cdr:relSizeAnchor xmlns:cdr="http://schemas.openxmlformats.org/drawingml/2006/chartDrawing">
    <cdr:from>
      <cdr:x>0.18989</cdr:x>
      <cdr:y>0.59164</cdr:y>
    </cdr:from>
    <cdr:to>
      <cdr:x>0.32993</cdr:x>
      <cdr:y>0.63432</cdr:y>
    </cdr:to>
    <cdr:sp macro="" textlink="">
      <cdr:nvSpPr>
        <cdr:cNvPr id="44" name="TextBox 43"/>
        <cdr:cNvSpPr txBox="1"/>
      </cdr:nvSpPr>
      <cdr:spPr>
        <a:xfrm xmlns:a="http://schemas.openxmlformats.org/drawingml/2006/main">
          <a:off x="1475929" y="2560320"/>
          <a:ext cx="1088439"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r">
            <a:lnSpc>
              <a:spcPct val="85000"/>
            </a:lnSpc>
          </a:pPr>
          <a:r>
            <a:rPr lang="en-US" sz="1400" b="1" u="sng" dirty="0">
              <a:solidFill>
                <a:srgbClr val="02458C"/>
              </a:solidFill>
              <a:latin typeface="Calibri" pitchFamily="34" charset="0"/>
            </a:rPr>
            <a:t>Race/ethnicity</a:t>
          </a:r>
        </a:p>
      </cdr:txBody>
    </cdr:sp>
  </cdr:relSizeAnchor>
  <cdr:relSizeAnchor xmlns:cdr="http://schemas.openxmlformats.org/drawingml/2006/chartDrawing">
    <cdr:from>
      <cdr:x>0.76246</cdr:x>
      <cdr:y>0.01174</cdr:y>
    </cdr:from>
    <cdr:to>
      <cdr:x>0.84434</cdr:x>
      <cdr:y>0.10109</cdr:y>
    </cdr:to>
    <cdr:sp macro="" textlink="">
      <cdr:nvSpPr>
        <cdr:cNvPr id="19" name="TextBox 1"/>
        <cdr:cNvSpPr txBox="1"/>
      </cdr:nvSpPr>
      <cdr:spPr>
        <a:xfrm xmlns:a="http://schemas.openxmlformats.org/drawingml/2006/main">
          <a:off x="5926137" y="50800"/>
          <a:ext cx="636404"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a:solidFill>
                <a:srgbClr val="02458C"/>
              </a:solidFill>
              <a:latin typeface="Calibri" pitchFamily="34" charset="0"/>
            </a:rPr>
            <a:t>CMC</a:t>
          </a:r>
          <a:br>
            <a:rPr lang="en-US" sz="1400" b="1" dirty="0">
              <a:solidFill>
                <a:srgbClr val="02458C"/>
              </a:solidFill>
              <a:latin typeface="Calibri" pitchFamily="34" charset="0"/>
            </a:rPr>
          </a:br>
          <a:r>
            <a:rPr lang="en-US" sz="1400" b="1" u="sng" dirty="0">
              <a:solidFill>
                <a:srgbClr val="02458C"/>
              </a:solidFill>
              <a:latin typeface="Calibri" pitchFamily="34" charset="0"/>
            </a:rPr>
            <a:t>opt-outs</a:t>
          </a:r>
        </a:p>
      </cdr:txBody>
    </cdr:sp>
  </cdr:relSizeAnchor>
  <cdr:relSizeAnchor xmlns:cdr="http://schemas.openxmlformats.org/drawingml/2006/chartDrawing">
    <cdr:from>
      <cdr:x>0.43675</cdr:x>
      <cdr:y>0.01174</cdr:y>
    </cdr:from>
    <cdr:to>
      <cdr:x>0.52523</cdr:x>
      <cdr:y>0.10109</cdr:y>
    </cdr:to>
    <cdr:sp macro="" textlink="">
      <cdr:nvSpPr>
        <cdr:cNvPr id="20" name="TextBox 2"/>
        <cdr:cNvSpPr txBox="1"/>
      </cdr:nvSpPr>
      <cdr:spPr>
        <a:xfrm xmlns:a="http://schemas.openxmlformats.org/drawingml/2006/main">
          <a:off x="3394588" y="50800"/>
          <a:ext cx="687702"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a:solidFill>
                <a:srgbClr val="02458C"/>
              </a:solidFill>
              <a:latin typeface="Calibri" pitchFamily="34" charset="0"/>
            </a:rPr>
            <a:t>CMC</a:t>
          </a:r>
          <a:br>
            <a:rPr lang="en-US" sz="1400" b="1" dirty="0">
              <a:solidFill>
                <a:srgbClr val="02458C"/>
              </a:solidFill>
              <a:latin typeface="Calibri" pitchFamily="34" charset="0"/>
            </a:rPr>
          </a:br>
          <a:r>
            <a:rPr lang="en-US" sz="1400" b="1" u="sng" dirty="0">
              <a:solidFill>
                <a:srgbClr val="02458C"/>
              </a:solidFill>
              <a:latin typeface="Calibri" pitchFamily="34" charset="0"/>
            </a:rPr>
            <a:t>enrollees</a:t>
          </a:r>
        </a:p>
      </cdr:txBody>
    </cdr:sp>
  </cdr:relSizeAnchor>
</c:userShapes>
</file>

<file path=ppt/drawings/drawing36.xml><?xml version="1.0" encoding="utf-8"?>
<c:userShapes xmlns:c="http://schemas.openxmlformats.org/drawingml/2006/chart">
  <cdr:relSizeAnchor xmlns:cdr="http://schemas.openxmlformats.org/drawingml/2006/chartDrawing">
    <cdr:from>
      <cdr:x>0.78992</cdr:x>
      <cdr:y>0.1741</cdr:y>
    </cdr:from>
    <cdr:to>
      <cdr:x>0.83034</cdr:x>
      <cdr:y>0.2237</cdr:y>
    </cdr:to>
    <cdr:sp macro="" textlink="">
      <cdr:nvSpPr>
        <cdr:cNvPr id="22" name="TextBox 1"/>
        <cdr:cNvSpPr txBox="1"/>
      </cdr:nvSpPr>
      <cdr:spPr>
        <a:xfrm xmlns:a="http://schemas.openxmlformats.org/drawingml/2006/main">
          <a:off x="6139546" y="756181"/>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35%</a:t>
          </a:r>
        </a:p>
      </cdr:txBody>
    </cdr:sp>
  </cdr:relSizeAnchor>
  <cdr:relSizeAnchor xmlns:cdr="http://schemas.openxmlformats.org/drawingml/2006/chartDrawing">
    <cdr:from>
      <cdr:x>0.76246</cdr:x>
      <cdr:y>0.01174</cdr:y>
    </cdr:from>
    <cdr:to>
      <cdr:x>0.84434</cdr:x>
      <cdr:y>0.10109</cdr:y>
    </cdr:to>
    <cdr:sp macro="" textlink="">
      <cdr:nvSpPr>
        <cdr:cNvPr id="19" name="TextBox 1"/>
        <cdr:cNvSpPr txBox="1"/>
      </cdr:nvSpPr>
      <cdr:spPr>
        <a:xfrm xmlns:a="http://schemas.openxmlformats.org/drawingml/2006/main">
          <a:off x="5926137" y="50800"/>
          <a:ext cx="636404"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a:solidFill>
                <a:srgbClr val="02458C"/>
              </a:solidFill>
              <a:latin typeface="Calibri" pitchFamily="34" charset="0"/>
            </a:rPr>
            <a:t>CMC</a:t>
          </a:r>
          <a:br>
            <a:rPr lang="en-US" sz="1400" b="1" dirty="0">
              <a:solidFill>
                <a:srgbClr val="02458C"/>
              </a:solidFill>
              <a:latin typeface="Calibri" pitchFamily="34" charset="0"/>
            </a:rPr>
          </a:br>
          <a:r>
            <a:rPr lang="en-US" sz="1400" b="1" u="sng" dirty="0">
              <a:solidFill>
                <a:srgbClr val="02458C"/>
              </a:solidFill>
              <a:latin typeface="Calibri" pitchFamily="34" charset="0"/>
            </a:rPr>
            <a:t>opt-outs</a:t>
          </a:r>
        </a:p>
      </cdr:txBody>
    </cdr:sp>
  </cdr:relSizeAnchor>
  <cdr:relSizeAnchor xmlns:cdr="http://schemas.openxmlformats.org/drawingml/2006/chartDrawing">
    <cdr:from>
      <cdr:x>0.43675</cdr:x>
      <cdr:y>0.01174</cdr:y>
    </cdr:from>
    <cdr:to>
      <cdr:x>0.52523</cdr:x>
      <cdr:y>0.10109</cdr:y>
    </cdr:to>
    <cdr:sp macro="" textlink="">
      <cdr:nvSpPr>
        <cdr:cNvPr id="20" name="TextBox 2"/>
        <cdr:cNvSpPr txBox="1"/>
      </cdr:nvSpPr>
      <cdr:spPr>
        <a:xfrm xmlns:a="http://schemas.openxmlformats.org/drawingml/2006/main">
          <a:off x="3394588" y="50800"/>
          <a:ext cx="687702"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a:solidFill>
                <a:srgbClr val="02458C"/>
              </a:solidFill>
              <a:latin typeface="Calibri" pitchFamily="34" charset="0"/>
            </a:rPr>
            <a:t>CMC</a:t>
          </a:r>
          <a:br>
            <a:rPr lang="en-US" sz="1400" b="1" dirty="0">
              <a:solidFill>
                <a:srgbClr val="02458C"/>
              </a:solidFill>
              <a:latin typeface="Calibri" pitchFamily="34" charset="0"/>
            </a:rPr>
          </a:br>
          <a:r>
            <a:rPr lang="en-US" sz="1400" b="1" u="sng" dirty="0">
              <a:solidFill>
                <a:srgbClr val="02458C"/>
              </a:solidFill>
              <a:latin typeface="Calibri" pitchFamily="34" charset="0"/>
            </a:rPr>
            <a:t>enrollees</a:t>
          </a:r>
        </a:p>
      </cdr:txBody>
    </cdr:sp>
  </cdr:relSizeAnchor>
  <cdr:relSizeAnchor xmlns:cdr="http://schemas.openxmlformats.org/drawingml/2006/chartDrawing">
    <cdr:from>
      <cdr:x>0.23349</cdr:x>
      <cdr:y>0.12439</cdr:y>
    </cdr:from>
    <cdr:to>
      <cdr:x>0.32919</cdr:x>
      <cdr:y>0.16946</cdr:y>
    </cdr:to>
    <cdr:sp macro="" textlink="">
      <cdr:nvSpPr>
        <cdr:cNvPr id="17" name="TextBox 1"/>
        <cdr:cNvSpPr txBox="1"/>
      </cdr:nvSpPr>
      <cdr:spPr>
        <a:xfrm xmlns:a="http://schemas.openxmlformats.org/drawingml/2006/main">
          <a:off x="1814768" y="540258"/>
          <a:ext cx="743819" cy="195757"/>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lnSpc>
              <a:spcPct val="85000"/>
            </a:lnSpc>
          </a:pPr>
          <a:r>
            <a:rPr lang="en-US" sz="1400" b="1" u="sng" dirty="0">
              <a:solidFill>
                <a:srgbClr val="02458C"/>
              </a:solidFill>
              <a:latin typeface="Calibri" pitchFamily="34" charset="0"/>
            </a:rPr>
            <a:t>Education</a:t>
          </a:r>
        </a:p>
      </cdr:txBody>
    </cdr:sp>
  </cdr:relSizeAnchor>
  <cdr:relSizeAnchor xmlns:cdr="http://schemas.openxmlformats.org/drawingml/2006/chartDrawing">
    <cdr:from>
      <cdr:x>0.07855</cdr:x>
      <cdr:y>0.60334</cdr:y>
    </cdr:from>
    <cdr:to>
      <cdr:x>0.32919</cdr:x>
      <cdr:y>0.6889</cdr:y>
    </cdr:to>
    <cdr:sp macro="" textlink="">
      <cdr:nvSpPr>
        <cdr:cNvPr id="18" name="TextBox 2"/>
        <cdr:cNvSpPr txBox="1"/>
      </cdr:nvSpPr>
      <cdr:spPr>
        <a:xfrm xmlns:a="http://schemas.openxmlformats.org/drawingml/2006/main">
          <a:off x="610559" y="2620547"/>
          <a:ext cx="1948037" cy="371640"/>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lnSpc>
              <a:spcPct val="85000"/>
            </a:lnSpc>
          </a:pPr>
          <a:r>
            <a:rPr lang="en-US" sz="1400" b="1" dirty="0">
              <a:solidFill>
                <a:srgbClr val="02458C"/>
              </a:solidFill>
              <a:latin typeface="Calibri" pitchFamily="34" charset="0"/>
            </a:rPr>
            <a:t>Receive Supplemental</a:t>
          </a:r>
          <a:br>
            <a:rPr lang="en-US" sz="1400" b="1" dirty="0">
              <a:solidFill>
                <a:srgbClr val="02458C"/>
              </a:solidFill>
              <a:latin typeface="Calibri" pitchFamily="34" charset="0"/>
            </a:rPr>
          </a:br>
          <a:r>
            <a:rPr lang="en-US" sz="1400" b="1" u="sng" dirty="0">
              <a:solidFill>
                <a:srgbClr val="02458C"/>
              </a:solidFill>
              <a:latin typeface="Calibri" pitchFamily="34" charset="0"/>
            </a:rPr>
            <a:t>Security Income/Payment</a:t>
          </a:r>
        </a:p>
      </cdr:txBody>
    </cdr:sp>
  </cdr:relSizeAnchor>
  <cdr:relSizeAnchor xmlns:cdr="http://schemas.openxmlformats.org/drawingml/2006/chartDrawing">
    <cdr:from>
      <cdr:x>0.78992</cdr:x>
      <cdr:y>0.47976</cdr:y>
    </cdr:from>
    <cdr:to>
      <cdr:x>0.83034</cdr:x>
      <cdr:y>0.52936</cdr:y>
    </cdr:to>
    <cdr:sp macro="" textlink="">
      <cdr:nvSpPr>
        <cdr:cNvPr id="21" name="TextBox 1"/>
        <cdr:cNvSpPr txBox="1"/>
      </cdr:nvSpPr>
      <cdr:spPr>
        <a:xfrm xmlns:a="http://schemas.openxmlformats.org/drawingml/2006/main">
          <a:off x="6139546" y="2083784"/>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14%</a:t>
          </a:r>
        </a:p>
      </cdr:txBody>
    </cdr:sp>
  </cdr:relSizeAnchor>
  <cdr:relSizeAnchor xmlns:cdr="http://schemas.openxmlformats.org/drawingml/2006/chartDrawing">
    <cdr:from>
      <cdr:x>0.78992</cdr:x>
      <cdr:y>0.27737</cdr:y>
    </cdr:from>
    <cdr:to>
      <cdr:x>0.83034</cdr:x>
      <cdr:y>0.32697</cdr:y>
    </cdr:to>
    <cdr:sp macro="" textlink="">
      <cdr:nvSpPr>
        <cdr:cNvPr id="23" name="TextBox 1"/>
        <cdr:cNvSpPr txBox="1"/>
      </cdr:nvSpPr>
      <cdr:spPr>
        <a:xfrm xmlns:a="http://schemas.openxmlformats.org/drawingml/2006/main">
          <a:off x="6139546" y="1204723"/>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20%</a:t>
          </a:r>
        </a:p>
      </cdr:txBody>
    </cdr:sp>
  </cdr:relSizeAnchor>
  <cdr:relSizeAnchor xmlns:cdr="http://schemas.openxmlformats.org/drawingml/2006/chartDrawing">
    <cdr:from>
      <cdr:x>0.78992</cdr:x>
      <cdr:y>0.37926</cdr:y>
    </cdr:from>
    <cdr:to>
      <cdr:x>0.83034</cdr:x>
      <cdr:y>0.42886</cdr:y>
    </cdr:to>
    <cdr:sp macro="" textlink="">
      <cdr:nvSpPr>
        <cdr:cNvPr id="25" name="TextBox 1"/>
        <cdr:cNvSpPr txBox="1"/>
      </cdr:nvSpPr>
      <cdr:spPr>
        <a:xfrm xmlns:a="http://schemas.openxmlformats.org/drawingml/2006/main">
          <a:off x="6139546" y="1647273"/>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41%</a:t>
          </a:r>
        </a:p>
      </cdr:txBody>
    </cdr:sp>
  </cdr:relSizeAnchor>
  <cdr:relSizeAnchor xmlns:cdr="http://schemas.openxmlformats.org/drawingml/2006/chartDrawing">
    <cdr:from>
      <cdr:x>0.78992</cdr:x>
      <cdr:y>0.68247</cdr:y>
    </cdr:from>
    <cdr:to>
      <cdr:x>0.83034</cdr:x>
      <cdr:y>0.73207</cdr:y>
    </cdr:to>
    <cdr:sp macro="" textlink="">
      <cdr:nvSpPr>
        <cdr:cNvPr id="29" name="TextBox 1"/>
        <cdr:cNvSpPr txBox="1"/>
      </cdr:nvSpPr>
      <cdr:spPr>
        <a:xfrm xmlns:a="http://schemas.openxmlformats.org/drawingml/2006/main">
          <a:off x="6139546" y="2964235"/>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62%</a:t>
          </a:r>
        </a:p>
      </cdr:txBody>
    </cdr:sp>
  </cdr:relSizeAnchor>
  <cdr:relSizeAnchor xmlns:cdr="http://schemas.openxmlformats.org/drawingml/2006/chartDrawing">
    <cdr:from>
      <cdr:x>0.78992</cdr:x>
      <cdr:y>0.78454</cdr:y>
    </cdr:from>
    <cdr:to>
      <cdr:x>0.83034</cdr:x>
      <cdr:y>0.83414</cdr:y>
    </cdr:to>
    <cdr:sp macro="" textlink="">
      <cdr:nvSpPr>
        <cdr:cNvPr id="30" name="TextBox 1"/>
        <cdr:cNvSpPr txBox="1"/>
      </cdr:nvSpPr>
      <cdr:spPr>
        <a:xfrm xmlns:a="http://schemas.openxmlformats.org/drawingml/2006/main">
          <a:off x="6139546" y="3407566"/>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31%</a:t>
          </a:r>
        </a:p>
      </cdr:txBody>
    </cdr:sp>
  </cdr:relSizeAnchor>
</c:userShapes>
</file>

<file path=ppt/drawings/drawing37.xml><?xml version="1.0" encoding="utf-8"?>
<c:userShapes xmlns:c="http://schemas.openxmlformats.org/drawingml/2006/chart">
  <cdr:relSizeAnchor xmlns:cdr="http://schemas.openxmlformats.org/drawingml/2006/chartDrawing">
    <cdr:from>
      <cdr:x>0.77928</cdr:x>
      <cdr:y>0.39564</cdr:y>
    </cdr:from>
    <cdr:to>
      <cdr:x>0.82527</cdr:x>
      <cdr:y>0.45254</cdr:y>
    </cdr:to>
    <cdr:sp macro="" textlink="">
      <cdr:nvSpPr>
        <cdr:cNvPr id="24" name="TextBox 1"/>
        <cdr:cNvSpPr txBox="1"/>
      </cdr:nvSpPr>
      <cdr:spPr>
        <a:xfrm xmlns:a="http://schemas.openxmlformats.org/drawingml/2006/main">
          <a:off x="6056859" y="1712149"/>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51%</a:t>
          </a:r>
        </a:p>
      </cdr:txBody>
    </cdr:sp>
  </cdr:relSizeAnchor>
  <cdr:relSizeAnchor xmlns:cdr="http://schemas.openxmlformats.org/drawingml/2006/chartDrawing">
    <cdr:from>
      <cdr:x>0.77928</cdr:x>
      <cdr:y>0.80195</cdr:y>
    </cdr:from>
    <cdr:to>
      <cdr:x>0.82527</cdr:x>
      <cdr:y>0.85884</cdr:y>
    </cdr:to>
    <cdr:sp macro="" textlink="">
      <cdr:nvSpPr>
        <cdr:cNvPr id="26" name="TextBox 1"/>
        <cdr:cNvSpPr txBox="1"/>
      </cdr:nvSpPr>
      <cdr:spPr>
        <a:xfrm xmlns:a="http://schemas.openxmlformats.org/drawingml/2006/main">
          <a:off x="6056859" y="3470445"/>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30%</a:t>
          </a:r>
        </a:p>
      </cdr:txBody>
    </cdr:sp>
  </cdr:relSizeAnchor>
  <cdr:relSizeAnchor xmlns:cdr="http://schemas.openxmlformats.org/drawingml/2006/chartDrawing">
    <cdr:from>
      <cdr:x>0.77928</cdr:x>
      <cdr:y>0.19249</cdr:y>
    </cdr:from>
    <cdr:to>
      <cdr:x>0.82527</cdr:x>
      <cdr:y>0.24938</cdr:y>
    </cdr:to>
    <cdr:sp macro="" textlink="">
      <cdr:nvSpPr>
        <cdr:cNvPr id="27" name="TextBox 1"/>
        <cdr:cNvSpPr txBox="1"/>
      </cdr:nvSpPr>
      <cdr:spPr>
        <a:xfrm xmlns:a="http://schemas.openxmlformats.org/drawingml/2006/main">
          <a:off x="6056859" y="832991"/>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49%</a:t>
          </a:r>
        </a:p>
      </cdr:txBody>
    </cdr:sp>
  </cdr:relSizeAnchor>
  <cdr:relSizeAnchor xmlns:cdr="http://schemas.openxmlformats.org/drawingml/2006/chartDrawing">
    <cdr:from>
      <cdr:x>0.77928</cdr:x>
      <cdr:y>0.59879</cdr:y>
    </cdr:from>
    <cdr:to>
      <cdr:x>0.82527</cdr:x>
      <cdr:y>0.65569</cdr:y>
    </cdr:to>
    <cdr:sp macro="" textlink="">
      <cdr:nvSpPr>
        <cdr:cNvPr id="28" name="TextBox 1"/>
        <cdr:cNvSpPr txBox="1"/>
      </cdr:nvSpPr>
      <cdr:spPr>
        <a:xfrm xmlns:a="http://schemas.openxmlformats.org/drawingml/2006/main">
          <a:off x="6056860" y="2591286"/>
          <a:ext cx="357469"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41%</a:t>
          </a:r>
        </a:p>
      </cdr:txBody>
    </cdr:sp>
  </cdr:relSizeAnchor>
  <cdr:relSizeAnchor xmlns:cdr="http://schemas.openxmlformats.org/drawingml/2006/chartDrawing">
    <cdr:from>
      <cdr:x>0.73648</cdr:x>
      <cdr:y>0.04916</cdr:y>
    </cdr:from>
    <cdr:to>
      <cdr:x>0.86806</cdr:x>
      <cdr:y>0.09184</cdr:y>
    </cdr:to>
    <cdr:sp macro="" textlink="">
      <cdr:nvSpPr>
        <cdr:cNvPr id="8" name="TextBox 1"/>
        <cdr:cNvSpPr txBox="1"/>
      </cdr:nvSpPr>
      <cdr:spPr>
        <a:xfrm xmlns:a="http://schemas.openxmlformats.org/drawingml/2006/main">
          <a:off x="5724235" y="212725"/>
          <a:ext cx="1022692" cy="184699"/>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u="sng" dirty="0">
              <a:solidFill>
                <a:schemeClr val="bg1"/>
              </a:solidFill>
              <a:latin typeface="Calibri" pitchFamily="34" charset="0"/>
            </a:rPr>
            <a:t>CMC opt-outs</a:t>
          </a:r>
        </a:p>
      </cdr:txBody>
    </cdr:sp>
  </cdr:relSizeAnchor>
  <cdr:relSizeAnchor xmlns:cdr="http://schemas.openxmlformats.org/drawingml/2006/chartDrawing">
    <cdr:from>
      <cdr:x>0.3703</cdr:x>
      <cdr:y>0.04916</cdr:y>
    </cdr:from>
    <cdr:to>
      <cdr:x>0.50848</cdr:x>
      <cdr:y>0.09184</cdr:y>
    </cdr:to>
    <cdr:sp macro="" textlink="">
      <cdr:nvSpPr>
        <cdr:cNvPr id="9" name="TextBox 2"/>
        <cdr:cNvSpPr txBox="1"/>
      </cdr:nvSpPr>
      <cdr:spPr>
        <a:xfrm xmlns:a="http://schemas.openxmlformats.org/drawingml/2006/main">
          <a:off x="2878137" y="212725"/>
          <a:ext cx="1073991" cy="184699"/>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u="sng" dirty="0">
              <a:solidFill>
                <a:schemeClr val="bg1"/>
              </a:solidFill>
              <a:latin typeface="Calibri" pitchFamily="34" charset="0"/>
            </a:rPr>
            <a:t>CMC enrollees</a:t>
          </a:r>
        </a:p>
      </cdr:txBody>
    </cdr:sp>
  </cdr:relSizeAnchor>
</c:userShapes>
</file>

<file path=ppt/drawings/drawing38.xml><?xml version="1.0" encoding="utf-8"?>
<c:userShapes xmlns:c="http://schemas.openxmlformats.org/drawingml/2006/chart">
  <cdr:relSizeAnchor xmlns:cdr="http://schemas.openxmlformats.org/drawingml/2006/chartDrawing">
    <cdr:from>
      <cdr:x>0.82472</cdr:x>
      <cdr:y>0.04916</cdr:y>
    </cdr:from>
    <cdr:to>
      <cdr:x>0.9563</cdr:x>
      <cdr:y>0.09184</cdr:y>
    </cdr:to>
    <cdr:sp macro="" textlink="">
      <cdr:nvSpPr>
        <cdr:cNvPr id="19" name="TextBox 18"/>
        <cdr:cNvSpPr txBox="1"/>
      </cdr:nvSpPr>
      <cdr:spPr>
        <a:xfrm xmlns:a="http://schemas.openxmlformats.org/drawingml/2006/main">
          <a:off x="6410054" y="212741"/>
          <a:ext cx="1022692" cy="184699"/>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opt-outs</a:t>
          </a:r>
        </a:p>
      </cdr:txBody>
    </cdr:sp>
  </cdr:relSizeAnchor>
  <cdr:relSizeAnchor xmlns:cdr="http://schemas.openxmlformats.org/drawingml/2006/chartDrawing">
    <cdr:from>
      <cdr:x>0.86752</cdr:x>
      <cdr:y>0.18933</cdr:y>
    </cdr:from>
    <cdr:to>
      <cdr:x>0.91351</cdr:x>
      <cdr:y>0.24622</cdr:y>
    </cdr:to>
    <cdr:sp macro="" textlink="">
      <cdr:nvSpPr>
        <cdr:cNvPr id="21" name="TextBox 1"/>
        <cdr:cNvSpPr txBox="1"/>
      </cdr:nvSpPr>
      <cdr:spPr>
        <a:xfrm xmlns:a="http://schemas.openxmlformats.org/drawingml/2006/main">
          <a:off x="6742695" y="819316"/>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84%</a:t>
          </a:r>
        </a:p>
      </cdr:txBody>
    </cdr:sp>
  </cdr:relSizeAnchor>
  <cdr:relSizeAnchor xmlns:cdr="http://schemas.openxmlformats.org/drawingml/2006/chartDrawing">
    <cdr:from>
      <cdr:x>0.86752</cdr:x>
      <cdr:y>0.39342</cdr:y>
    </cdr:from>
    <cdr:to>
      <cdr:x>0.91351</cdr:x>
      <cdr:y>0.45032</cdr:y>
    </cdr:to>
    <cdr:sp macro="" textlink="">
      <cdr:nvSpPr>
        <cdr:cNvPr id="23" name="TextBox 1"/>
        <cdr:cNvSpPr txBox="1"/>
      </cdr:nvSpPr>
      <cdr:spPr>
        <a:xfrm xmlns:a="http://schemas.openxmlformats.org/drawingml/2006/main">
          <a:off x="6742695" y="1702542"/>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83%</a:t>
          </a:r>
        </a:p>
      </cdr:txBody>
    </cdr:sp>
  </cdr:relSizeAnchor>
  <cdr:relSizeAnchor xmlns:cdr="http://schemas.openxmlformats.org/drawingml/2006/chartDrawing">
    <cdr:from>
      <cdr:x>0.45854</cdr:x>
      <cdr:y>0.04916</cdr:y>
    </cdr:from>
    <cdr:to>
      <cdr:x>0.59672</cdr:x>
      <cdr:y>0.09184</cdr:y>
    </cdr:to>
    <cdr:sp macro="" textlink="">
      <cdr:nvSpPr>
        <cdr:cNvPr id="29" name="TextBox 28"/>
        <cdr:cNvSpPr txBox="1"/>
      </cdr:nvSpPr>
      <cdr:spPr>
        <a:xfrm xmlns:a="http://schemas.openxmlformats.org/drawingml/2006/main">
          <a:off x="3563937" y="212725"/>
          <a:ext cx="107401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enrollees</a:t>
          </a:r>
        </a:p>
      </cdr:txBody>
    </cdr:sp>
  </cdr:relSizeAnchor>
  <cdr:relSizeAnchor xmlns:cdr="http://schemas.openxmlformats.org/drawingml/2006/chartDrawing">
    <cdr:from>
      <cdr:x>0.01736</cdr:x>
      <cdr:y>0.14416</cdr:y>
    </cdr:from>
    <cdr:to>
      <cdr:x>0.33109</cdr:x>
      <cdr:y>0.28871</cdr:y>
    </cdr:to>
    <cdr:sp macro="" textlink="">
      <cdr:nvSpPr>
        <cdr:cNvPr id="30" name="TextBox 29"/>
        <cdr:cNvSpPr txBox="1"/>
      </cdr:nvSpPr>
      <cdr:spPr>
        <a:xfrm xmlns:a="http://schemas.openxmlformats.org/drawingml/2006/main">
          <a:off x="134929" y="626145"/>
          <a:ext cx="2438408" cy="627838"/>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600" b="1" dirty="0">
              <a:solidFill>
                <a:schemeClr val="bg1"/>
              </a:solidFill>
              <a:latin typeface="Calibri" pitchFamily="34" charset="0"/>
            </a:rPr>
            <a:t>Know how to manage </a:t>
          </a:r>
          <a:br>
            <a:rPr lang="en-US" sz="1600" b="1" dirty="0">
              <a:solidFill>
                <a:schemeClr val="bg1"/>
              </a:solidFill>
              <a:latin typeface="Calibri" pitchFamily="34" charset="0"/>
            </a:rPr>
          </a:br>
          <a:r>
            <a:rPr lang="en-US" sz="1600" b="1" dirty="0">
              <a:solidFill>
                <a:schemeClr val="bg1"/>
              </a:solidFill>
              <a:latin typeface="Calibri" pitchFamily="34" charset="0"/>
            </a:rPr>
            <a:t>your health conditions</a:t>
          </a:r>
          <a:br>
            <a:rPr lang="en-US" sz="1600" b="1" dirty="0">
              <a:solidFill>
                <a:schemeClr val="bg1"/>
              </a:solidFill>
              <a:latin typeface="Calibri" pitchFamily="34" charset="0"/>
            </a:rPr>
          </a:br>
          <a:r>
            <a:rPr lang="en-US" sz="1600" b="1" dirty="0">
              <a:solidFill>
                <a:schemeClr val="bg1"/>
              </a:solidFill>
              <a:latin typeface="Calibri" pitchFamily="34" charset="0"/>
            </a:rPr>
            <a:t>(% confident)</a:t>
          </a:r>
        </a:p>
      </cdr:txBody>
    </cdr:sp>
  </cdr:relSizeAnchor>
  <cdr:relSizeAnchor xmlns:cdr="http://schemas.openxmlformats.org/drawingml/2006/chartDrawing">
    <cdr:from>
      <cdr:x>0.01736</cdr:x>
      <cdr:y>0.35546</cdr:y>
    </cdr:from>
    <cdr:to>
      <cdr:x>0.33109</cdr:x>
      <cdr:y>0.50001</cdr:y>
    </cdr:to>
    <cdr:sp macro="" textlink="">
      <cdr:nvSpPr>
        <cdr:cNvPr id="31" name="TextBox 30"/>
        <cdr:cNvSpPr txBox="1"/>
      </cdr:nvSpPr>
      <cdr:spPr>
        <a:xfrm xmlns:a="http://schemas.openxmlformats.org/drawingml/2006/main">
          <a:off x="134929" y="1543905"/>
          <a:ext cx="2438408" cy="627838"/>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600" b="1" dirty="0">
              <a:solidFill>
                <a:schemeClr val="bg1"/>
              </a:solidFill>
              <a:latin typeface="Calibri" pitchFamily="34" charset="0"/>
            </a:rPr>
            <a:t>Can get questions about your health needs answered (% confident)</a:t>
          </a:r>
        </a:p>
      </cdr:txBody>
    </cdr:sp>
  </cdr:relSizeAnchor>
  <cdr:relSizeAnchor xmlns:cdr="http://schemas.openxmlformats.org/drawingml/2006/chartDrawing">
    <cdr:from>
      <cdr:x>0.01736</cdr:x>
      <cdr:y>0.52505</cdr:y>
    </cdr:from>
    <cdr:to>
      <cdr:x>0.33109</cdr:x>
      <cdr:y>0.7178</cdr:y>
    </cdr:to>
    <cdr:sp macro="" textlink="">
      <cdr:nvSpPr>
        <cdr:cNvPr id="32" name="TextBox 31"/>
        <cdr:cNvSpPr txBox="1"/>
      </cdr:nvSpPr>
      <cdr:spPr>
        <a:xfrm xmlns:a="http://schemas.openxmlformats.org/drawingml/2006/main">
          <a:off x="134929" y="2280502"/>
          <a:ext cx="2438408" cy="837191"/>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600" b="1" dirty="0">
              <a:solidFill>
                <a:schemeClr val="bg1"/>
              </a:solidFill>
              <a:latin typeface="Calibri" pitchFamily="34" charset="0"/>
            </a:rPr>
            <a:t>Know who to call if you have a health need or question </a:t>
          </a:r>
          <a:br>
            <a:rPr lang="en-US" sz="1600" b="1" dirty="0">
              <a:solidFill>
                <a:schemeClr val="bg1"/>
              </a:solidFill>
              <a:latin typeface="Calibri" pitchFamily="34" charset="0"/>
            </a:rPr>
          </a:br>
          <a:r>
            <a:rPr lang="en-US" sz="1600" b="1" dirty="0">
              <a:solidFill>
                <a:schemeClr val="bg1"/>
              </a:solidFill>
              <a:latin typeface="Calibri" pitchFamily="34" charset="0"/>
            </a:rPr>
            <a:t>(% yes)</a:t>
          </a:r>
        </a:p>
      </cdr:txBody>
    </cdr:sp>
  </cdr:relSizeAnchor>
  <cdr:relSizeAnchor xmlns:cdr="http://schemas.openxmlformats.org/drawingml/2006/chartDrawing">
    <cdr:from>
      <cdr:x>0.86752</cdr:x>
      <cdr:y>0.59752</cdr:y>
    </cdr:from>
    <cdr:to>
      <cdr:x>0.91351</cdr:x>
      <cdr:y>0.65441</cdr:y>
    </cdr:to>
    <cdr:sp macro="" textlink="">
      <cdr:nvSpPr>
        <cdr:cNvPr id="12" name="TextBox 1"/>
        <cdr:cNvSpPr txBox="1"/>
      </cdr:nvSpPr>
      <cdr:spPr>
        <a:xfrm xmlns:a="http://schemas.openxmlformats.org/drawingml/2006/main">
          <a:off x="6742695" y="2585769"/>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78%</a:t>
          </a:r>
        </a:p>
      </cdr:txBody>
    </cdr:sp>
  </cdr:relSizeAnchor>
</c:userShapes>
</file>

<file path=ppt/drawings/drawing39.xml><?xml version="1.0" encoding="utf-8"?>
<c:userShapes xmlns:c="http://schemas.openxmlformats.org/drawingml/2006/chart">
  <cdr:relSizeAnchor xmlns:cdr="http://schemas.openxmlformats.org/drawingml/2006/chartDrawing">
    <cdr:from>
      <cdr:x>0.82472</cdr:x>
      <cdr:y>0.04916</cdr:y>
    </cdr:from>
    <cdr:to>
      <cdr:x>0.9563</cdr:x>
      <cdr:y>0.09184</cdr:y>
    </cdr:to>
    <cdr:sp macro="" textlink="">
      <cdr:nvSpPr>
        <cdr:cNvPr id="19" name="TextBox 18"/>
        <cdr:cNvSpPr txBox="1"/>
      </cdr:nvSpPr>
      <cdr:spPr>
        <a:xfrm xmlns:a="http://schemas.openxmlformats.org/drawingml/2006/main">
          <a:off x="6410054" y="213522"/>
          <a:ext cx="1022692"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opt-outs</a:t>
          </a:r>
        </a:p>
      </cdr:txBody>
    </cdr:sp>
  </cdr:relSizeAnchor>
  <cdr:relSizeAnchor xmlns:cdr="http://schemas.openxmlformats.org/drawingml/2006/chartDrawing">
    <cdr:from>
      <cdr:x>0.86752</cdr:x>
      <cdr:y>0.18923</cdr:y>
    </cdr:from>
    <cdr:to>
      <cdr:x>0.91351</cdr:x>
      <cdr:y>0.24612</cdr:y>
    </cdr:to>
    <cdr:sp macro="" textlink="">
      <cdr:nvSpPr>
        <cdr:cNvPr id="21" name="TextBox 1"/>
        <cdr:cNvSpPr txBox="1"/>
      </cdr:nvSpPr>
      <cdr:spPr>
        <a:xfrm xmlns:a="http://schemas.openxmlformats.org/drawingml/2006/main">
          <a:off x="6742695" y="818884"/>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84%</a:t>
          </a:r>
        </a:p>
      </cdr:txBody>
    </cdr:sp>
  </cdr:relSizeAnchor>
  <cdr:relSizeAnchor xmlns:cdr="http://schemas.openxmlformats.org/drawingml/2006/chartDrawing">
    <cdr:from>
      <cdr:x>0.86752</cdr:x>
      <cdr:y>0.39288</cdr:y>
    </cdr:from>
    <cdr:to>
      <cdr:x>0.91351</cdr:x>
      <cdr:y>0.44978</cdr:y>
    </cdr:to>
    <cdr:sp macro="" textlink="">
      <cdr:nvSpPr>
        <cdr:cNvPr id="23" name="TextBox 1"/>
        <cdr:cNvSpPr txBox="1"/>
      </cdr:nvSpPr>
      <cdr:spPr>
        <a:xfrm xmlns:a="http://schemas.openxmlformats.org/drawingml/2006/main">
          <a:off x="6742695" y="1700205"/>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74%</a:t>
          </a:r>
        </a:p>
      </cdr:txBody>
    </cdr:sp>
  </cdr:relSizeAnchor>
  <cdr:relSizeAnchor xmlns:cdr="http://schemas.openxmlformats.org/drawingml/2006/chartDrawing">
    <cdr:from>
      <cdr:x>0.45854</cdr:x>
      <cdr:y>0.04916</cdr:y>
    </cdr:from>
    <cdr:to>
      <cdr:x>0.59672</cdr:x>
      <cdr:y>0.09184</cdr:y>
    </cdr:to>
    <cdr:sp macro="" textlink="">
      <cdr:nvSpPr>
        <cdr:cNvPr id="29" name="TextBox 28"/>
        <cdr:cNvSpPr txBox="1"/>
      </cdr:nvSpPr>
      <cdr:spPr>
        <a:xfrm xmlns:a="http://schemas.openxmlformats.org/drawingml/2006/main">
          <a:off x="3563937" y="212725"/>
          <a:ext cx="107401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enrollees</a:t>
          </a:r>
        </a:p>
      </cdr:txBody>
    </cdr:sp>
  </cdr:relSizeAnchor>
  <cdr:relSizeAnchor xmlns:cdr="http://schemas.openxmlformats.org/drawingml/2006/chartDrawing">
    <cdr:from>
      <cdr:x>0.86752</cdr:x>
      <cdr:y>0.59654</cdr:y>
    </cdr:from>
    <cdr:to>
      <cdr:x>0.91351</cdr:x>
      <cdr:y>0.65343</cdr:y>
    </cdr:to>
    <cdr:sp macro="" textlink="">
      <cdr:nvSpPr>
        <cdr:cNvPr id="12" name="TextBox 1"/>
        <cdr:cNvSpPr txBox="1"/>
      </cdr:nvSpPr>
      <cdr:spPr>
        <a:xfrm xmlns:a="http://schemas.openxmlformats.org/drawingml/2006/main">
          <a:off x="6742695" y="2581528"/>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82%</a:t>
          </a:r>
        </a:p>
      </cdr:txBody>
    </cdr:sp>
  </cdr:relSizeAnchor>
  <cdr:relSizeAnchor xmlns:cdr="http://schemas.openxmlformats.org/drawingml/2006/chartDrawing">
    <cdr:from>
      <cdr:x>0.86752</cdr:x>
      <cdr:y>0.8001</cdr:y>
    </cdr:from>
    <cdr:to>
      <cdr:x>0.91351</cdr:x>
      <cdr:y>0.85699</cdr:y>
    </cdr:to>
    <cdr:sp macro="" textlink="">
      <cdr:nvSpPr>
        <cdr:cNvPr id="36" name="TextBox 1"/>
        <cdr:cNvSpPr txBox="1"/>
      </cdr:nvSpPr>
      <cdr:spPr>
        <a:xfrm xmlns:a="http://schemas.openxmlformats.org/drawingml/2006/main">
          <a:off x="6742695" y="3462439"/>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81%</a:t>
          </a:r>
        </a:p>
      </cdr:txBody>
    </cdr:sp>
  </cdr:relSizeAnchor>
  <cdr:relSizeAnchor xmlns:cdr="http://schemas.openxmlformats.org/drawingml/2006/chartDrawing">
    <cdr:from>
      <cdr:x>0.01736</cdr:x>
      <cdr:y>0.14983</cdr:y>
    </cdr:from>
    <cdr:to>
      <cdr:x>0.34845</cdr:x>
      <cdr:y>0.29438</cdr:y>
    </cdr:to>
    <cdr:sp macro="" textlink="">
      <cdr:nvSpPr>
        <cdr:cNvPr id="24" name="TextBox 1"/>
        <cdr:cNvSpPr txBox="1"/>
      </cdr:nvSpPr>
      <cdr:spPr>
        <a:xfrm xmlns:a="http://schemas.openxmlformats.org/drawingml/2006/main">
          <a:off x="134937" y="650772"/>
          <a:ext cx="2573364" cy="627838"/>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Amount of time doctor/</a:t>
          </a:r>
          <a:br>
            <a:rPr lang="en-US" sz="1600" b="1" dirty="0">
              <a:solidFill>
                <a:schemeClr val="bg1"/>
              </a:solidFill>
              <a:latin typeface="Calibri" pitchFamily="34" charset="0"/>
            </a:rPr>
          </a:br>
          <a:r>
            <a:rPr lang="en-US" sz="1600" b="1" dirty="0">
              <a:solidFill>
                <a:schemeClr val="bg1"/>
              </a:solidFill>
              <a:latin typeface="Calibri" pitchFamily="34" charset="0"/>
            </a:rPr>
            <a:t>other staff spend with you</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p>
      </cdr:txBody>
    </cdr:sp>
  </cdr:relSizeAnchor>
  <cdr:relSizeAnchor xmlns:cdr="http://schemas.openxmlformats.org/drawingml/2006/chartDrawing">
    <cdr:from>
      <cdr:x>0.01736</cdr:x>
      <cdr:y>0.35526</cdr:y>
    </cdr:from>
    <cdr:to>
      <cdr:x>0.34845</cdr:x>
      <cdr:y>0.49981</cdr:y>
    </cdr:to>
    <cdr:sp macro="" textlink="">
      <cdr:nvSpPr>
        <cdr:cNvPr id="30" name="TextBox 2"/>
        <cdr:cNvSpPr txBox="1"/>
      </cdr:nvSpPr>
      <cdr:spPr>
        <a:xfrm xmlns:a="http://schemas.openxmlformats.org/drawingml/2006/main">
          <a:off x="134937" y="1543036"/>
          <a:ext cx="2573364" cy="627839"/>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Information health plan gives explaining your benefits </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p>
      </cdr:txBody>
    </cdr:sp>
  </cdr:relSizeAnchor>
  <cdr:relSizeAnchor xmlns:cdr="http://schemas.openxmlformats.org/drawingml/2006/chartDrawing">
    <cdr:from>
      <cdr:x>0.01736</cdr:x>
      <cdr:y>0.58478</cdr:y>
    </cdr:from>
    <cdr:to>
      <cdr:x>0.34845</cdr:x>
      <cdr:y>0.68115</cdr:y>
    </cdr:to>
    <cdr:sp macro="" textlink="">
      <cdr:nvSpPr>
        <cdr:cNvPr id="31" name="TextBox 3"/>
        <cdr:cNvSpPr txBox="1"/>
      </cdr:nvSpPr>
      <cdr:spPr>
        <a:xfrm xmlns:a="http://schemas.openxmlformats.org/drawingml/2006/main">
          <a:off x="134937" y="2539933"/>
          <a:ext cx="2573364" cy="418574"/>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Your choice of doctors </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p>
      </cdr:txBody>
    </cdr:sp>
  </cdr:relSizeAnchor>
  <cdr:relSizeAnchor xmlns:cdr="http://schemas.openxmlformats.org/drawingml/2006/chartDrawing">
    <cdr:from>
      <cdr:x>0.01736</cdr:x>
      <cdr:y>0.79021</cdr:y>
    </cdr:from>
    <cdr:to>
      <cdr:x>0.34845</cdr:x>
      <cdr:y>0.88658</cdr:y>
    </cdr:to>
    <cdr:sp macro="" textlink="">
      <cdr:nvSpPr>
        <cdr:cNvPr id="32" name="TextBox 4"/>
        <cdr:cNvSpPr txBox="1"/>
      </cdr:nvSpPr>
      <cdr:spPr>
        <a:xfrm xmlns:a="http://schemas.openxmlformats.org/drawingml/2006/main">
          <a:off x="134937" y="3432198"/>
          <a:ext cx="2573364" cy="418574"/>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Your choice of hospitals </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p>
      </cdr:txBody>
    </cdr:sp>
  </cdr:relSizeAnchor>
</c:userShapes>
</file>

<file path=ppt/drawings/drawing4.xml><?xml version="1.0" encoding="utf-8"?>
<c:userShapes xmlns:c="http://schemas.openxmlformats.org/drawingml/2006/chart">
  <cdr:relSizeAnchor xmlns:cdr="http://schemas.openxmlformats.org/drawingml/2006/chartDrawing">
    <cdr:from>
      <cdr:x>0.84089</cdr:x>
      <cdr:y>0</cdr:y>
    </cdr:from>
    <cdr:to>
      <cdr:x>0.93247</cdr:x>
      <cdr:y>0.085</cdr:y>
    </cdr:to>
    <cdr:sp macro="" textlink="">
      <cdr:nvSpPr>
        <cdr:cNvPr id="4" name="TextBox 3"/>
        <cdr:cNvSpPr txBox="1"/>
      </cdr:nvSpPr>
      <cdr:spPr>
        <a:xfrm xmlns:a="http://schemas.openxmlformats.org/drawingml/2006/main">
          <a:off x="6535737" y="0"/>
          <a:ext cx="711796" cy="367840"/>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dirty="0">
              <a:solidFill>
                <a:srgbClr val="02458C"/>
              </a:solidFill>
              <a:latin typeface="Calibri" pitchFamily="34" charset="0"/>
            </a:rPr>
            <a:t>Non-CMC</a:t>
          </a:r>
          <a:br>
            <a:rPr lang="en-US" sz="1400" b="1" dirty="0">
              <a:solidFill>
                <a:srgbClr val="02458C"/>
              </a:solidFill>
              <a:latin typeface="Calibri" pitchFamily="34" charset="0"/>
            </a:rPr>
          </a:br>
          <a:r>
            <a:rPr lang="en-US" sz="1400" b="1" u="sng" dirty="0">
              <a:solidFill>
                <a:srgbClr val="02458C"/>
              </a:solidFill>
              <a:latin typeface="Calibri" pitchFamily="34" charset="0"/>
            </a:rPr>
            <a:t>counties</a:t>
          </a:r>
        </a:p>
      </cdr:txBody>
    </cdr:sp>
  </cdr:relSizeAnchor>
  <cdr:relSizeAnchor xmlns:cdr="http://schemas.openxmlformats.org/drawingml/2006/chartDrawing">
    <cdr:from>
      <cdr:x>0.86647</cdr:x>
      <cdr:y>0.2966</cdr:y>
    </cdr:from>
    <cdr:to>
      <cdr:x>0.90689</cdr:x>
      <cdr:y>0.34638</cdr:y>
    </cdr:to>
    <cdr:sp macro="" textlink="">
      <cdr:nvSpPr>
        <cdr:cNvPr id="9" name="TextBox 1"/>
        <cdr:cNvSpPr txBox="1"/>
      </cdr:nvSpPr>
      <cdr:spPr>
        <a:xfrm xmlns:a="http://schemas.openxmlformats.org/drawingml/2006/main">
          <a:off x="6734523" y="1283534"/>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14%</a:t>
          </a:r>
        </a:p>
      </cdr:txBody>
    </cdr:sp>
  </cdr:relSizeAnchor>
  <cdr:relSizeAnchor xmlns:cdr="http://schemas.openxmlformats.org/drawingml/2006/chartDrawing">
    <cdr:from>
      <cdr:x>0.86647</cdr:x>
      <cdr:y>0.5271</cdr:y>
    </cdr:from>
    <cdr:to>
      <cdr:x>0.90689</cdr:x>
      <cdr:y>0.57688</cdr:y>
    </cdr:to>
    <cdr:sp macro="" textlink="">
      <cdr:nvSpPr>
        <cdr:cNvPr id="11" name="TextBox 1"/>
        <cdr:cNvSpPr txBox="1"/>
      </cdr:nvSpPr>
      <cdr:spPr>
        <a:xfrm xmlns:a="http://schemas.openxmlformats.org/drawingml/2006/main">
          <a:off x="6734551" y="2281023"/>
          <a:ext cx="314161" cy="21542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23%</a:t>
          </a:r>
        </a:p>
      </cdr:txBody>
    </cdr:sp>
  </cdr:relSizeAnchor>
  <cdr:relSizeAnchor xmlns:cdr="http://schemas.openxmlformats.org/drawingml/2006/chartDrawing">
    <cdr:from>
      <cdr:x>0.86647</cdr:x>
      <cdr:y>0.58556</cdr:y>
    </cdr:from>
    <cdr:to>
      <cdr:x>0.90689</cdr:x>
      <cdr:y>0.63535</cdr:y>
    </cdr:to>
    <cdr:sp macro="" textlink="">
      <cdr:nvSpPr>
        <cdr:cNvPr id="12" name="TextBox 1"/>
        <cdr:cNvSpPr txBox="1"/>
      </cdr:nvSpPr>
      <cdr:spPr>
        <a:xfrm xmlns:a="http://schemas.openxmlformats.org/drawingml/2006/main">
          <a:off x="6734523" y="2534037"/>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20%</a:t>
          </a:r>
        </a:p>
      </cdr:txBody>
    </cdr:sp>
  </cdr:relSizeAnchor>
  <cdr:relSizeAnchor xmlns:cdr="http://schemas.openxmlformats.org/drawingml/2006/chartDrawing">
    <cdr:from>
      <cdr:x>0.86647</cdr:x>
      <cdr:y>0.8191</cdr:y>
    </cdr:from>
    <cdr:to>
      <cdr:x>0.90689</cdr:x>
      <cdr:y>0.86889</cdr:y>
    </cdr:to>
    <cdr:sp macro="" textlink="">
      <cdr:nvSpPr>
        <cdr:cNvPr id="13" name="TextBox 1"/>
        <cdr:cNvSpPr txBox="1"/>
      </cdr:nvSpPr>
      <cdr:spPr>
        <a:xfrm xmlns:a="http://schemas.openxmlformats.org/drawingml/2006/main">
          <a:off x="6734551" y="3544676"/>
          <a:ext cx="314161" cy="21546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16%</a:t>
          </a:r>
        </a:p>
      </cdr:txBody>
    </cdr:sp>
  </cdr:relSizeAnchor>
  <cdr:relSizeAnchor xmlns:cdr="http://schemas.openxmlformats.org/drawingml/2006/chartDrawing">
    <cdr:from>
      <cdr:x>0.86647</cdr:x>
      <cdr:y>0.87832</cdr:y>
    </cdr:from>
    <cdr:to>
      <cdr:x>0.90689</cdr:x>
      <cdr:y>0.92811</cdr:y>
    </cdr:to>
    <cdr:sp macro="" textlink="">
      <cdr:nvSpPr>
        <cdr:cNvPr id="14" name="TextBox 1"/>
        <cdr:cNvSpPr txBox="1"/>
      </cdr:nvSpPr>
      <cdr:spPr>
        <a:xfrm xmlns:a="http://schemas.openxmlformats.org/drawingml/2006/main">
          <a:off x="6734523" y="3800963"/>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19%</a:t>
          </a:r>
        </a:p>
      </cdr:txBody>
    </cdr:sp>
  </cdr:relSizeAnchor>
  <cdr:relSizeAnchor xmlns:cdr="http://schemas.openxmlformats.org/drawingml/2006/chartDrawing">
    <cdr:from>
      <cdr:x>0.86647</cdr:x>
      <cdr:y>0.24347</cdr:y>
    </cdr:from>
    <cdr:to>
      <cdr:x>0.90689</cdr:x>
      <cdr:y>0.29326</cdr:y>
    </cdr:to>
    <cdr:sp macro="" textlink="">
      <cdr:nvSpPr>
        <cdr:cNvPr id="15" name="TextBox 1"/>
        <cdr:cNvSpPr txBox="1"/>
      </cdr:nvSpPr>
      <cdr:spPr>
        <a:xfrm xmlns:a="http://schemas.openxmlformats.org/drawingml/2006/main">
          <a:off x="6734551" y="1053605"/>
          <a:ext cx="314161" cy="21546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17%</a:t>
          </a:r>
        </a:p>
      </cdr:txBody>
    </cdr:sp>
  </cdr:relSizeAnchor>
  <cdr:relSizeAnchor xmlns:cdr="http://schemas.openxmlformats.org/drawingml/2006/chartDrawing">
    <cdr:from>
      <cdr:x>0.71232</cdr:x>
      <cdr:y>0</cdr:y>
    </cdr:from>
    <cdr:to>
      <cdr:x>0.7942</cdr:x>
      <cdr:y>0.08463</cdr:y>
    </cdr:to>
    <cdr:sp macro="" textlink="">
      <cdr:nvSpPr>
        <cdr:cNvPr id="19" name="TextBox 18"/>
        <cdr:cNvSpPr txBox="1"/>
      </cdr:nvSpPr>
      <cdr:spPr>
        <a:xfrm xmlns:a="http://schemas.openxmlformats.org/drawingml/2006/main">
          <a:off x="5536440" y="0"/>
          <a:ext cx="636404" cy="366238"/>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dirty="0">
              <a:solidFill>
                <a:srgbClr val="02458C"/>
              </a:solidFill>
              <a:latin typeface="Calibri" pitchFamily="34" charset="0"/>
            </a:rPr>
            <a:t>CMC</a:t>
          </a:r>
          <a:br>
            <a:rPr lang="en-US" sz="1400" b="1" dirty="0">
              <a:solidFill>
                <a:srgbClr val="02458C"/>
              </a:solidFill>
              <a:latin typeface="Calibri" pitchFamily="34" charset="0"/>
            </a:rPr>
          </a:br>
          <a:r>
            <a:rPr lang="en-US" sz="1400" b="1" u="sng" dirty="0">
              <a:solidFill>
                <a:srgbClr val="02458C"/>
              </a:solidFill>
              <a:latin typeface="Calibri" pitchFamily="34" charset="0"/>
            </a:rPr>
            <a:t>opt-outs</a:t>
          </a:r>
        </a:p>
      </cdr:txBody>
    </cdr:sp>
  </cdr:relSizeAnchor>
  <cdr:relSizeAnchor xmlns:cdr="http://schemas.openxmlformats.org/drawingml/2006/chartDrawing">
    <cdr:from>
      <cdr:x>0.73305</cdr:x>
      <cdr:y>0.2966</cdr:y>
    </cdr:from>
    <cdr:to>
      <cdr:x>0.77347</cdr:x>
      <cdr:y>0.34638</cdr:y>
    </cdr:to>
    <cdr:sp macro="" textlink="">
      <cdr:nvSpPr>
        <cdr:cNvPr id="21" name="TextBox 1"/>
        <cdr:cNvSpPr txBox="1"/>
      </cdr:nvSpPr>
      <cdr:spPr>
        <a:xfrm xmlns:a="http://schemas.openxmlformats.org/drawingml/2006/main">
          <a:off x="5697529" y="1283534"/>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20%</a:t>
          </a:r>
        </a:p>
      </cdr:txBody>
    </cdr:sp>
  </cdr:relSizeAnchor>
  <cdr:relSizeAnchor xmlns:cdr="http://schemas.openxmlformats.org/drawingml/2006/chartDrawing">
    <cdr:from>
      <cdr:x>0.73305</cdr:x>
      <cdr:y>0.5271</cdr:y>
    </cdr:from>
    <cdr:to>
      <cdr:x>0.77347</cdr:x>
      <cdr:y>0.57688</cdr:y>
    </cdr:to>
    <cdr:sp macro="" textlink="">
      <cdr:nvSpPr>
        <cdr:cNvPr id="23" name="TextBox 1"/>
        <cdr:cNvSpPr txBox="1"/>
      </cdr:nvSpPr>
      <cdr:spPr>
        <a:xfrm xmlns:a="http://schemas.openxmlformats.org/drawingml/2006/main">
          <a:off x="5697558" y="2281023"/>
          <a:ext cx="314160" cy="21542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19%</a:t>
          </a:r>
        </a:p>
      </cdr:txBody>
    </cdr:sp>
  </cdr:relSizeAnchor>
  <cdr:relSizeAnchor xmlns:cdr="http://schemas.openxmlformats.org/drawingml/2006/chartDrawing">
    <cdr:from>
      <cdr:x>0.73305</cdr:x>
      <cdr:y>0.58556</cdr:y>
    </cdr:from>
    <cdr:to>
      <cdr:x>0.77347</cdr:x>
      <cdr:y>0.63535</cdr:y>
    </cdr:to>
    <cdr:sp macro="" textlink="">
      <cdr:nvSpPr>
        <cdr:cNvPr id="24" name="TextBox 1"/>
        <cdr:cNvSpPr txBox="1"/>
      </cdr:nvSpPr>
      <cdr:spPr>
        <a:xfrm xmlns:a="http://schemas.openxmlformats.org/drawingml/2006/main">
          <a:off x="5697529" y="2534037"/>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24%</a:t>
          </a:r>
        </a:p>
      </cdr:txBody>
    </cdr:sp>
  </cdr:relSizeAnchor>
  <cdr:relSizeAnchor xmlns:cdr="http://schemas.openxmlformats.org/drawingml/2006/chartDrawing">
    <cdr:from>
      <cdr:x>0.73305</cdr:x>
      <cdr:y>0.8191</cdr:y>
    </cdr:from>
    <cdr:to>
      <cdr:x>0.77347</cdr:x>
      <cdr:y>0.86889</cdr:y>
    </cdr:to>
    <cdr:sp macro="" textlink="">
      <cdr:nvSpPr>
        <cdr:cNvPr id="25" name="TextBox 1"/>
        <cdr:cNvSpPr txBox="1"/>
      </cdr:nvSpPr>
      <cdr:spPr>
        <a:xfrm xmlns:a="http://schemas.openxmlformats.org/drawingml/2006/main">
          <a:off x="5697558" y="3544676"/>
          <a:ext cx="314160" cy="21546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14%</a:t>
          </a:r>
        </a:p>
      </cdr:txBody>
    </cdr:sp>
  </cdr:relSizeAnchor>
  <cdr:relSizeAnchor xmlns:cdr="http://schemas.openxmlformats.org/drawingml/2006/chartDrawing">
    <cdr:from>
      <cdr:x>0.73305</cdr:x>
      <cdr:y>0.87832</cdr:y>
    </cdr:from>
    <cdr:to>
      <cdr:x>0.77347</cdr:x>
      <cdr:y>0.92811</cdr:y>
    </cdr:to>
    <cdr:sp macro="" textlink="">
      <cdr:nvSpPr>
        <cdr:cNvPr id="26" name="TextBox 1"/>
        <cdr:cNvSpPr txBox="1"/>
      </cdr:nvSpPr>
      <cdr:spPr>
        <a:xfrm xmlns:a="http://schemas.openxmlformats.org/drawingml/2006/main">
          <a:off x="5697558" y="4136130"/>
          <a:ext cx="314160" cy="23446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16%</a:t>
          </a:r>
        </a:p>
      </cdr:txBody>
    </cdr:sp>
  </cdr:relSizeAnchor>
  <cdr:relSizeAnchor xmlns:cdr="http://schemas.openxmlformats.org/drawingml/2006/chartDrawing">
    <cdr:from>
      <cdr:x>0.73305</cdr:x>
      <cdr:y>0.24347</cdr:y>
    </cdr:from>
    <cdr:to>
      <cdr:x>0.77347</cdr:x>
      <cdr:y>0.29326</cdr:y>
    </cdr:to>
    <cdr:sp macro="" textlink="">
      <cdr:nvSpPr>
        <cdr:cNvPr id="27" name="TextBox 1"/>
        <cdr:cNvSpPr txBox="1"/>
      </cdr:nvSpPr>
      <cdr:spPr>
        <a:xfrm xmlns:a="http://schemas.openxmlformats.org/drawingml/2006/main">
          <a:off x="5697558" y="1053605"/>
          <a:ext cx="314160" cy="21546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16%</a:t>
          </a:r>
        </a:p>
      </cdr:txBody>
    </cdr:sp>
  </cdr:relSizeAnchor>
  <cdr:relSizeAnchor xmlns:cdr="http://schemas.openxmlformats.org/drawingml/2006/chartDrawing">
    <cdr:from>
      <cdr:x>0.44543</cdr:x>
      <cdr:y>0</cdr:y>
    </cdr:from>
    <cdr:to>
      <cdr:x>0.53391</cdr:x>
      <cdr:y>0.08463</cdr:y>
    </cdr:to>
    <cdr:sp macro="" textlink="">
      <cdr:nvSpPr>
        <cdr:cNvPr id="29" name="TextBox 28"/>
        <cdr:cNvSpPr txBox="1"/>
      </cdr:nvSpPr>
      <cdr:spPr>
        <a:xfrm xmlns:a="http://schemas.openxmlformats.org/drawingml/2006/main">
          <a:off x="3462090" y="-1920875"/>
          <a:ext cx="687689" cy="366254"/>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dirty="0">
              <a:solidFill>
                <a:srgbClr val="02458C"/>
              </a:solidFill>
              <a:latin typeface="Calibri" pitchFamily="34" charset="0"/>
            </a:rPr>
            <a:t>CMC</a:t>
          </a:r>
          <a:br>
            <a:rPr lang="en-US" sz="1400" b="1" dirty="0">
              <a:solidFill>
                <a:srgbClr val="02458C"/>
              </a:solidFill>
              <a:latin typeface="Calibri" pitchFamily="34" charset="0"/>
            </a:rPr>
          </a:br>
          <a:r>
            <a:rPr lang="en-US" sz="1400" b="1" u="sng" dirty="0">
              <a:solidFill>
                <a:srgbClr val="02458C"/>
              </a:solidFill>
              <a:latin typeface="Calibri" pitchFamily="34" charset="0"/>
            </a:rPr>
            <a:t>enrollees</a:t>
          </a:r>
        </a:p>
      </cdr:txBody>
    </cdr:sp>
  </cdr:relSizeAnchor>
  <cdr:relSizeAnchor xmlns:cdr="http://schemas.openxmlformats.org/drawingml/2006/chartDrawing">
    <cdr:from>
      <cdr:x>0.01736</cdr:x>
      <cdr:y>0.14776</cdr:y>
    </cdr:from>
    <cdr:to>
      <cdr:x>0.25266</cdr:x>
      <cdr:y>0.30624</cdr:y>
    </cdr:to>
    <cdr:sp macro="" textlink="">
      <cdr:nvSpPr>
        <cdr:cNvPr id="30" name="TextBox 29"/>
        <cdr:cNvSpPr txBox="1"/>
      </cdr:nvSpPr>
      <cdr:spPr>
        <a:xfrm xmlns:a="http://schemas.openxmlformats.org/drawingml/2006/main">
          <a:off x="134929" y="639435"/>
          <a:ext cx="1828846" cy="685826"/>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400" b="1" dirty="0">
              <a:solidFill>
                <a:schemeClr val="bg1"/>
              </a:solidFill>
              <a:latin typeface="Calibri" pitchFamily="34" charset="0"/>
            </a:rPr>
            <a:t>A doctor you were seeing is not available through your plan</a:t>
          </a:r>
        </a:p>
      </cdr:txBody>
    </cdr:sp>
  </cdr:relSizeAnchor>
  <cdr:relSizeAnchor xmlns:cdr="http://schemas.openxmlformats.org/drawingml/2006/chartDrawing">
    <cdr:from>
      <cdr:x>0.01736</cdr:x>
      <cdr:y>0.44182</cdr:y>
    </cdr:from>
    <cdr:to>
      <cdr:x>0.25266</cdr:x>
      <cdr:y>0.60029</cdr:y>
    </cdr:to>
    <cdr:sp macro="" textlink="">
      <cdr:nvSpPr>
        <cdr:cNvPr id="31" name="TextBox 30"/>
        <cdr:cNvSpPr txBox="1"/>
      </cdr:nvSpPr>
      <cdr:spPr>
        <a:xfrm xmlns:a="http://schemas.openxmlformats.org/drawingml/2006/main">
          <a:off x="134929" y="1911987"/>
          <a:ext cx="1828808" cy="685783"/>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400" b="1" dirty="0">
              <a:solidFill>
                <a:schemeClr val="bg1"/>
              </a:solidFill>
              <a:latin typeface="Calibri" pitchFamily="34" charset="0"/>
            </a:rPr>
            <a:t>Had a misunderstanding about your health care services or coverage</a:t>
          </a:r>
        </a:p>
      </cdr:txBody>
    </cdr:sp>
  </cdr:relSizeAnchor>
  <cdr:relSizeAnchor xmlns:cdr="http://schemas.openxmlformats.org/drawingml/2006/chartDrawing">
    <cdr:from>
      <cdr:x>0.01736</cdr:x>
      <cdr:y>0.73588</cdr:y>
    </cdr:from>
    <cdr:to>
      <cdr:x>0.25266</cdr:x>
      <cdr:y>0.91563</cdr:y>
    </cdr:to>
    <cdr:sp macro="" textlink="">
      <cdr:nvSpPr>
        <cdr:cNvPr id="32" name="TextBox 31"/>
        <cdr:cNvSpPr txBox="1"/>
      </cdr:nvSpPr>
      <cdr:spPr>
        <a:xfrm xmlns:a="http://schemas.openxmlformats.org/drawingml/2006/main">
          <a:off x="134929" y="3184539"/>
          <a:ext cx="1828808" cy="777861"/>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400" b="1" dirty="0">
              <a:solidFill>
                <a:schemeClr val="bg1"/>
              </a:solidFill>
              <a:latin typeface="Calibri" pitchFamily="34" charset="0"/>
            </a:rPr>
            <a:t>Was denied a treatment or referral for another service recommended by a doctor</a:t>
          </a:r>
        </a:p>
      </cdr:txBody>
    </cdr:sp>
  </cdr:relSizeAnchor>
  <cdr:relSizeAnchor xmlns:cdr="http://schemas.openxmlformats.org/drawingml/2006/chartDrawing">
    <cdr:from>
      <cdr:x>0.86647</cdr:x>
      <cdr:y>0.75988</cdr:y>
    </cdr:from>
    <cdr:to>
      <cdr:x>0.90689</cdr:x>
      <cdr:y>0.80967</cdr:y>
    </cdr:to>
    <cdr:sp macro="" textlink="">
      <cdr:nvSpPr>
        <cdr:cNvPr id="33" name="TextBox 1"/>
        <cdr:cNvSpPr txBox="1"/>
      </cdr:nvSpPr>
      <cdr:spPr>
        <a:xfrm xmlns:a="http://schemas.openxmlformats.org/drawingml/2006/main">
          <a:off x="6734551" y="3288400"/>
          <a:ext cx="314161" cy="215468"/>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16%</a:t>
          </a:r>
        </a:p>
      </cdr:txBody>
    </cdr:sp>
  </cdr:relSizeAnchor>
  <cdr:relSizeAnchor xmlns:cdr="http://schemas.openxmlformats.org/drawingml/2006/chartDrawing">
    <cdr:from>
      <cdr:x>0.73305</cdr:x>
      <cdr:y>0.75988</cdr:y>
    </cdr:from>
    <cdr:to>
      <cdr:x>0.77347</cdr:x>
      <cdr:y>0.80967</cdr:y>
    </cdr:to>
    <cdr:sp macro="" textlink="">
      <cdr:nvSpPr>
        <cdr:cNvPr id="34" name="TextBox 1"/>
        <cdr:cNvSpPr txBox="1"/>
      </cdr:nvSpPr>
      <cdr:spPr>
        <a:xfrm xmlns:a="http://schemas.openxmlformats.org/drawingml/2006/main">
          <a:off x="5697558" y="3288400"/>
          <a:ext cx="314160" cy="215468"/>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13%</a:t>
          </a:r>
        </a:p>
      </cdr:txBody>
    </cdr:sp>
  </cdr:relSizeAnchor>
  <cdr:relSizeAnchor xmlns:cdr="http://schemas.openxmlformats.org/drawingml/2006/chartDrawing">
    <cdr:from>
      <cdr:x>0.86647</cdr:x>
      <cdr:y>0.46863</cdr:y>
    </cdr:from>
    <cdr:to>
      <cdr:x>0.90689</cdr:x>
      <cdr:y>0.51841</cdr:y>
    </cdr:to>
    <cdr:sp macro="" textlink="">
      <cdr:nvSpPr>
        <cdr:cNvPr id="35" name="TextBox 1"/>
        <cdr:cNvSpPr txBox="1"/>
      </cdr:nvSpPr>
      <cdr:spPr>
        <a:xfrm xmlns:a="http://schemas.openxmlformats.org/drawingml/2006/main">
          <a:off x="6734551" y="2028019"/>
          <a:ext cx="314161" cy="215425"/>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20%</a:t>
          </a:r>
        </a:p>
      </cdr:txBody>
    </cdr:sp>
  </cdr:relSizeAnchor>
  <cdr:relSizeAnchor xmlns:cdr="http://schemas.openxmlformats.org/drawingml/2006/chartDrawing">
    <cdr:from>
      <cdr:x>0.73305</cdr:x>
      <cdr:y>0.46863</cdr:y>
    </cdr:from>
    <cdr:to>
      <cdr:x>0.77347</cdr:x>
      <cdr:y>0.51841</cdr:y>
    </cdr:to>
    <cdr:sp macro="" textlink="">
      <cdr:nvSpPr>
        <cdr:cNvPr id="36" name="TextBox 1"/>
        <cdr:cNvSpPr txBox="1"/>
      </cdr:nvSpPr>
      <cdr:spPr>
        <a:xfrm xmlns:a="http://schemas.openxmlformats.org/drawingml/2006/main">
          <a:off x="5697558" y="2028019"/>
          <a:ext cx="314160" cy="215425"/>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21%</a:t>
          </a:r>
        </a:p>
      </cdr:txBody>
    </cdr:sp>
  </cdr:relSizeAnchor>
  <cdr:relSizeAnchor xmlns:cdr="http://schemas.openxmlformats.org/drawingml/2006/chartDrawing">
    <cdr:from>
      <cdr:x>0.86647</cdr:x>
      <cdr:y>0.19033</cdr:y>
    </cdr:from>
    <cdr:to>
      <cdr:x>0.90689</cdr:x>
      <cdr:y>0.24012</cdr:y>
    </cdr:to>
    <cdr:sp macro="" textlink="">
      <cdr:nvSpPr>
        <cdr:cNvPr id="39" name="TextBox 1"/>
        <cdr:cNvSpPr txBox="1"/>
      </cdr:nvSpPr>
      <cdr:spPr>
        <a:xfrm xmlns:a="http://schemas.openxmlformats.org/drawingml/2006/main">
          <a:off x="6734551" y="823665"/>
          <a:ext cx="314161" cy="21546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18%</a:t>
          </a:r>
        </a:p>
      </cdr:txBody>
    </cdr:sp>
  </cdr:relSizeAnchor>
  <cdr:relSizeAnchor xmlns:cdr="http://schemas.openxmlformats.org/drawingml/2006/chartDrawing">
    <cdr:from>
      <cdr:x>0.73305</cdr:x>
      <cdr:y>0.19033</cdr:y>
    </cdr:from>
    <cdr:to>
      <cdr:x>0.77347</cdr:x>
      <cdr:y>0.24012</cdr:y>
    </cdr:to>
    <cdr:sp macro="" textlink="">
      <cdr:nvSpPr>
        <cdr:cNvPr id="40" name="TextBox 1"/>
        <cdr:cNvSpPr txBox="1"/>
      </cdr:nvSpPr>
      <cdr:spPr>
        <a:xfrm xmlns:a="http://schemas.openxmlformats.org/drawingml/2006/main">
          <a:off x="5697558" y="823665"/>
          <a:ext cx="314160" cy="21546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18%</a:t>
          </a:r>
        </a:p>
      </cdr:txBody>
    </cdr:sp>
  </cdr:relSizeAnchor>
  <cdr:relSizeAnchor xmlns:cdr="http://schemas.openxmlformats.org/drawingml/2006/chartDrawing">
    <cdr:from>
      <cdr:x>0.86647</cdr:x>
      <cdr:y>0.1372</cdr:y>
    </cdr:from>
    <cdr:to>
      <cdr:x>0.90689</cdr:x>
      <cdr:y>0.18699</cdr:y>
    </cdr:to>
    <cdr:sp macro="" textlink="">
      <cdr:nvSpPr>
        <cdr:cNvPr id="28" name="TextBox 1">
          <a:extLst xmlns:a="http://schemas.openxmlformats.org/drawingml/2006/main">
            <a:ext uri="{FF2B5EF4-FFF2-40B4-BE49-F238E27FC236}">
              <a16:creationId xmlns="" xmlns:a16="http://schemas.microsoft.com/office/drawing/2014/main" id="{3C6542B0-22A4-4630-B3FD-FD12C13967C9}"/>
            </a:ext>
          </a:extLst>
        </cdr:cNvPr>
        <cdr:cNvSpPr txBox="1"/>
      </cdr:nvSpPr>
      <cdr:spPr>
        <a:xfrm xmlns:a="http://schemas.openxmlformats.org/drawingml/2006/main">
          <a:off x="6734530" y="593725"/>
          <a:ext cx="314161" cy="21546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17%</a:t>
          </a:r>
        </a:p>
      </cdr:txBody>
    </cdr:sp>
  </cdr:relSizeAnchor>
  <cdr:relSizeAnchor xmlns:cdr="http://schemas.openxmlformats.org/drawingml/2006/chartDrawing">
    <cdr:from>
      <cdr:x>0.73305</cdr:x>
      <cdr:y>0.1372</cdr:y>
    </cdr:from>
    <cdr:to>
      <cdr:x>0.77347</cdr:x>
      <cdr:y>0.18699</cdr:y>
    </cdr:to>
    <cdr:sp macro="" textlink="">
      <cdr:nvSpPr>
        <cdr:cNvPr id="37" name="TextBox 1">
          <a:extLst xmlns:a="http://schemas.openxmlformats.org/drawingml/2006/main">
            <a:ext uri="{FF2B5EF4-FFF2-40B4-BE49-F238E27FC236}">
              <a16:creationId xmlns="" xmlns:a16="http://schemas.microsoft.com/office/drawing/2014/main" id="{E289E712-7588-409C-9BE7-3986DCF660F2}"/>
            </a:ext>
          </a:extLst>
        </cdr:cNvPr>
        <cdr:cNvSpPr txBox="1"/>
      </cdr:nvSpPr>
      <cdr:spPr>
        <a:xfrm xmlns:a="http://schemas.openxmlformats.org/drawingml/2006/main">
          <a:off x="5697537" y="593725"/>
          <a:ext cx="314160" cy="21546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13%</a:t>
          </a:r>
        </a:p>
      </cdr:txBody>
    </cdr:sp>
  </cdr:relSizeAnchor>
  <cdr:relSizeAnchor xmlns:cdr="http://schemas.openxmlformats.org/drawingml/2006/chartDrawing">
    <cdr:from>
      <cdr:x>0.86647</cdr:x>
      <cdr:y>0.41016</cdr:y>
    </cdr:from>
    <cdr:to>
      <cdr:x>0.90689</cdr:x>
      <cdr:y>0.45995</cdr:y>
    </cdr:to>
    <cdr:sp macro="" textlink="">
      <cdr:nvSpPr>
        <cdr:cNvPr id="38" name="TextBox 1">
          <a:extLst xmlns:a="http://schemas.openxmlformats.org/drawingml/2006/main">
            <a:ext uri="{FF2B5EF4-FFF2-40B4-BE49-F238E27FC236}">
              <a16:creationId xmlns="" xmlns:a16="http://schemas.microsoft.com/office/drawing/2014/main" id="{3C6542B0-22A4-4630-B3FD-FD12C13967C9}"/>
            </a:ext>
          </a:extLst>
        </cdr:cNvPr>
        <cdr:cNvSpPr txBox="1"/>
      </cdr:nvSpPr>
      <cdr:spPr>
        <a:xfrm xmlns:a="http://schemas.openxmlformats.org/drawingml/2006/main">
          <a:off x="6734530" y="1774973"/>
          <a:ext cx="314161" cy="21546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19%</a:t>
          </a:r>
        </a:p>
      </cdr:txBody>
    </cdr:sp>
  </cdr:relSizeAnchor>
  <cdr:relSizeAnchor xmlns:cdr="http://schemas.openxmlformats.org/drawingml/2006/chartDrawing">
    <cdr:from>
      <cdr:x>0.73305</cdr:x>
      <cdr:y>0.41016</cdr:y>
    </cdr:from>
    <cdr:to>
      <cdr:x>0.77347</cdr:x>
      <cdr:y>0.45995</cdr:y>
    </cdr:to>
    <cdr:sp macro="" textlink="">
      <cdr:nvSpPr>
        <cdr:cNvPr id="41" name="TextBox 1">
          <a:extLst xmlns:a="http://schemas.openxmlformats.org/drawingml/2006/main">
            <a:ext uri="{FF2B5EF4-FFF2-40B4-BE49-F238E27FC236}">
              <a16:creationId xmlns="" xmlns:a16="http://schemas.microsoft.com/office/drawing/2014/main" id="{E289E712-7588-409C-9BE7-3986DCF660F2}"/>
            </a:ext>
          </a:extLst>
        </cdr:cNvPr>
        <cdr:cNvSpPr txBox="1"/>
      </cdr:nvSpPr>
      <cdr:spPr>
        <a:xfrm xmlns:a="http://schemas.openxmlformats.org/drawingml/2006/main">
          <a:off x="5697537" y="1774973"/>
          <a:ext cx="314160" cy="21546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17%</a:t>
          </a:r>
        </a:p>
      </cdr:txBody>
    </cdr:sp>
  </cdr:relSizeAnchor>
  <cdr:relSizeAnchor xmlns:cdr="http://schemas.openxmlformats.org/drawingml/2006/chartDrawing">
    <cdr:from>
      <cdr:x>0.86647</cdr:x>
      <cdr:y>0.70066</cdr:y>
    </cdr:from>
    <cdr:to>
      <cdr:x>0.90689</cdr:x>
      <cdr:y>0.75045</cdr:y>
    </cdr:to>
    <cdr:sp macro="" textlink="">
      <cdr:nvSpPr>
        <cdr:cNvPr id="42" name="TextBox 1">
          <a:extLst xmlns:a="http://schemas.openxmlformats.org/drawingml/2006/main">
            <a:ext uri="{FF2B5EF4-FFF2-40B4-BE49-F238E27FC236}">
              <a16:creationId xmlns="" xmlns:a16="http://schemas.microsoft.com/office/drawing/2014/main" id="{3C6542B0-22A4-4630-B3FD-FD12C13967C9}"/>
            </a:ext>
          </a:extLst>
        </cdr:cNvPr>
        <cdr:cNvSpPr txBox="1"/>
      </cdr:nvSpPr>
      <cdr:spPr>
        <a:xfrm xmlns:a="http://schemas.openxmlformats.org/drawingml/2006/main">
          <a:off x="6734530" y="3032125"/>
          <a:ext cx="314161" cy="21546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13%</a:t>
          </a:r>
        </a:p>
      </cdr:txBody>
    </cdr:sp>
  </cdr:relSizeAnchor>
  <cdr:relSizeAnchor xmlns:cdr="http://schemas.openxmlformats.org/drawingml/2006/chartDrawing">
    <cdr:from>
      <cdr:x>0.73305</cdr:x>
      <cdr:y>0.70066</cdr:y>
    </cdr:from>
    <cdr:to>
      <cdr:x>0.77347</cdr:x>
      <cdr:y>0.75045</cdr:y>
    </cdr:to>
    <cdr:sp macro="" textlink="">
      <cdr:nvSpPr>
        <cdr:cNvPr id="43" name="TextBox 1">
          <a:extLst xmlns:a="http://schemas.openxmlformats.org/drawingml/2006/main">
            <a:ext uri="{FF2B5EF4-FFF2-40B4-BE49-F238E27FC236}">
              <a16:creationId xmlns="" xmlns:a16="http://schemas.microsoft.com/office/drawing/2014/main" id="{E289E712-7588-409C-9BE7-3986DCF660F2}"/>
            </a:ext>
          </a:extLst>
        </cdr:cNvPr>
        <cdr:cNvSpPr txBox="1"/>
      </cdr:nvSpPr>
      <cdr:spPr>
        <a:xfrm xmlns:a="http://schemas.openxmlformats.org/drawingml/2006/main">
          <a:off x="5697537" y="3032125"/>
          <a:ext cx="314160" cy="21546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10%</a:t>
          </a:r>
        </a:p>
      </cdr:txBody>
    </cdr:sp>
  </cdr:relSizeAnchor>
</c:userShapes>
</file>

<file path=ppt/drawings/drawing40.xml><?xml version="1.0" encoding="utf-8"?>
<c:userShapes xmlns:c="http://schemas.openxmlformats.org/drawingml/2006/chart">
  <cdr:relSizeAnchor xmlns:cdr="http://schemas.openxmlformats.org/drawingml/2006/chartDrawing">
    <cdr:from>
      <cdr:x>0.82472</cdr:x>
      <cdr:y>0.04916</cdr:y>
    </cdr:from>
    <cdr:to>
      <cdr:x>0.9563</cdr:x>
      <cdr:y>0.09184</cdr:y>
    </cdr:to>
    <cdr:sp macro="" textlink="">
      <cdr:nvSpPr>
        <cdr:cNvPr id="19" name="TextBox 18"/>
        <cdr:cNvSpPr txBox="1"/>
      </cdr:nvSpPr>
      <cdr:spPr>
        <a:xfrm xmlns:a="http://schemas.openxmlformats.org/drawingml/2006/main">
          <a:off x="6410054" y="213522"/>
          <a:ext cx="1022692"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opt-outs</a:t>
          </a:r>
        </a:p>
      </cdr:txBody>
    </cdr:sp>
  </cdr:relSizeAnchor>
  <cdr:relSizeAnchor xmlns:cdr="http://schemas.openxmlformats.org/drawingml/2006/chartDrawing">
    <cdr:from>
      <cdr:x>0.86752</cdr:x>
      <cdr:y>0.19086</cdr:y>
    </cdr:from>
    <cdr:to>
      <cdr:x>0.91351</cdr:x>
      <cdr:y>0.24775</cdr:y>
    </cdr:to>
    <cdr:sp macro="" textlink="">
      <cdr:nvSpPr>
        <cdr:cNvPr id="21" name="TextBox 1"/>
        <cdr:cNvSpPr txBox="1"/>
      </cdr:nvSpPr>
      <cdr:spPr>
        <a:xfrm xmlns:a="http://schemas.openxmlformats.org/drawingml/2006/main">
          <a:off x="6742695" y="825937"/>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79%</a:t>
          </a:r>
        </a:p>
      </cdr:txBody>
    </cdr:sp>
  </cdr:relSizeAnchor>
  <cdr:relSizeAnchor xmlns:cdr="http://schemas.openxmlformats.org/drawingml/2006/chartDrawing">
    <cdr:from>
      <cdr:x>0.86752</cdr:x>
      <cdr:y>0.39418</cdr:y>
    </cdr:from>
    <cdr:to>
      <cdr:x>0.91351</cdr:x>
      <cdr:y>0.45108</cdr:y>
    </cdr:to>
    <cdr:sp macro="" textlink="">
      <cdr:nvSpPr>
        <cdr:cNvPr id="23" name="TextBox 1"/>
        <cdr:cNvSpPr txBox="1"/>
      </cdr:nvSpPr>
      <cdr:spPr>
        <a:xfrm xmlns:a="http://schemas.openxmlformats.org/drawingml/2006/main">
          <a:off x="6742695" y="1705831"/>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76%</a:t>
          </a:r>
        </a:p>
      </cdr:txBody>
    </cdr:sp>
  </cdr:relSizeAnchor>
  <cdr:relSizeAnchor xmlns:cdr="http://schemas.openxmlformats.org/drawingml/2006/chartDrawing">
    <cdr:from>
      <cdr:x>0.45854</cdr:x>
      <cdr:y>0.04916</cdr:y>
    </cdr:from>
    <cdr:to>
      <cdr:x>0.59672</cdr:x>
      <cdr:y>0.09184</cdr:y>
    </cdr:to>
    <cdr:sp macro="" textlink="">
      <cdr:nvSpPr>
        <cdr:cNvPr id="29" name="TextBox 28"/>
        <cdr:cNvSpPr txBox="1"/>
      </cdr:nvSpPr>
      <cdr:spPr>
        <a:xfrm xmlns:a="http://schemas.openxmlformats.org/drawingml/2006/main">
          <a:off x="3563937" y="212725"/>
          <a:ext cx="107401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enrollees</a:t>
          </a:r>
        </a:p>
      </cdr:txBody>
    </cdr:sp>
  </cdr:relSizeAnchor>
  <cdr:relSizeAnchor xmlns:cdr="http://schemas.openxmlformats.org/drawingml/2006/chartDrawing">
    <cdr:from>
      <cdr:x>0.86752</cdr:x>
      <cdr:y>0.59752</cdr:y>
    </cdr:from>
    <cdr:to>
      <cdr:x>0.91351</cdr:x>
      <cdr:y>0.65441</cdr:y>
    </cdr:to>
    <cdr:sp macro="" textlink="">
      <cdr:nvSpPr>
        <cdr:cNvPr id="12" name="TextBox 1"/>
        <cdr:cNvSpPr txBox="1"/>
      </cdr:nvSpPr>
      <cdr:spPr>
        <a:xfrm xmlns:a="http://schemas.openxmlformats.org/drawingml/2006/main">
          <a:off x="6742695" y="2585769"/>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70%</a:t>
          </a:r>
        </a:p>
      </cdr:txBody>
    </cdr:sp>
  </cdr:relSizeAnchor>
  <cdr:relSizeAnchor xmlns:cdr="http://schemas.openxmlformats.org/drawingml/2006/chartDrawing">
    <cdr:from>
      <cdr:x>0.01736</cdr:x>
      <cdr:y>0.1367</cdr:y>
    </cdr:from>
    <cdr:to>
      <cdr:x>0.33109</cdr:x>
      <cdr:y>0.28125</cdr:y>
    </cdr:to>
    <cdr:sp macro="" textlink="">
      <cdr:nvSpPr>
        <cdr:cNvPr id="26" name="TextBox 1"/>
        <cdr:cNvSpPr txBox="1"/>
      </cdr:nvSpPr>
      <cdr:spPr>
        <a:xfrm xmlns:a="http://schemas.openxmlformats.org/drawingml/2006/main">
          <a:off x="134937" y="593743"/>
          <a:ext cx="2438400" cy="627838"/>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The way different </a:t>
          </a:r>
          <a:br>
            <a:rPr lang="en-US" sz="1600" b="1" dirty="0">
              <a:solidFill>
                <a:schemeClr val="bg1"/>
              </a:solidFill>
              <a:latin typeface="Calibri" pitchFamily="34" charset="0"/>
            </a:rPr>
          </a:br>
          <a:r>
            <a:rPr lang="en-US" sz="1600" b="1" dirty="0">
              <a:solidFill>
                <a:schemeClr val="bg1"/>
              </a:solidFill>
              <a:latin typeface="Calibri" pitchFamily="34" charset="0"/>
            </a:rPr>
            <a:t>providers work together</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p>
      </cdr:txBody>
    </cdr:sp>
  </cdr:relSizeAnchor>
  <cdr:relSizeAnchor xmlns:cdr="http://schemas.openxmlformats.org/drawingml/2006/chartDrawing">
    <cdr:from>
      <cdr:x>0.01736</cdr:x>
      <cdr:y>0.32968</cdr:y>
    </cdr:from>
    <cdr:to>
      <cdr:x>0.33109</cdr:x>
      <cdr:y>0.52243</cdr:y>
    </cdr:to>
    <cdr:sp macro="" textlink="">
      <cdr:nvSpPr>
        <cdr:cNvPr id="27" name="TextBox 2"/>
        <cdr:cNvSpPr txBox="1"/>
      </cdr:nvSpPr>
      <cdr:spPr>
        <a:xfrm xmlns:a="http://schemas.openxmlformats.org/drawingml/2006/main">
          <a:off x="134937" y="1431932"/>
          <a:ext cx="2438400" cy="837190"/>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How long you have to </a:t>
          </a:r>
          <a:br>
            <a:rPr lang="en-US" sz="1600" b="1" dirty="0">
              <a:solidFill>
                <a:schemeClr val="bg1"/>
              </a:solidFill>
              <a:latin typeface="Calibri" pitchFamily="34" charset="0"/>
            </a:rPr>
          </a:br>
          <a:r>
            <a:rPr lang="en-US" sz="1600" b="1" dirty="0">
              <a:solidFill>
                <a:schemeClr val="bg1"/>
              </a:solidFill>
              <a:latin typeface="Calibri" pitchFamily="34" charset="0"/>
            </a:rPr>
            <a:t>wait to see a doctor when you need an appointment </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p>
      </cdr:txBody>
    </cdr:sp>
  </cdr:relSizeAnchor>
  <cdr:relSizeAnchor xmlns:cdr="http://schemas.openxmlformats.org/drawingml/2006/chartDrawing">
    <cdr:from>
      <cdr:x>0.01736</cdr:x>
      <cdr:y>0.55389</cdr:y>
    </cdr:from>
    <cdr:to>
      <cdr:x>0.33109</cdr:x>
      <cdr:y>0.74758</cdr:y>
    </cdr:to>
    <cdr:sp macro="" textlink="">
      <cdr:nvSpPr>
        <cdr:cNvPr id="28" name="TextBox 3"/>
        <cdr:cNvSpPr txBox="1"/>
      </cdr:nvSpPr>
      <cdr:spPr>
        <a:xfrm xmlns:a="http://schemas.openxmlformats.org/drawingml/2006/main">
          <a:off x="134937" y="2405766"/>
          <a:ext cx="2438400" cy="841273"/>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Your ability to call a </a:t>
          </a:r>
          <a:br>
            <a:rPr lang="en-US" sz="1600" b="1" dirty="0">
              <a:solidFill>
                <a:schemeClr val="bg1"/>
              </a:solidFill>
              <a:latin typeface="Calibri" pitchFamily="34" charset="0"/>
            </a:rPr>
          </a:br>
          <a:r>
            <a:rPr lang="en-US" sz="1600" b="1" dirty="0">
              <a:solidFill>
                <a:schemeClr val="bg1"/>
              </a:solidFill>
              <a:latin typeface="Calibri" pitchFamily="34" charset="0"/>
            </a:rPr>
            <a:t>health provider regardless of the time of day*</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endParaRPr lang="en-US" sz="1200" b="1" i="1" dirty="0">
            <a:solidFill>
              <a:schemeClr val="bg1"/>
            </a:solidFill>
            <a:latin typeface="Calibri" pitchFamily="34" charset="0"/>
          </a:endParaRPr>
        </a:p>
      </cdr:txBody>
    </cdr:sp>
  </cdr:relSizeAnchor>
</c:userShapes>
</file>

<file path=ppt/drawings/drawing41.xml><?xml version="1.0" encoding="utf-8"?>
<c:userShapes xmlns:c="http://schemas.openxmlformats.org/drawingml/2006/chart">
  <cdr:relSizeAnchor xmlns:cdr="http://schemas.openxmlformats.org/drawingml/2006/chartDrawing">
    <cdr:from>
      <cdr:x>0.81432</cdr:x>
      <cdr:y>0.01377</cdr:y>
    </cdr:from>
    <cdr:to>
      <cdr:x>0.9459</cdr:x>
      <cdr:y>0.05645</cdr:y>
    </cdr:to>
    <cdr:sp macro="" textlink="">
      <cdr:nvSpPr>
        <cdr:cNvPr id="19" name="TextBox 18"/>
        <cdr:cNvSpPr txBox="1"/>
      </cdr:nvSpPr>
      <cdr:spPr>
        <a:xfrm xmlns:a="http://schemas.openxmlformats.org/drawingml/2006/main">
          <a:off x="6329200" y="59593"/>
          <a:ext cx="1022692" cy="184698"/>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opt-outs</a:t>
          </a:r>
        </a:p>
      </cdr:txBody>
    </cdr:sp>
  </cdr:relSizeAnchor>
  <cdr:relSizeAnchor xmlns:cdr="http://schemas.openxmlformats.org/drawingml/2006/chartDrawing">
    <cdr:from>
      <cdr:x>0.87032</cdr:x>
      <cdr:y>0.11741</cdr:y>
    </cdr:from>
    <cdr:to>
      <cdr:x>0.91631</cdr:x>
      <cdr:y>0.1743</cdr:y>
    </cdr:to>
    <cdr:sp macro="" textlink="">
      <cdr:nvSpPr>
        <cdr:cNvPr id="21" name="TextBox 1"/>
        <cdr:cNvSpPr txBox="1"/>
      </cdr:nvSpPr>
      <cdr:spPr>
        <a:xfrm xmlns:a="http://schemas.openxmlformats.org/drawingml/2006/main">
          <a:off x="6764475" y="508095"/>
          <a:ext cx="357453" cy="246193"/>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18%</a:t>
          </a:r>
        </a:p>
      </cdr:txBody>
    </cdr:sp>
  </cdr:relSizeAnchor>
  <cdr:relSizeAnchor xmlns:cdr="http://schemas.openxmlformats.org/drawingml/2006/chartDrawing">
    <cdr:from>
      <cdr:x>0.87032</cdr:x>
      <cdr:y>0.72501</cdr:y>
    </cdr:from>
    <cdr:to>
      <cdr:x>0.91631</cdr:x>
      <cdr:y>0.7819</cdr:y>
    </cdr:to>
    <cdr:sp macro="" textlink="">
      <cdr:nvSpPr>
        <cdr:cNvPr id="23" name="TextBox 1"/>
        <cdr:cNvSpPr txBox="1"/>
      </cdr:nvSpPr>
      <cdr:spPr>
        <a:xfrm xmlns:a="http://schemas.openxmlformats.org/drawingml/2006/main">
          <a:off x="6764475" y="3137499"/>
          <a:ext cx="357453" cy="246193"/>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17%</a:t>
          </a:r>
        </a:p>
      </cdr:txBody>
    </cdr:sp>
  </cdr:relSizeAnchor>
  <cdr:relSizeAnchor xmlns:cdr="http://schemas.openxmlformats.org/drawingml/2006/chartDrawing">
    <cdr:from>
      <cdr:x>0.87032</cdr:x>
      <cdr:y>0.87674</cdr:y>
    </cdr:from>
    <cdr:to>
      <cdr:x>0.91631</cdr:x>
      <cdr:y>0.93364</cdr:y>
    </cdr:to>
    <cdr:sp macro="" textlink="">
      <cdr:nvSpPr>
        <cdr:cNvPr id="25" name="TextBox 1"/>
        <cdr:cNvSpPr txBox="1"/>
      </cdr:nvSpPr>
      <cdr:spPr>
        <a:xfrm xmlns:a="http://schemas.openxmlformats.org/drawingml/2006/main">
          <a:off x="6764458" y="3794121"/>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20%</a:t>
          </a:r>
        </a:p>
      </cdr:txBody>
    </cdr:sp>
  </cdr:relSizeAnchor>
  <cdr:relSizeAnchor xmlns:cdr="http://schemas.openxmlformats.org/drawingml/2006/chartDrawing">
    <cdr:from>
      <cdr:x>0.55658</cdr:x>
      <cdr:y>0.01394</cdr:y>
    </cdr:from>
    <cdr:to>
      <cdr:x>0.69476</cdr:x>
      <cdr:y>0.05662</cdr:y>
    </cdr:to>
    <cdr:sp macro="" textlink="">
      <cdr:nvSpPr>
        <cdr:cNvPr id="29" name="TextBox 28"/>
        <cdr:cNvSpPr txBox="1"/>
      </cdr:nvSpPr>
      <cdr:spPr>
        <a:xfrm xmlns:a="http://schemas.openxmlformats.org/drawingml/2006/main">
          <a:off x="4325937" y="60547"/>
          <a:ext cx="1073990"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enrollees</a:t>
          </a:r>
        </a:p>
      </cdr:txBody>
    </cdr:sp>
  </cdr:relSizeAnchor>
  <cdr:relSizeAnchor xmlns:cdr="http://schemas.openxmlformats.org/drawingml/2006/chartDrawing">
    <cdr:from>
      <cdr:x>0.01736</cdr:x>
      <cdr:y>0.06676</cdr:y>
    </cdr:from>
    <cdr:to>
      <cdr:x>0.48795</cdr:x>
      <cdr:y>0.20411</cdr:y>
    </cdr:to>
    <cdr:sp macro="" textlink="">
      <cdr:nvSpPr>
        <cdr:cNvPr id="10" name="TextBox 1"/>
        <cdr:cNvSpPr txBox="1"/>
      </cdr:nvSpPr>
      <cdr:spPr>
        <a:xfrm xmlns:a="http://schemas.openxmlformats.org/drawingml/2006/main">
          <a:off x="134937" y="289965"/>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A doctor you were seeing is not </a:t>
          </a:r>
          <a:br>
            <a:rPr lang="en-US" sz="1600" b="1" dirty="0">
              <a:solidFill>
                <a:schemeClr val="bg1"/>
              </a:solidFill>
              <a:latin typeface="Calibri" pitchFamily="34" charset="0"/>
            </a:rPr>
          </a:br>
          <a:r>
            <a:rPr lang="en-US" sz="1600" b="1" dirty="0">
              <a:solidFill>
                <a:schemeClr val="bg1"/>
              </a:solidFill>
              <a:latin typeface="Calibri" pitchFamily="34" charset="0"/>
            </a:rPr>
            <a:t>available through your plan</a:t>
          </a:r>
        </a:p>
      </cdr:txBody>
    </cdr:sp>
  </cdr:relSizeAnchor>
  <cdr:relSizeAnchor xmlns:cdr="http://schemas.openxmlformats.org/drawingml/2006/chartDrawing">
    <cdr:from>
      <cdr:x>0.01736</cdr:x>
      <cdr:y>0.2211</cdr:y>
    </cdr:from>
    <cdr:to>
      <cdr:x>0.48795</cdr:x>
      <cdr:y>0.35845</cdr:y>
    </cdr:to>
    <cdr:sp macro="" textlink="">
      <cdr:nvSpPr>
        <cdr:cNvPr id="11" name="TextBox 2"/>
        <cdr:cNvSpPr txBox="1"/>
      </cdr:nvSpPr>
      <cdr:spPr>
        <a:xfrm xmlns:a="http://schemas.openxmlformats.org/drawingml/2006/main">
          <a:off x="134937" y="960325"/>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Had a misunderstanding about your </a:t>
          </a:r>
          <a:br>
            <a:rPr lang="en-US" sz="1600" b="1" dirty="0">
              <a:solidFill>
                <a:schemeClr val="bg1"/>
              </a:solidFill>
              <a:latin typeface="Calibri" pitchFamily="34" charset="0"/>
            </a:rPr>
          </a:br>
          <a:r>
            <a:rPr lang="en-US" sz="1600" b="1" dirty="0">
              <a:solidFill>
                <a:schemeClr val="bg1"/>
              </a:solidFill>
              <a:latin typeface="Calibri" pitchFamily="34" charset="0"/>
            </a:rPr>
            <a:t>health care services or coverage</a:t>
          </a:r>
        </a:p>
      </cdr:txBody>
    </cdr:sp>
  </cdr:relSizeAnchor>
  <cdr:relSizeAnchor xmlns:cdr="http://schemas.openxmlformats.org/drawingml/2006/chartDrawing">
    <cdr:from>
      <cdr:x>0.01736</cdr:x>
      <cdr:y>0.37544</cdr:y>
    </cdr:from>
    <cdr:to>
      <cdr:x>0.48795</cdr:x>
      <cdr:y>0.51278</cdr:y>
    </cdr:to>
    <cdr:sp macro="" textlink="">
      <cdr:nvSpPr>
        <cdr:cNvPr id="12" name="TextBox 3"/>
        <cdr:cNvSpPr txBox="1"/>
      </cdr:nvSpPr>
      <cdr:spPr>
        <a:xfrm xmlns:a="http://schemas.openxmlformats.org/drawingml/2006/main">
          <a:off x="134937" y="1630685"/>
          <a:ext cx="3657600" cy="596523"/>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Was denied a treatment or referral for another service recommended by a doctor</a:t>
          </a:r>
        </a:p>
      </cdr:txBody>
    </cdr:sp>
  </cdr:relSizeAnchor>
  <cdr:relSizeAnchor xmlns:cdr="http://schemas.openxmlformats.org/drawingml/2006/chartDrawing">
    <cdr:from>
      <cdr:x>0.01736</cdr:x>
      <cdr:y>0.83845</cdr:y>
    </cdr:from>
    <cdr:to>
      <cdr:x>0.48795</cdr:x>
      <cdr:y>0.9758</cdr:y>
    </cdr:to>
    <cdr:sp macro="" textlink="">
      <cdr:nvSpPr>
        <cdr:cNvPr id="13" name="TextBox 4"/>
        <cdr:cNvSpPr txBox="1"/>
      </cdr:nvSpPr>
      <cdr:spPr>
        <a:xfrm xmlns:a="http://schemas.openxmlformats.org/drawingml/2006/main">
          <a:off x="134937" y="3641724"/>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Health provider did not speak your language and no interpreter was available </a:t>
          </a:r>
          <a:r>
            <a:rPr lang="en-US" sz="1200" b="1" i="1" dirty="0">
              <a:solidFill>
                <a:schemeClr val="bg1"/>
              </a:solidFill>
              <a:latin typeface="Calibri" pitchFamily="34" charset="0"/>
            </a:rPr>
            <a:t>(among non- English speakers)</a:t>
          </a:r>
        </a:p>
      </cdr:txBody>
    </cdr:sp>
  </cdr:relSizeAnchor>
  <cdr:relSizeAnchor xmlns:cdr="http://schemas.openxmlformats.org/drawingml/2006/chartDrawing">
    <cdr:from>
      <cdr:x>0.87032</cdr:x>
      <cdr:y>0.26931</cdr:y>
    </cdr:from>
    <cdr:to>
      <cdr:x>0.91631</cdr:x>
      <cdr:y>0.32621</cdr:y>
    </cdr:to>
    <cdr:sp macro="" textlink="">
      <cdr:nvSpPr>
        <cdr:cNvPr id="14" name="TextBox 1"/>
        <cdr:cNvSpPr txBox="1"/>
      </cdr:nvSpPr>
      <cdr:spPr>
        <a:xfrm xmlns:a="http://schemas.openxmlformats.org/drawingml/2006/main">
          <a:off x="6764475" y="1165446"/>
          <a:ext cx="357453" cy="246236"/>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25%</a:t>
          </a:r>
        </a:p>
      </cdr:txBody>
    </cdr:sp>
  </cdr:relSizeAnchor>
  <cdr:relSizeAnchor xmlns:cdr="http://schemas.openxmlformats.org/drawingml/2006/chartDrawing">
    <cdr:from>
      <cdr:x>0.01736</cdr:x>
      <cdr:y>0.68411</cdr:y>
    </cdr:from>
    <cdr:to>
      <cdr:x>0.48795</cdr:x>
      <cdr:y>0.82146</cdr:y>
    </cdr:to>
    <cdr:sp macro="" textlink="">
      <cdr:nvSpPr>
        <cdr:cNvPr id="15" name="TextBox 4"/>
        <cdr:cNvSpPr txBox="1"/>
      </cdr:nvSpPr>
      <cdr:spPr>
        <a:xfrm xmlns:a="http://schemas.openxmlformats.org/drawingml/2006/main">
          <a:off x="134937" y="2971362"/>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Had trouble communicating with a </a:t>
          </a:r>
          <a:br>
            <a:rPr lang="en-US" sz="1600" b="1" dirty="0">
              <a:solidFill>
                <a:schemeClr val="bg1"/>
              </a:solidFill>
              <a:latin typeface="Calibri" pitchFamily="34" charset="0"/>
            </a:rPr>
          </a:br>
          <a:r>
            <a:rPr lang="en-US" sz="1600" b="1" dirty="0">
              <a:solidFill>
                <a:schemeClr val="bg1"/>
              </a:solidFill>
              <a:latin typeface="Calibri" pitchFamily="34" charset="0"/>
            </a:rPr>
            <a:t>health provider because of a speech, hearing or other disability</a:t>
          </a:r>
        </a:p>
      </cdr:txBody>
    </cdr:sp>
  </cdr:relSizeAnchor>
  <cdr:relSizeAnchor xmlns:cdr="http://schemas.openxmlformats.org/drawingml/2006/chartDrawing">
    <cdr:from>
      <cdr:x>0.01736</cdr:x>
      <cdr:y>0.52977</cdr:y>
    </cdr:from>
    <cdr:to>
      <cdr:x>0.48795</cdr:x>
      <cdr:y>0.66712</cdr:y>
    </cdr:to>
    <cdr:sp macro="" textlink="">
      <cdr:nvSpPr>
        <cdr:cNvPr id="16" name="TextBox 4"/>
        <cdr:cNvSpPr txBox="1"/>
      </cdr:nvSpPr>
      <cdr:spPr>
        <a:xfrm xmlns:a="http://schemas.openxmlformats.org/drawingml/2006/main">
          <a:off x="134937" y="2301002"/>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Transportation problems kept you from getting needed health care</a:t>
          </a:r>
        </a:p>
      </cdr:txBody>
    </cdr:sp>
  </cdr:relSizeAnchor>
  <cdr:relSizeAnchor xmlns:cdr="http://schemas.openxmlformats.org/drawingml/2006/chartDrawing">
    <cdr:from>
      <cdr:x>0.87032</cdr:x>
      <cdr:y>0.42122</cdr:y>
    </cdr:from>
    <cdr:to>
      <cdr:x>0.91631</cdr:x>
      <cdr:y>0.47811</cdr:y>
    </cdr:to>
    <cdr:sp macro="" textlink="">
      <cdr:nvSpPr>
        <cdr:cNvPr id="17" name="TextBox 1"/>
        <cdr:cNvSpPr txBox="1"/>
      </cdr:nvSpPr>
      <cdr:spPr>
        <a:xfrm xmlns:a="http://schemas.openxmlformats.org/drawingml/2006/main">
          <a:off x="6764475" y="1822840"/>
          <a:ext cx="357453" cy="246193"/>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16%</a:t>
          </a:r>
        </a:p>
      </cdr:txBody>
    </cdr:sp>
  </cdr:relSizeAnchor>
  <cdr:relSizeAnchor xmlns:cdr="http://schemas.openxmlformats.org/drawingml/2006/chartDrawing">
    <cdr:from>
      <cdr:x>0.87032</cdr:x>
      <cdr:y>0.57311</cdr:y>
    </cdr:from>
    <cdr:to>
      <cdr:x>0.91631</cdr:x>
      <cdr:y>0.63</cdr:y>
    </cdr:to>
    <cdr:sp macro="" textlink="">
      <cdr:nvSpPr>
        <cdr:cNvPr id="18" name="TextBox 1"/>
        <cdr:cNvSpPr txBox="1"/>
      </cdr:nvSpPr>
      <cdr:spPr>
        <a:xfrm xmlns:a="http://schemas.openxmlformats.org/drawingml/2006/main">
          <a:off x="6764458" y="2480134"/>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20%</a:t>
          </a:r>
        </a:p>
      </cdr:txBody>
    </cdr:sp>
  </cdr:relSizeAnchor>
</c:userShapes>
</file>

<file path=ppt/drawings/drawing42.xml><?xml version="1.0" encoding="utf-8"?>
<c:userShapes xmlns:c="http://schemas.openxmlformats.org/drawingml/2006/chart">
  <cdr:relSizeAnchor xmlns:cdr="http://schemas.openxmlformats.org/drawingml/2006/chartDrawing">
    <cdr:from>
      <cdr:x>0.79187</cdr:x>
      <cdr:y>0.50816</cdr:y>
    </cdr:from>
    <cdr:to>
      <cdr:x>0.83229</cdr:x>
      <cdr:y>0.55777</cdr:y>
    </cdr:to>
    <cdr:sp macro="" textlink="">
      <cdr:nvSpPr>
        <cdr:cNvPr id="24" name="TextBox 1"/>
        <cdr:cNvSpPr txBox="1"/>
      </cdr:nvSpPr>
      <cdr:spPr>
        <a:xfrm xmlns:a="http://schemas.openxmlformats.org/drawingml/2006/main">
          <a:off x="6154702" y="2207158"/>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46%</a:t>
          </a:r>
        </a:p>
      </cdr:txBody>
    </cdr:sp>
  </cdr:relSizeAnchor>
  <cdr:relSizeAnchor xmlns:cdr="http://schemas.openxmlformats.org/drawingml/2006/chartDrawing">
    <cdr:from>
      <cdr:x>0.80362</cdr:x>
      <cdr:y>0.91359</cdr:y>
    </cdr:from>
    <cdr:to>
      <cdr:x>0.83229</cdr:x>
      <cdr:y>0.96319</cdr:y>
    </cdr:to>
    <cdr:sp macro="" textlink="">
      <cdr:nvSpPr>
        <cdr:cNvPr id="26" name="TextBox 1"/>
        <cdr:cNvSpPr txBox="1"/>
      </cdr:nvSpPr>
      <cdr:spPr>
        <a:xfrm xmlns:a="http://schemas.openxmlformats.org/drawingml/2006/main">
          <a:off x="6246073" y="3968081"/>
          <a:ext cx="222818"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7%</a:t>
          </a:r>
        </a:p>
      </cdr:txBody>
    </cdr:sp>
  </cdr:relSizeAnchor>
  <cdr:relSizeAnchor xmlns:cdr="http://schemas.openxmlformats.org/drawingml/2006/chartDrawing">
    <cdr:from>
      <cdr:x>0.79187</cdr:x>
      <cdr:y>0.17031</cdr:y>
    </cdr:from>
    <cdr:to>
      <cdr:x>0.83229</cdr:x>
      <cdr:y>0.21991</cdr:y>
    </cdr:to>
    <cdr:sp macro="" textlink="">
      <cdr:nvSpPr>
        <cdr:cNvPr id="27" name="TextBox 1"/>
        <cdr:cNvSpPr txBox="1"/>
      </cdr:nvSpPr>
      <cdr:spPr>
        <a:xfrm xmlns:a="http://schemas.openxmlformats.org/drawingml/2006/main">
          <a:off x="6154702" y="739719"/>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40%</a:t>
          </a:r>
        </a:p>
      </cdr:txBody>
    </cdr:sp>
  </cdr:relSizeAnchor>
  <cdr:relSizeAnchor xmlns:cdr="http://schemas.openxmlformats.org/drawingml/2006/chartDrawing">
    <cdr:from>
      <cdr:x>0.79187</cdr:x>
      <cdr:y>0.64331</cdr:y>
    </cdr:from>
    <cdr:to>
      <cdr:x>0.83229</cdr:x>
      <cdr:y>0.69291</cdr:y>
    </cdr:to>
    <cdr:sp macro="" textlink="">
      <cdr:nvSpPr>
        <cdr:cNvPr id="28" name="TextBox 1"/>
        <cdr:cNvSpPr txBox="1"/>
      </cdr:nvSpPr>
      <cdr:spPr>
        <a:xfrm xmlns:a="http://schemas.openxmlformats.org/drawingml/2006/main">
          <a:off x="6154702" y="2794147"/>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21%</a:t>
          </a:r>
        </a:p>
      </cdr:txBody>
    </cdr:sp>
  </cdr:relSizeAnchor>
  <cdr:relSizeAnchor xmlns:cdr="http://schemas.openxmlformats.org/drawingml/2006/chartDrawing">
    <cdr:from>
      <cdr:x>0.79187</cdr:x>
      <cdr:y>0.23788</cdr:y>
    </cdr:from>
    <cdr:to>
      <cdr:x>0.83229</cdr:x>
      <cdr:y>0.28748</cdr:y>
    </cdr:to>
    <cdr:sp macro="" textlink="">
      <cdr:nvSpPr>
        <cdr:cNvPr id="33" name="TextBox 1"/>
        <cdr:cNvSpPr txBox="1"/>
      </cdr:nvSpPr>
      <cdr:spPr>
        <a:xfrm xmlns:a="http://schemas.openxmlformats.org/drawingml/2006/main">
          <a:off x="6154702" y="1033203"/>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60%</a:t>
          </a:r>
        </a:p>
      </cdr:txBody>
    </cdr:sp>
  </cdr:relSizeAnchor>
  <cdr:relSizeAnchor xmlns:cdr="http://schemas.openxmlformats.org/drawingml/2006/chartDrawing">
    <cdr:from>
      <cdr:x>0.79187</cdr:x>
      <cdr:y>0.37302</cdr:y>
    </cdr:from>
    <cdr:to>
      <cdr:x>0.83229</cdr:x>
      <cdr:y>0.42262</cdr:y>
    </cdr:to>
    <cdr:sp macro="" textlink="">
      <cdr:nvSpPr>
        <cdr:cNvPr id="35" name="TextBox 1"/>
        <cdr:cNvSpPr txBox="1"/>
      </cdr:nvSpPr>
      <cdr:spPr>
        <a:xfrm xmlns:a="http://schemas.openxmlformats.org/drawingml/2006/main">
          <a:off x="6154702" y="1620170"/>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24%</a:t>
          </a:r>
        </a:p>
      </cdr:txBody>
    </cdr:sp>
  </cdr:relSizeAnchor>
  <cdr:relSizeAnchor xmlns:cdr="http://schemas.openxmlformats.org/drawingml/2006/chartDrawing">
    <cdr:from>
      <cdr:x>0.79187</cdr:x>
      <cdr:y>0.44059</cdr:y>
    </cdr:from>
    <cdr:to>
      <cdr:x>0.83229</cdr:x>
      <cdr:y>0.4902</cdr:y>
    </cdr:to>
    <cdr:sp macro="" textlink="">
      <cdr:nvSpPr>
        <cdr:cNvPr id="36" name="TextBox 1"/>
        <cdr:cNvSpPr txBox="1"/>
      </cdr:nvSpPr>
      <cdr:spPr>
        <a:xfrm xmlns:a="http://schemas.openxmlformats.org/drawingml/2006/main">
          <a:off x="6154702" y="1913675"/>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29%</a:t>
          </a:r>
        </a:p>
      </cdr:txBody>
    </cdr:sp>
  </cdr:relSizeAnchor>
  <cdr:relSizeAnchor xmlns:cdr="http://schemas.openxmlformats.org/drawingml/2006/chartDrawing">
    <cdr:from>
      <cdr:x>0.79187</cdr:x>
      <cdr:y>0.71088</cdr:y>
    </cdr:from>
    <cdr:to>
      <cdr:x>0.83229</cdr:x>
      <cdr:y>0.76048</cdr:y>
    </cdr:to>
    <cdr:sp macro="" textlink="">
      <cdr:nvSpPr>
        <cdr:cNvPr id="39" name="TextBox 1"/>
        <cdr:cNvSpPr txBox="1"/>
      </cdr:nvSpPr>
      <cdr:spPr>
        <a:xfrm xmlns:a="http://schemas.openxmlformats.org/drawingml/2006/main">
          <a:off x="6154702" y="3087631"/>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36%</a:t>
          </a:r>
        </a:p>
      </cdr:txBody>
    </cdr:sp>
  </cdr:relSizeAnchor>
  <cdr:relSizeAnchor xmlns:cdr="http://schemas.openxmlformats.org/drawingml/2006/chartDrawing">
    <cdr:from>
      <cdr:x>0.80362</cdr:x>
      <cdr:y>0.77845</cdr:y>
    </cdr:from>
    <cdr:to>
      <cdr:x>0.83229</cdr:x>
      <cdr:y>0.82805</cdr:y>
    </cdr:to>
    <cdr:sp macro="" textlink="">
      <cdr:nvSpPr>
        <cdr:cNvPr id="40" name="TextBox 1"/>
        <cdr:cNvSpPr txBox="1"/>
      </cdr:nvSpPr>
      <cdr:spPr>
        <a:xfrm xmlns:a="http://schemas.openxmlformats.org/drawingml/2006/main">
          <a:off x="6246073" y="3381114"/>
          <a:ext cx="222818"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5%</a:t>
          </a:r>
        </a:p>
      </cdr:txBody>
    </cdr:sp>
  </cdr:relSizeAnchor>
  <cdr:relSizeAnchor xmlns:cdr="http://schemas.openxmlformats.org/drawingml/2006/chartDrawing">
    <cdr:from>
      <cdr:x>0.79187</cdr:x>
      <cdr:y>0.84602</cdr:y>
    </cdr:from>
    <cdr:to>
      <cdr:x>0.83229</cdr:x>
      <cdr:y>0.89562</cdr:y>
    </cdr:to>
    <cdr:sp macro="" textlink="">
      <cdr:nvSpPr>
        <cdr:cNvPr id="41" name="TextBox 1"/>
        <cdr:cNvSpPr txBox="1"/>
      </cdr:nvSpPr>
      <cdr:spPr>
        <a:xfrm xmlns:a="http://schemas.openxmlformats.org/drawingml/2006/main">
          <a:off x="6154702" y="3674598"/>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30%</a:t>
          </a:r>
        </a:p>
      </cdr:txBody>
    </cdr:sp>
  </cdr:relSizeAnchor>
  <cdr:relSizeAnchor xmlns:cdr="http://schemas.openxmlformats.org/drawingml/2006/chartDrawing">
    <cdr:from>
      <cdr:x>0.25919</cdr:x>
      <cdr:y>0.11269</cdr:y>
    </cdr:from>
    <cdr:to>
      <cdr:x>0.32993</cdr:x>
      <cdr:y>0.15538</cdr:y>
    </cdr:to>
    <cdr:sp macro="" textlink="">
      <cdr:nvSpPr>
        <cdr:cNvPr id="42" name="TextBox 41"/>
        <cdr:cNvSpPr txBox="1"/>
      </cdr:nvSpPr>
      <cdr:spPr>
        <a:xfrm xmlns:a="http://schemas.openxmlformats.org/drawingml/2006/main">
          <a:off x="2014537" y="487680"/>
          <a:ext cx="549831"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rgbClr val="02458C"/>
              </a:solidFill>
              <a:latin typeface="Calibri" pitchFamily="34" charset="0"/>
            </a:rPr>
            <a:t>Gender</a:t>
          </a:r>
        </a:p>
      </cdr:txBody>
    </cdr:sp>
  </cdr:relSizeAnchor>
  <cdr:relSizeAnchor xmlns:cdr="http://schemas.openxmlformats.org/drawingml/2006/chartDrawing">
    <cdr:from>
      <cdr:x>0.29343</cdr:x>
      <cdr:y>0.31695</cdr:y>
    </cdr:from>
    <cdr:to>
      <cdr:x>0.32993</cdr:x>
      <cdr:y>0.35964</cdr:y>
    </cdr:to>
    <cdr:sp macro="" textlink="">
      <cdr:nvSpPr>
        <cdr:cNvPr id="43" name="TextBox 42"/>
        <cdr:cNvSpPr txBox="1"/>
      </cdr:nvSpPr>
      <cdr:spPr>
        <a:xfrm xmlns:a="http://schemas.openxmlformats.org/drawingml/2006/main">
          <a:off x="2280636" y="1371600"/>
          <a:ext cx="28373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rgbClr val="02458C"/>
              </a:solidFill>
              <a:latin typeface="Calibri" pitchFamily="34" charset="0"/>
            </a:rPr>
            <a:t>Age</a:t>
          </a:r>
        </a:p>
      </cdr:txBody>
    </cdr:sp>
  </cdr:relSizeAnchor>
  <cdr:relSizeAnchor xmlns:cdr="http://schemas.openxmlformats.org/drawingml/2006/chartDrawing">
    <cdr:from>
      <cdr:x>0.18989</cdr:x>
      <cdr:y>0.59164</cdr:y>
    </cdr:from>
    <cdr:to>
      <cdr:x>0.32993</cdr:x>
      <cdr:y>0.63432</cdr:y>
    </cdr:to>
    <cdr:sp macro="" textlink="">
      <cdr:nvSpPr>
        <cdr:cNvPr id="44" name="TextBox 43"/>
        <cdr:cNvSpPr txBox="1"/>
      </cdr:nvSpPr>
      <cdr:spPr>
        <a:xfrm xmlns:a="http://schemas.openxmlformats.org/drawingml/2006/main">
          <a:off x="1475929" y="2560320"/>
          <a:ext cx="1088439"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r">
            <a:lnSpc>
              <a:spcPct val="85000"/>
            </a:lnSpc>
          </a:pPr>
          <a:r>
            <a:rPr lang="en-US" sz="1400" b="1" u="sng" dirty="0">
              <a:solidFill>
                <a:srgbClr val="02458C"/>
              </a:solidFill>
              <a:latin typeface="Calibri" pitchFamily="34" charset="0"/>
            </a:rPr>
            <a:t>Race/ethnicity</a:t>
          </a:r>
        </a:p>
      </cdr:txBody>
    </cdr:sp>
  </cdr:relSizeAnchor>
  <cdr:relSizeAnchor xmlns:cdr="http://schemas.openxmlformats.org/drawingml/2006/chartDrawing">
    <cdr:from>
      <cdr:x>0.76246</cdr:x>
      <cdr:y>0.01174</cdr:y>
    </cdr:from>
    <cdr:to>
      <cdr:x>0.84434</cdr:x>
      <cdr:y>0.10109</cdr:y>
    </cdr:to>
    <cdr:sp macro="" textlink="">
      <cdr:nvSpPr>
        <cdr:cNvPr id="19" name="TextBox 1"/>
        <cdr:cNvSpPr txBox="1"/>
      </cdr:nvSpPr>
      <cdr:spPr>
        <a:xfrm xmlns:a="http://schemas.openxmlformats.org/drawingml/2006/main">
          <a:off x="5926137" y="50800"/>
          <a:ext cx="636404"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a:solidFill>
                <a:srgbClr val="02458C"/>
              </a:solidFill>
              <a:latin typeface="Calibri" pitchFamily="34" charset="0"/>
            </a:rPr>
            <a:t>CMC</a:t>
          </a:r>
          <a:br>
            <a:rPr lang="en-US" sz="1400" b="1" dirty="0">
              <a:solidFill>
                <a:srgbClr val="02458C"/>
              </a:solidFill>
              <a:latin typeface="Calibri" pitchFamily="34" charset="0"/>
            </a:rPr>
          </a:br>
          <a:r>
            <a:rPr lang="en-US" sz="1400" b="1" u="sng" dirty="0">
              <a:solidFill>
                <a:srgbClr val="02458C"/>
              </a:solidFill>
              <a:latin typeface="Calibri" pitchFamily="34" charset="0"/>
            </a:rPr>
            <a:t>opt-outs</a:t>
          </a:r>
        </a:p>
      </cdr:txBody>
    </cdr:sp>
  </cdr:relSizeAnchor>
  <cdr:relSizeAnchor xmlns:cdr="http://schemas.openxmlformats.org/drawingml/2006/chartDrawing">
    <cdr:from>
      <cdr:x>0.43675</cdr:x>
      <cdr:y>0.01174</cdr:y>
    </cdr:from>
    <cdr:to>
      <cdr:x>0.52523</cdr:x>
      <cdr:y>0.10109</cdr:y>
    </cdr:to>
    <cdr:sp macro="" textlink="">
      <cdr:nvSpPr>
        <cdr:cNvPr id="20" name="TextBox 2"/>
        <cdr:cNvSpPr txBox="1"/>
      </cdr:nvSpPr>
      <cdr:spPr>
        <a:xfrm xmlns:a="http://schemas.openxmlformats.org/drawingml/2006/main">
          <a:off x="3394588" y="50800"/>
          <a:ext cx="687702"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a:solidFill>
                <a:srgbClr val="02458C"/>
              </a:solidFill>
              <a:latin typeface="Calibri" pitchFamily="34" charset="0"/>
            </a:rPr>
            <a:t>CMC</a:t>
          </a:r>
          <a:br>
            <a:rPr lang="en-US" sz="1400" b="1" dirty="0">
              <a:solidFill>
                <a:srgbClr val="02458C"/>
              </a:solidFill>
              <a:latin typeface="Calibri" pitchFamily="34" charset="0"/>
            </a:rPr>
          </a:br>
          <a:r>
            <a:rPr lang="en-US" sz="1400" b="1" u="sng" dirty="0">
              <a:solidFill>
                <a:srgbClr val="02458C"/>
              </a:solidFill>
              <a:latin typeface="Calibri" pitchFamily="34" charset="0"/>
            </a:rPr>
            <a:t>enrollees</a:t>
          </a:r>
        </a:p>
      </cdr:txBody>
    </cdr:sp>
  </cdr:relSizeAnchor>
</c:userShapes>
</file>

<file path=ppt/drawings/drawing43.xml><?xml version="1.0" encoding="utf-8"?>
<c:userShapes xmlns:c="http://schemas.openxmlformats.org/drawingml/2006/chart">
  <cdr:relSizeAnchor xmlns:cdr="http://schemas.openxmlformats.org/drawingml/2006/chartDrawing">
    <cdr:from>
      <cdr:x>0.78992</cdr:x>
      <cdr:y>0.1741</cdr:y>
    </cdr:from>
    <cdr:to>
      <cdr:x>0.83034</cdr:x>
      <cdr:y>0.2237</cdr:y>
    </cdr:to>
    <cdr:sp macro="" textlink="">
      <cdr:nvSpPr>
        <cdr:cNvPr id="22" name="TextBox 1"/>
        <cdr:cNvSpPr txBox="1"/>
      </cdr:nvSpPr>
      <cdr:spPr>
        <a:xfrm xmlns:a="http://schemas.openxmlformats.org/drawingml/2006/main">
          <a:off x="6139546" y="756181"/>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32%</a:t>
          </a:r>
        </a:p>
      </cdr:txBody>
    </cdr:sp>
  </cdr:relSizeAnchor>
  <cdr:relSizeAnchor xmlns:cdr="http://schemas.openxmlformats.org/drawingml/2006/chartDrawing">
    <cdr:from>
      <cdr:x>0.76246</cdr:x>
      <cdr:y>0.01174</cdr:y>
    </cdr:from>
    <cdr:to>
      <cdr:x>0.84434</cdr:x>
      <cdr:y>0.10109</cdr:y>
    </cdr:to>
    <cdr:sp macro="" textlink="">
      <cdr:nvSpPr>
        <cdr:cNvPr id="19" name="TextBox 1"/>
        <cdr:cNvSpPr txBox="1"/>
      </cdr:nvSpPr>
      <cdr:spPr>
        <a:xfrm xmlns:a="http://schemas.openxmlformats.org/drawingml/2006/main">
          <a:off x="5926137" y="50800"/>
          <a:ext cx="636404"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a:solidFill>
                <a:srgbClr val="02458C"/>
              </a:solidFill>
              <a:latin typeface="Calibri" pitchFamily="34" charset="0"/>
            </a:rPr>
            <a:t>CMC</a:t>
          </a:r>
          <a:br>
            <a:rPr lang="en-US" sz="1400" b="1" dirty="0">
              <a:solidFill>
                <a:srgbClr val="02458C"/>
              </a:solidFill>
              <a:latin typeface="Calibri" pitchFamily="34" charset="0"/>
            </a:rPr>
          </a:br>
          <a:r>
            <a:rPr lang="en-US" sz="1400" b="1" u="sng" dirty="0">
              <a:solidFill>
                <a:srgbClr val="02458C"/>
              </a:solidFill>
              <a:latin typeface="Calibri" pitchFamily="34" charset="0"/>
            </a:rPr>
            <a:t>opt-outs</a:t>
          </a:r>
        </a:p>
      </cdr:txBody>
    </cdr:sp>
  </cdr:relSizeAnchor>
  <cdr:relSizeAnchor xmlns:cdr="http://schemas.openxmlformats.org/drawingml/2006/chartDrawing">
    <cdr:from>
      <cdr:x>0.43675</cdr:x>
      <cdr:y>0.01174</cdr:y>
    </cdr:from>
    <cdr:to>
      <cdr:x>0.52523</cdr:x>
      <cdr:y>0.10109</cdr:y>
    </cdr:to>
    <cdr:sp macro="" textlink="">
      <cdr:nvSpPr>
        <cdr:cNvPr id="20" name="TextBox 2"/>
        <cdr:cNvSpPr txBox="1"/>
      </cdr:nvSpPr>
      <cdr:spPr>
        <a:xfrm xmlns:a="http://schemas.openxmlformats.org/drawingml/2006/main">
          <a:off x="3394588" y="50800"/>
          <a:ext cx="687702"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a:solidFill>
                <a:srgbClr val="02458C"/>
              </a:solidFill>
              <a:latin typeface="Calibri" pitchFamily="34" charset="0"/>
            </a:rPr>
            <a:t>CMC</a:t>
          </a:r>
          <a:br>
            <a:rPr lang="en-US" sz="1400" b="1" dirty="0">
              <a:solidFill>
                <a:srgbClr val="02458C"/>
              </a:solidFill>
              <a:latin typeface="Calibri" pitchFamily="34" charset="0"/>
            </a:rPr>
          </a:br>
          <a:r>
            <a:rPr lang="en-US" sz="1400" b="1" u="sng" dirty="0">
              <a:solidFill>
                <a:srgbClr val="02458C"/>
              </a:solidFill>
              <a:latin typeface="Calibri" pitchFamily="34" charset="0"/>
            </a:rPr>
            <a:t>enrollees</a:t>
          </a:r>
        </a:p>
      </cdr:txBody>
    </cdr:sp>
  </cdr:relSizeAnchor>
  <cdr:relSizeAnchor xmlns:cdr="http://schemas.openxmlformats.org/drawingml/2006/chartDrawing">
    <cdr:from>
      <cdr:x>0.23349</cdr:x>
      <cdr:y>0.12439</cdr:y>
    </cdr:from>
    <cdr:to>
      <cdr:x>0.32919</cdr:x>
      <cdr:y>0.16946</cdr:y>
    </cdr:to>
    <cdr:sp macro="" textlink="">
      <cdr:nvSpPr>
        <cdr:cNvPr id="17" name="TextBox 1"/>
        <cdr:cNvSpPr txBox="1"/>
      </cdr:nvSpPr>
      <cdr:spPr>
        <a:xfrm xmlns:a="http://schemas.openxmlformats.org/drawingml/2006/main">
          <a:off x="1814768" y="540258"/>
          <a:ext cx="743819" cy="195757"/>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lnSpc>
              <a:spcPct val="85000"/>
            </a:lnSpc>
          </a:pPr>
          <a:r>
            <a:rPr lang="en-US" sz="1400" b="1" u="sng" dirty="0">
              <a:solidFill>
                <a:srgbClr val="02458C"/>
              </a:solidFill>
              <a:latin typeface="Calibri" pitchFamily="34" charset="0"/>
            </a:rPr>
            <a:t>Education</a:t>
          </a:r>
        </a:p>
      </cdr:txBody>
    </cdr:sp>
  </cdr:relSizeAnchor>
  <cdr:relSizeAnchor xmlns:cdr="http://schemas.openxmlformats.org/drawingml/2006/chartDrawing">
    <cdr:from>
      <cdr:x>0.07855</cdr:x>
      <cdr:y>0.60334</cdr:y>
    </cdr:from>
    <cdr:to>
      <cdr:x>0.32919</cdr:x>
      <cdr:y>0.6889</cdr:y>
    </cdr:to>
    <cdr:sp macro="" textlink="">
      <cdr:nvSpPr>
        <cdr:cNvPr id="18" name="TextBox 2"/>
        <cdr:cNvSpPr txBox="1"/>
      </cdr:nvSpPr>
      <cdr:spPr>
        <a:xfrm xmlns:a="http://schemas.openxmlformats.org/drawingml/2006/main">
          <a:off x="610559" y="2620547"/>
          <a:ext cx="1948037" cy="371640"/>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lnSpc>
              <a:spcPct val="85000"/>
            </a:lnSpc>
          </a:pPr>
          <a:r>
            <a:rPr lang="en-US" sz="1400" b="1" dirty="0">
              <a:solidFill>
                <a:srgbClr val="02458C"/>
              </a:solidFill>
              <a:latin typeface="Calibri" pitchFamily="34" charset="0"/>
            </a:rPr>
            <a:t>Receive Supplemental</a:t>
          </a:r>
          <a:br>
            <a:rPr lang="en-US" sz="1400" b="1" dirty="0">
              <a:solidFill>
                <a:srgbClr val="02458C"/>
              </a:solidFill>
              <a:latin typeface="Calibri" pitchFamily="34" charset="0"/>
            </a:rPr>
          </a:br>
          <a:r>
            <a:rPr lang="en-US" sz="1400" b="1" u="sng" dirty="0">
              <a:solidFill>
                <a:srgbClr val="02458C"/>
              </a:solidFill>
              <a:latin typeface="Calibri" pitchFamily="34" charset="0"/>
            </a:rPr>
            <a:t>Security Income/Payment</a:t>
          </a:r>
        </a:p>
      </cdr:txBody>
    </cdr:sp>
  </cdr:relSizeAnchor>
  <cdr:relSizeAnchor xmlns:cdr="http://schemas.openxmlformats.org/drawingml/2006/chartDrawing">
    <cdr:from>
      <cdr:x>0.78992</cdr:x>
      <cdr:y>0.47976</cdr:y>
    </cdr:from>
    <cdr:to>
      <cdr:x>0.83034</cdr:x>
      <cdr:y>0.52936</cdr:y>
    </cdr:to>
    <cdr:sp macro="" textlink="">
      <cdr:nvSpPr>
        <cdr:cNvPr id="21" name="TextBox 1"/>
        <cdr:cNvSpPr txBox="1"/>
      </cdr:nvSpPr>
      <cdr:spPr>
        <a:xfrm xmlns:a="http://schemas.openxmlformats.org/drawingml/2006/main">
          <a:off x="6139546" y="2083784"/>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22%</a:t>
          </a:r>
        </a:p>
      </cdr:txBody>
    </cdr:sp>
  </cdr:relSizeAnchor>
  <cdr:relSizeAnchor xmlns:cdr="http://schemas.openxmlformats.org/drawingml/2006/chartDrawing">
    <cdr:from>
      <cdr:x>0.78992</cdr:x>
      <cdr:y>0.27737</cdr:y>
    </cdr:from>
    <cdr:to>
      <cdr:x>0.83034</cdr:x>
      <cdr:y>0.32697</cdr:y>
    </cdr:to>
    <cdr:sp macro="" textlink="">
      <cdr:nvSpPr>
        <cdr:cNvPr id="23" name="TextBox 1"/>
        <cdr:cNvSpPr txBox="1"/>
      </cdr:nvSpPr>
      <cdr:spPr>
        <a:xfrm xmlns:a="http://schemas.openxmlformats.org/drawingml/2006/main">
          <a:off x="6139546" y="1204723"/>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22%</a:t>
          </a:r>
        </a:p>
      </cdr:txBody>
    </cdr:sp>
  </cdr:relSizeAnchor>
  <cdr:relSizeAnchor xmlns:cdr="http://schemas.openxmlformats.org/drawingml/2006/chartDrawing">
    <cdr:from>
      <cdr:x>0.78992</cdr:x>
      <cdr:y>0.37926</cdr:y>
    </cdr:from>
    <cdr:to>
      <cdr:x>0.83034</cdr:x>
      <cdr:y>0.42886</cdr:y>
    </cdr:to>
    <cdr:sp macro="" textlink="">
      <cdr:nvSpPr>
        <cdr:cNvPr id="25" name="TextBox 1"/>
        <cdr:cNvSpPr txBox="1"/>
      </cdr:nvSpPr>
      <cdr:spPr>
        <a:xfrm xmlns:a="http://schemas.openxmlformats.org/drawingml/2006/main">
          <a:off x="6139546" y="1647273"/>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20%</a:t>
          </a:r>
        </a:p>
      </cdr:txBody>
    </cdr:sp>
  </cdr:relSizeAnchor>
  <cdr:relSizeAnchor xmlns:cdr="http://schemas.openxmlformats.org/drawingml/2006/chartDrawing">
    <cdr:from>
      <cdr:x>0.78992</cdr:x>
      <cdr:y>0.68247</cdr:y>
    </cdr:from>
    <cdr:to>
      <cdr:x>0.83034</cdr:x>
      <cdr:y>0.73207</cdr:y>
    </cdr:to>
    <cdr:sp macro="" textlink="">
      <cdr:nvSpPr>
        <cdr:cNvPr id="29" name="TextBox 1"/>
        <cdr:cNvSpPr txBox="1"/>
      </cdr:nvSpPr>
      <cdr:spPr>
        <a:xfrm xmlns:a="http://schemas.openxmlformats.org/drawingml/2006/main">
          <a:off x="6139546" y="2964235"/>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66%</a:t>
          </a:r>
        </a:p>
      </cdr:txBody>
    </cdr:sp>
  </cdr:relSizeAnchor>
  <cdr:relSizeAnchor xmlns:cdr="http://schemas.openxmlformats.org/drawingml/2006/chartDrawing">
    <cdr:from>
      <cdr:x>0.78992</cdr:x>
      <cdr:y>0.78454</cdr:y>
    </cdr:from>
    <cdr:to>
      <cdr:x>0.83034</cdr:x>
      <cdr:y>0.83414</cdr:y>
    </cdr:to>
    <cdr:sp macro="" textlink="">
      <cdr:nvSpPr>
        <cdr:cNvPr id="30" name="TextBox 1"/>
        <cdr:cNvSpPr txBox="1"/>
      </cdr:nvSpPr>
      <cdr:spPr>
        <a:xfrm xmlns:a="http://schemas.openxmlformats.org/drawingml/2006/main">
          <a:off x="6139546" y="3407566"/>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25%</a:t>
          </a:r>
        </a:p>
      </cdr:txBody>
    </cdr:sp>
  </cdr:relSizeAnchor>
</c:userShapes>
</file>

<file path=ppt/drawings/drawing44.xml><?xml version="1.0" encoding="utf-8"?>
<c:userShapes xmlns:c="http://schemas.openxmlformats.org/drawingml/2006/chart">
  <cdr:relSizeAnchor xmlns:cdr="http://schemas.openxmlformats.org/drawingml/2006/chartDrawing">
    <cdr:from>
      <cdr:x>0.77928</cdr:x>
      <cdr:y>0.39564</cdr:y>
    </cdr:from>
    <cdr:to>
      <cdr:x>0.82527</cdr:x>
      <cdr:y>0.45254</cdr:y>
    </cdr:to>
    <cdr:sp macro="" textlink="">
      <cdr:nvSpPr>
        <cdr:cNvPr id="24" name="TextBox 1"/>
        <cdr:cNvSpPr txBox="1"/>
      </cdr:nvSpPr>
      <cdr:spPr>
        <a:xfrm xmlns:a="http://schemas.openxmlformats.org/drawingml/2006/main">
          <a:off x="6056859" y="1712149"/>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49%</a:t>
          </a:r>
        </a:p>
      </cdr:txBody>
    </cdr:sp>
  </cdr:relSizeAnchor>
  <cdr:relSizeAnchor xmlns:cdr="http://schemas.openxmlformats.org/drawingml/2006/chartDrawing">
    <cdr:from>
      <cdr:x>0.77928</cdr:x>
      <cdr:y>0.80195</cdr:y>
    </cdr:from>
    <cdr:to>
      <cdr:x>0.82527</cdr:x>
      <cdr:y>0.85884</cdr:y>
    </cdr:to>
    <cdr:sp macro="" textlink="">
      <cdr:nvSpPr>
        <cdr:cNvPr id="26" name="TextBox 1"/>
        <cdr:cNvSpPr txBox="1"/>
      </cdr:nvSpPr>
      <cdr:spPr>
        <a:xfrm xmlns:a="http://schemas.openxmlformats.org/drawingml/2006/main">
          <a:off x="6056859" y="3470445"/>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24%</a:t>
          </a:r>
        </a:p>
      </cdr:txBody>
    </cdr:sp>
  </cdr:relSizeAnchor>
  <cdr:relSizeAnchor xmlns:cdr="http://schemas.openxmlformats.org/drawingml/2006/chartDrawing">
    <cdr:from>
      <cdr:x>0.77928</cdr:x>
      <cdr:y>0.19249</cdr:y>
    </cdr:from>
    <cdr:to>
      <cdr:x>0.82527</cdr:x>
      <cdr:y>0.24938</cdr:y>
    </cdr:to>
    <cdr:sp macro="" textlink="">
      <cdr:nvSpPr>
        <cdr:cNvPr id="27" name="TextBox 1"/>
        <cdr:cNvSpPr txBox="1"/>
      </cdr:nvSpPr>
      <cdr:spPr>
        <a:xfrm xmlns:a="http://schemas.openxmlformats.org/drawingml/2006/main">
          <a:off x="6056859" y="832991"/>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55%</a:t>
          </a:r>
        </a:p>
      </cdr:txBody>
    </cdr:sp>
  </cdr:relSizeAnchor>
  <cdr:relSizeAnchor xmlns:cdr="http://schemas.openxmlformats.org/drawingml/2006/chartDrawing">
    <cdr:from>
      <cdr:x>0.77928</cdr:x>
      <cdr:y>0.59879</cdr:y>
    </cdr:from>
    <cdr:to>
      <cdr:x>0.82527</cdr:x>
      <cdr:y>0.65569</cdr:y>
    </cdr:to>
    <cdr:sp macro="" textlink="">
      <cdr:nvSpPr>
        <cdr:cNvPr id="28" name="TextBox 1"/>
        <cdr:cNvSpPr txBox="1"/>
      </cdr:nvSpPr>
      <cdr:spPr>
        <a:xfrm xmlns:a="http://schemas.openxmlformats.org/drawingml/2006/main">
          <a:off x="6056859" y="2591286"/>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45%</a:t>
          </a:r>
        </a:p>
      </cdr:txBody>
    </cdr:sp>
  </cdr:relSizeAnchor>
  <cdr:relSizeAnchor xmlns:cdr="http://schemas.openxmlformats.org/drawingml/2006/chartDrawing">
    <cdr:from>
      <cdr:x>0.73648</cdr:x>
      <cdr:y>0.04916</cdr:y>
    </cdr:from>
    <cdr:to>
      <cdr:x>0.86806</cdr:x>
      <cdr:y>0.09184</cdr:y>
    </cdr:to>
    <cdr:sp macro="" textlink="">
      <cdr:nvSpPr>
        <cdr:cNvPr id="8" name="TextBox 1"/>
        <cdr:cNvSpPr txBox="1"/>
      </cdr:nvSpPr>
      <cdr:spPr>
        <a:xfrm xmlns:a="http://schemas.openxmlformats.org/drawingml/2006/main">
          <a:off x="5724235" y="212725"/>
          <a:ext cx="1022692" cy="184699"/>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u="sng" dirty="0">
              <a:solidFill>
                <a:schemeClr val="bg1"/>
              </a:solidFill>
              <a:latin typeface="Calibri" pitchFamily="34" charset="0"/>
            </a:rPr>
            <a:t>CMC opt-outs</a:t>
          </a:r>
        </a:p>
      </cdr:txBody>
    </cdr:sp>
  </cdr:relSizeAnchor>
  <cdr:relSizeAnchor xmlns:cdr="http://schemas.openxmlformats.org/drawingml/2006/chartDrawing">
    <cdr:from>
      <cdr:x>0.3703</cdr:x>
      <cdr:y>0.04916</cdr:y>
    </cdr:from>
    <cdr:to>
      <cdr:x>0.50848</cdr:x>
      <cdr:y>0.09184</cdr:y>
    </cdr:to>
    <cdr:sp macro="" textlink="">
      <cdr:nvSpPr>
        <cdr:cNvPr id="9" name="TextBox 2"/>
        <cdr:cNvSpPr txBox="1"/>
      </cdr:nvSpPr>
      <cdr:spPr>
        <a:xfrm xmlns:a="http://schemas.openxmlformats.org/drawingml/2006/main">
          <a:off x="2878137" y="212725"/>
          <a:ext cx="1073991" cy="184699"/>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u="sng" dirty="0">
              <a:solidFill>
                <a:schemeClr val="bg1"/>
              </a:solidFill>
              <a:latin typeface="Calibri" pitchFamily="34" charset="0"/>
            </a:rPr>
            <a:t>CMC enrollees</a:t>
          </a:r>
        </a:p>
      </cdr:txBody>
    </cdr:sp>
  </cdr:relSizeAnchor>
</c:userShapes>
</file>

<file path=ppt/drawings/drawing45.xml><?xml version="1.0" encoding="utf-8"?>
<c:userShapes xmlns:c="http://schemas.openxmlformats.org/drawingml/2006/chart">
  <cdr:relSizeAnchor xmlns:cdr="http://schemas.openxmlformats.org/drawingml/2006/chartDrawing">
    <cdr:from>
      <cdr:x>0.82472</cdr:x>
      <cdr:y>0.04916</cdr:y>
    </cdr:from>
    <cdr:to>
      <cdr:x>0.9563</cdr:x>
      <cdr:y>0.09184</cdr:y>
    </cdr:to>
    <cdr:sp macro="" textlink="">
      <cdr:nvSpPr>
        <cdr:cNvPr id="19" name="TextBox 18"/>
        <cdr:cNvSpPr txBox="1"/>
      </cdr:nvSpPr>
      <cdr:spPr>
        <a:xfrm xmlns:a="http://schemas.openxmlformats.org/drawingml/2006/main">
          <a:off x="6410054" y="212741"/>
          <a:ext cx="1022692" cy="184699"/>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opt-outs</a:t>
          </a:r>
        </a:p>
      </cdr:txBody>
    </cdr:sp>
  </cdr:relSizeAnchor>
  <cdr:relSizeAnchor xmlns:cdr="http://schemas.openxmlformats.org/drawingml/2006/chartDrawing">
    <cdr:from>
      <cdr:x>0.86752</cdr:x>
      <cdr:y>0.18933</cdr:y>
    </cdr:from>
    <cdr:to>
      <cdr:x>0.91351</cdr:x>
      <cdr:y>0.24622</cdr:y>
    </cdr:to>
    <cdr:sp macro="" textlink="">
      <cdr:nvSpPr>
        <cdr:cNvPr id="21" name="TextBox 1"/>
        <cdr:cNvSpPr txBox="1"/>
      </cdr:nvSpPr>
      <cdr:spPr>
        <a:xfrm xmlns:a="http://schemas.openxmlformats.org/drawingml/2006/main">
          <a:off x="6742695" y="819316"/>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89%</a:t>
          </a:r>
        </a:p>
      </cdr:txBody>
    </cdr:sp>
  </cdr:relSizeAnchor>
  <cdr:relSizeAnchor xmlns:cdr="http://schemas.openxmlformats.org/drawingml/2006/chartDrawing">
    <cdr:from>
      <cdr:x>0.86752</cdr:x>
      <cdr:y>0.39342</cdr:y>
    </cdr:from>
    <cdr:to>
      <cdr:x>0.91351</cdr:x>
      <cdr:y>0.45032</cdr:y>
    </cdr:to>
    <cdr:sp macro="" textlink="">
      <cdr:nvSpPr>
        <cdr:cNvPr id="23" name="TextBox 1"/>
        <cdr:cNvSpPr txBox="1"/>
      </cdr:nvSpPr>
      <cdr:spPr>
        <a:xfrm xmlns:a="http://schemas.openxmlformats.org/drawingml/2006/main">
          <a:off x="6742696" y="1702542"/>
          <a:ext cx="357469"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90%</a:t>
          </a:r>
        </a:p>
      </cdr:txBody>
    </cdr:sp>
  </cdr:relSizeAnchor>
  <cdr:relSizeAnchor xmlns:cdr="http://schemas.openxmlformats.org/drawingml/2006/chartDrawing">
    <cdr:from>
      <cdr:x>0.45854</cdr:x>
      <cdr:y>0.04916</cdr:y>
    </cdr:from>
    <cdr:to>
      <cdr:x>0.59672</cdr:x>
      <cdr:y>0.09184</cdr:y>
    </cdr:to>
    <cdr:sp macro="" textlink="">
      <cdr:nvSpPr>
        <cdr:cNvPr id="29" name="TextBox 28"/>
        <cdr:cNvSpPr txBox="1"/>
      </cdr:nvSpPr>
      <cdr:spPr>
        <a:xfrm xmlns:a="http://schemas.openxmlformats.org/drawingml/2006/main">
          <a:off x="3563937" y="212725"/>
          <a:ext cx="107401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enrollees</a:t>
          </a:r>
        </a:p>
      </cdr:txBody>
    </cdr:sp>
  </cdr:relSizeAnchor>
  <cdr:relSizeAnchor xmlns:cdr="http://schemas.openxmlformats.org/drawingml/2006/chartDrawing">
    <cdr:from>
      <cdr:x>0.01736</cdr:x>
      <cdr:y>0.14416</cdr:y>
    </cdr:from>
    <cdr:to>
      <cdr:x>0.33109</cdr:x>
      <cdr:y>0.28871</cdr:y>
    </cdr:to>
    <cdr:sp macro="" textlink="">
      <cdr:nvSpPr>
        <cdr:cNvPr id="30" name="TextBox 29"/>
        <cdr:cNvSpPr txBox="1"/>
      </cdr:nvSpPr>
      <cdr:spPr>
        <a:xfrm xmlns:a="http://schemas.openxmlformats.org/drawingml/2006/main">
          <a:off x="134929" y="626145"/>
          <a:ext cx="2438408" cy="627838"/>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600" b="1" dirty="0">
              <a:solidFill>
                <a:schemeClr val="bg1"/>
              </a:solidFill>
              <a:latin typeface="Calibri" pitchFamily="34" charset="0"/>
            </a:rPr>
            <a:t>Know how to manage </a:t>
          </a:r>
          <a:br>
            <a:rPr lang="en-US" sz="1600" b="1" dirty="0">
              <a:solidFill>
                <a:schemeClr val="bg1"/>
              </a:solidFill>
              <a:latin typeface="Calibri" pitchFamily="34" charset="0"/>
            </a:rPr>
          </a:br>
          <a:r>
            <a:rPr lang="en-US" sz="1600" b="1" dirty="0">
              <a:solidFill>
                <a:schemeClr val="bg1"/>
              </a:solidFill>
              <a:latin typeface="Calibri" pitchFamily="34" charset="0"/>
            </a:rPr>
            <a:t>your health conditions</a:t>
          </a:r>
          <a:br>
            <a:rPr lang="en-US" sz="1600" b="1" dirty="0">
              <a:solidFill>
                <a:schemeClr val="bg1"/>
              </a:solidFill>
              <a:latin typeface="Calibri" pitchFamily="34" charset="0"/>
            </a:rPr>
          </a:br>
          <a:r>
            <a:rPr lang="en-US" sz="1600" b="1" dirty="0">
              <a:solidFill>
                <a:schemeClr val="bg1"/>
              </a:solidFill>
              <a:latin typeface="Calibri" pitchFamily="34" charset="0"/>
            </a:rPr>
            <a:t>(% confident)</a:t>
          </a:r>
        </a:p>
      </cdr:txBody>
    </cdr:sp>
  </cdr:relSizeAnchor>
  <cdr:relSizeAnchor xmlns:cdr="http://schemas.openxmlformats.org/drawingml/2006/chartDrawing">
    <cdr:from>
      <cdr:x>0.01736</cdr:x>
      <cdr:y>0.35546</cdr:y>
    </cdr:from>
    <cdr:to>
      <cdr:x>0.33109</cdr:x>
      <cdr:y>0.50001</cdr:y>
    </cdr:to>
    <cdr:sp macro="" textlink="">
      <cdr:nvSpPr>
        <cdr:cNvPr id="31" name="TextBox 30"/>
        <cdr:cNvSpPr txBox="1"/>
      </cdr:nvSpPr>
      <cdr:spPr>
        <a:xfrm xmlns:a="http://schemas.openxmlformats.org/drawingml/2006/main">
          <a:off x="134929" y="1543905"/>
          <a:ext cx="2438408" cy="627838"/>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600" b="1" dirty="0">
              <a:solidFill>
                <a:schemeClr val="bg1"/>
              </a:solidFill>
              <a:latin typeface="Calibri" pitchFamily="34" charset="0"/>
            </a:rPr>
            <a:t>Can get questions about your health needs answered (% confident)</a:t>
          </a:r>
        </a:p>
      </cdr:txBody>
    </cdr:sp>
  </cdr:relSizeAnchor>
  <cdr:relSizeAnchor xmlns:cdr="http://schemas.openxmlformats.org/drawingml/2006/chartDrawing">
    <cdr:from>
      <cdr:x>0.01736</cdr:x>
      <cdr:y>0.52505</cdr:y>
    </cdr:from>
    <cdr:to>
      <cdr:x>0.33109</cdr:x>
      <cdr:y>0.7178</cdr:y>
    </cdr:to>
    <cdr:sp macro="" textlink="">
      <cdr:nvSpPr>
        <cdr:cNvPr id="32" name="TextBox 31"/>
        <cdr:cNvSpPr txBox="1"/>
      </cdr:nvSpPr>
      <cdr:spPr>
        <a:xfrm xmlns:a="http://schemas.openxmlformats.org/drawingml/2006/main">
          <a:off x="134929" y="2280502"/>
          <a:ext cx="2438408" cy="837191"/>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600" b="1" dirty="0">
              <a:solidFill>
                <a:schemeClr val="bg1"/>
              </a:solidFill>
              <a:latin typeface="Calibri" pitchFamily="34" charset="0"/>
            </a:rPr>
            <a:t>Know who to call if you have a health need or question </a:t>
          </a:r>
          <a:br>
            <a:rPr lang="en-US" sz="1600" b="1" dirty="0">
              <a:solidFill>
                <a:schemeClr val="bg1"/>
              </a:solidFill>
              <a:latin typeface="Calibri" pitchFamily="34" charset="0"/>
            </a:rPr>
          </a:br>
          <a:r>
            <a:rPr lang="en-US" sz="1600" b="1" dirty="0">
              <a:solidFill>
                <a:schemeClr val="bg1"/>
              </a:solidFill>
              <a:latin typeface="Calibri" pitchFamily="34" charset="0"/>
            </a:rPr>
            <a:t>(% yes)</a:t>
          </a:r>
        </a:p>
      </cdr:txBody>
    </cdr:sp>
  </cdr:relSizeAnchor>
  <cdr:relSizeAnchor xmlns:cdr="http://schemas.openxmlformats.org/drawingml/2006/chartDrawing">
    <cdr:from>
      <cdr:x>0.86752</cdr:x>
      <cdr:y>0.59752</cdr:y>
    </cdr:from>
    <cdr:to>
      <cdr:x>0.91351</cdr:x>
      <cdr:y>0.65441</cdr:y>
    </cdr:to>
    <cdr:sp macro="" textlink="">
      <cdr:nvSpPr>
        <cdr:cNvPr id="12" name="TextBox 1"/>
        <cdr:cNvSpPr txBox="1"/>
      </cdr:nvSpPr>
      <cdr:spPr>
        <a:xfrm xmlns:a="http://schemas.openxmlformats.org/drawingml/2006/main">
          <a:off x="6742695" y="2585769"/>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89%</a:t>
          </a:r>
        </a:p>
      </cdr:txBody>
    </cdr:sp>
  </cdr:relSizeAnchor>
</c:userShapes>
</file>

<file path=ppt/drawings/drawing46.xml><?xml version="1.0" encoding="utf-8"?>
<c:userShapes xmlns:c="http://schemas.openxmlformats.org/drawingml/2006/chart">
  <cdr:relSizeAnchor xmlns:cdr="http://schemas.openxmlformats.org/drawingml/2006/chartDrawing">
    <cdr:from>
      <cdr:x>0.82472</cdr:x>
      <cdr:y>0.04916</cdr:y>
    </cdr:from>
    <cdr:to>
      <cdr:x>0.9563</cdr:x>
      <cdr:y>0.09184</cdr:y>
    </cdr:to>
    <cdr:sp macro="" textlink="">
      <cdr:nvSpPr>
        <cdr:cNvPr id="19" name="TextBox 18"/>
        <cdr:cNvSpPr txBox="1"/>
      </cdr:nvSpPr>
      <cdr:spPr>
        <a:xfrm xmlns:a="http://schemas.openxmlformats.org/drawingml/2006/main">
          <a:off x="6410054" y="213522"/>
          <a:ext cx="1022692"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opt-outs</a:t>
          </a:r>
        </a:p>
      </cdr:txBody>
    </cdr:sp>
  </cdr:relSizeAnchor>
  <cdr:relSizeAnchor xmlns:cdr="http://schemas.openxmlformats.org/drawingml/2006/chartDrawing">
    <cdr:from>
      <cdr:x>0.85411</cdr:x>
      <cdr:y>0.18923</cdr:y>
    </cdr:from>
    <cdr:to>
      <cdr:x>0.91351</cdr:x>
      <cdr:y>0.24612</cdr:y>
    </cdr:to>
    <cdr:sp macro="" textlink="">
      <cdr:nvSpPr>
        <cdr:cNvPr id="21" name="TextBox 1"/>
        <cdr:cNvSpPr txBox="1"/>
      </cdr:nvSpPr>
      <cdr:spPr>
        <a:xfrm xmlns:a="http://schemas.openxmlformats.org/drawingml/2006/main">
          <a:off x="6638499" y="818884"/>
          <a:ext cx="461666"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100%</a:t>
          </a:r>
        </a:p>
      </cdr:txBody>
    </cdr:sp>
  </cdr:relSizeAnchor>
  <cdr:relSizeAnchor xmlns:cdr="http://schemas.openxmlformats.org/drawingml/2006/chartDrawing">
    <cdr:from>
      <cdr:x>0.85411</cdr:x>
      <cdr:y>0.39288</cdr:y>
    </cdr:from>
    <cdr:to>
      <cdr:x>0.91351</cdr:x>
      <cdr:y>0.44978</cdr:y>
    </cdr:to>
    <cdr:sp macro="" textlink="">
      <cdr:nvSpPr>
        <cdr:cNvPr id="23" name="TextBox 1"/>
        <cdr:cNvSpPr txBox="1"/>
      </cdr:nvSpPr>
      <cdr:spPr>
        <a:xfrm xmlns:a="http://schemas.openxmlformats.org/drawingml/2006/main">
          <a:off x="6638499" y="1700205"/>
          <a:ext cx="461666"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100%</a:t>
          </a:r>
        </a:p>
      </cdr:txBody>
    </cdr:sp>
  </cdr:relSizeAnchor>
  <cdr:relSizeAnchor xmlns:cdr="http://schemas.openxmlformats.org/drawingml/2006/chartDrawing">
    <cdr:from>
      <cdr:x>0.45854</cdr:x>
      <cdr:y>0.04916</cdr:y>
    </cdr:from>
    <cdr:to>
      <cdr:x>0.59672</cdr:x>
      <cdr:y>0.09184</cdr:y>
    </cdr:to>
    <cdr:sp macro="" textlink="">
      <cdr:nvSpPr>
        <cdr:cNvPr id="29" name="TextBox 28"/>
        <cdr:cNvSpPr txBox="1"/>
      </cdr:nvSpPr>
      <cdr:spPr>
        <a:xfrm xmlns:a="http://schemas.openxmlformats.org/drawingml/2006/main">
          <a:off x="3563937" y="212725"/>
          <a:ext cx="107401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enrollees</a:t>
          </a:r>
        </a:p>
      </cdr:txBody>
    </cdr:sp>
  </cdr:relSizeAnchor>
  <cdr:relSizeAnchor xmlns:cdr="http://schemas.openxmlformats.org/drawingml/2006/chartDrawing">
    <cdr:from>
      <cdr:x>0.85411</cdr:x>
      <cdr:y>0.59654</cdr:y>
    </cdr:from>
    <cdr:to>
      <cdr:x>0.91351</cdr:x>
      <cdr:y>0.65343</cdr:y>
    </cdr:to>
    <cdr:sp macro="" textlink="">
      <cdr:nvSpPr>
        <cdr:cNvPr id="12" name="TextBox 1"/>
        <cdr:cNvSpPr txBox="1"/>
      </cdr:nvSpPr>
      <cdr:spPr>
        <a:xfrm xmlns:a="http://schemas.openxmlformats.org/drawingml/2006/main">
          <a:off x="6638499" y="2581528"/>
          <a:ext cx="461666"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100%</a:t>
          </a:r>
        </a:p>
      </cdr:txBody>
    </cdr:sp>
  </cdr:relSizeAnchor>
  <cdr:relSizeAnchor xmlns:cdr="http://schemas.openxmlformats.org/drawingml/2006/chartDrawing">
    <cdr:from>
      <cdr:x>0.85411</cdr:x>
      <cdr:y>0.8001</cdr:y>
    </cdr:from>
    <cdr:to>
      <cdr:x>0.91351</cdr:x>
      <cdr:y>0.85699</cdr:y>
    </cdr:to>
    <cdr:sp macro="" textlink="">
      <cdr:nvSpPr>
        <cdr:cNvPr id="36" name="TextBox 1"/>
        <cdr:cNvSpPr txBox="1"/>
      </cdr:nvSpPr>
      <cdr:spPr>
        <a:xfrm xmlns:a="http://schemas.openxmlformats.org/drawingml/2006/main">
          <a:off x="6638499" y="3462439"/>
          <a:ext cx="461666"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100%</a:t>
          </a:r>
        </a:p>
      </cdr:txBody>
    </cdr:sp>
  </cdr:relSizeAnchor>
  <cdr:relSizeAnchor xmlns:cdr="http://schemas.openxmlformats.org/drawingml/2006/chartDrawing">
    <cdr:from>
      <cdr:x>0.01736</cdr:x>
      <cdr:y>0.14983</cdr:y>
    </cdr:from>
    <cdr:to>
      <cdr:x>0.34845</cdr:x>
      <cdr:y>0.29438</cdr:y>
    </cdr:to>
    <cdr:sp macro="" textlink="">
      <cdr:nvSpPr>
        <cdr:cNvPr id="24" name="TextBox 1"/>
        <cdr:cNvSpPr txBox="1"/>
      </cdr:nvSpPr>
      <cdr:spPr>
        <a:xfrm xmlns:a="http://schemas.openxmlformats.org/drawingml/2006/main">
          <a:off x="134937" y="650772"/>
          <a:ext cx="2573364" cy="627838"/>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Amount of time doctor/</a:t>
          </a:r>
          <a:br>
            <a:rPr lang="en-US" sz="1600" b="1" dirty="0">
              <a:solidFill>
                <a:schemeClr val="bg1"/>
              </a:solidFill>
              <a:latin typeface="Calibri" pitchFamily="34" charset="0"/>
            </a:rPr>
          </a:br>
          <a:r>
            <a:rPr lang="en-US" sz="1600" b="1" dirty="0">
              <a:solidFill>
                <a:schemeClr val="bg1"/>
              </a:solidFill>
              <a:latin typeface="Calibri" pitchFamily="34" charset="0"/>
            </a:rPr>
            <a:t>other staff spend with you</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p>
      </cdr:txBody>
    </cdr:sp>
  </cdr:relSizeAnchor>
  <cdr:relSizeAnchor xmlns:cdr="http://schemas.openxmlformats.org/drawingml/2006/chartDrawing">
    <cdr:from>
      <cdr:x>0.01736</cdr:x>
      <cdr:y>0.35526</cdr:y>
    </cdr:from>
    <cdr:to>
      <cdr:x>0.34845</cdr:x>
      <cdr:y>0.49981</cdr:y>
    </cdr:to>
    <cdr:sp macro="" textlink="">
      <cdr:nvSpPr>
        <cdr:cNvPr id="30" name="TextBox 2"/>
        <cdr:cNvSpPr txBox="1"/>
      </cdr:nvSpPr>
      <cdr:spPr>
        <a:xfrm xmlns:a="http://schemas.openxmlformats.org/drawingml/2006/main">
          <a:off x="134937" y="1543036"/>
          <a:ext cx="2573364" cy="627839"/>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Information health plan gives explaining your benefits </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p>
      </cdr:txBody>
    </cdr:sp>
  </cdr:relSizeAnchor>
  <cdr:relSizeAnchor xmlns:cdr="http://schemas.openxmlformats.org/drawingml/2006/chartDrawing">
    <cdr:from>
      <cdr:x>0.01736</cdr:x>
      <cdr:y>0.58478</cdr:y>
    </cdr:from>
    <cdr:to>
      <cdr:x>0.34845</cdr:x>
      <cdr:y>0.68115</cdr:y>
    </cdr:to>
    <cdr:sp macro="" textlink="">
      <cdr:nvSpPr>
        <cdr:cNvPr id="31" name="TextBox 3"/>
        <cdr:cNvSpPr txBox="1"/>
      </cdr:nvSpPr>
      <cdr:spPr>
        <a:xfrm xmlns:a="http://schemas.openxmlformats.org/drawingml/2006/main">
          <a:off x="134937" y="2539933"/>
          <a:ext cx="2573364" cy="418574"/>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Your choice of doctors </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p>
      </cdr:txBody>
    </cdr:sp>
  </cdr:relSizeAnchor>
  <cdr:relSizeAnchor xmlns:cdr="http://schemas.openxmlformats.org/drawingml/2006/chartDrawing">
    <cdr:from>
      <cdr:x>0.01736</cdr:x>
      <cdr:y>0.79021</cdr:y>
    </cdr:from>
    <cdr:to>
      <cdr:x>0.34845</cdr:x>
      <cdr:y>0.88658</cdr:y>
    </cdr:to>
    <cdr:sp macro="" textlink="">
      <cdr:nvSpPr>
        <cdr:cNvPr id="32" name="TextBox 4"/>
        <cdr:cNvSpPr txBox="1"/>
      </cdr:nvSpPr>
      <cdr:spPr>
        <a:xfrm xmlns:a="http://schemas.openxmlformats.org/drawingml/2006/main">
          <a:off x="134937" y="3432198"/>
          <a:ext cx="2573364" cy="418574"/>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Your choice of hospitals </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p>
      </cdr:txBody>
    </cdr:sp>
  </cdr:relSizeAnchor>
</c:userShapes>
</file>

<file path=ppt/drawings/drawing47.xml><?xml version="1.0" encoding="utf-8"?>
<c:userShapes xmlns:c="http://schemas.openxmlformats.org/drawingml/2006/chart">
  <cdr:relSizeAnchor xmlns:cdr="http://schemas.openxmlformats.org/drawingml/2006/chartDrawing">
    <cdr:from>
      <cdr:x>0.82472</cdr:x>
      <cdr:y>0.04916</cdr:y>
    </cdr:from>
    <cdr:to>
      <cdr:x>0.9563</cdr:x>
      <cdr:y>0.09184</cdr:y>
    </cdr:to>
    <cdr:sp macro="" textlink="">
      <cdr:nvSpPr>
        <cdr:cNvPr id="19" name="TextBox 18"/>
        <cdr:cNvSpPr txBox="1"/>
      </cdr:nvSpPr>
      <cdr:spPr>
        <a:xfrm xmlns:a="http://schemas.openxmlformats.org/drawingml/2006/main">
          <a:off x="6410054" y="213522"/>
          <a:ext cx="1022692"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opt-outs</a:t>
          </a:r>
        </a:p>
      </cdr:txBody>
    </cdr:sp>
  </cdr:relSizeAnchor>
  <cdr:relSizeAnchor xmlns:cdr="http://schemas.openxmlformats.org/drawingml/2006/chartDrawing">
    <cdr:from>
      <cdr:x>0.85411</cdr:x>
      <cdr:y>0.19086</cdr:y>
    </cdr:from>
    <cdr:to>
      <cdr:x>0.91351</cdr:x>
      <cdr:y>0.24775</cdr:y>
    </cdr:to>
    <cdr:sp macro="" textlink="">
      <cdr:nvSpPr>
        <cdr:cNvPr id="21" name="TextBox 1"/>
        <cdr:cNvSpPr txBox="1"/>
      </cdr:nvSpPr>
      <cdr:spPr>
        <a:xfrm xmlns:a="http://schemas.openxmlformats.org/drawingml/2006/main">
          <a:off x="6638499" y="825937"/>
          <a:ext cx="461666"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100%</a:t>
          </a:r>
        </a:p>
      </cdr:txBody>
    </cdr:sp>
  </cdr:relSizeAnchor>
  <cdr:relSizeAnchor xmlns:cdr="http://schemas.openxmlformats.org/drawingml/2006/chartDrawing">
    <cdr:from>
      <cdr:x>0.85411</cdr:x>
      <cdr:y>0.39418</cdr:y>
    </cdr:from>
    <cdr:to>
      <cdr:x>0.91351</cdr:x>
      <cdr:y>0.45108</cdr:y>
    </cdr:to>
    <cdr:sp macro="" textlink="">
      <cdr:nvSpPr>
        <cdr:cNvPr id="23" name="TextBox 1"/>
        <cdr:cNvSpPr txBox="1"/>
      </cdr:nvSpPr>
      <cdr:spPr>
        <a:xfrm xmlns:a="http://schemas.openxmlformats.org/drawingml/2006/main">
          <a:off x="6638499" y="1705831"/>
          <a:ext cx="461666"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100%</a:t>
          </a:r>
        </a:p>
      </cdr:txBody>
    </cdr:sp>
  </cdr:relSizeAnchor>
  <cdr:relSizeAnchor xmlns:cdr="http://schemas.openxmlformats.org/drawingml/2006/chartDrawing">
    <cdr:from>
      <cdr:x>0.45854</cdr:x>
      <cdr:y>0.04916</cdr:y>
    </cdr:from>
    <cdr:to>
      <cdr:x>0.59672</cdr:x>
      <cdr:y>0.09184</cdr:y>
    </cdr:to>
    <cdr:sp macro="" textlink="">
      <cdr:nvSpPr>
        <cdr:cNvPr id="29" name="TextBox 28"/>
        <cdr:cNvSpPr txBox="1"/>
      </cdr:nvSpPr>
      <cdr:spPr>
        <a:xfrm xmlns:a="http://schemas.openxmlformats.org/drawingml/2006/main">
          <a:off x="3563937" y="212725"/>
          <a:ext cx="107401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enrollees</a:t>
          </a:r>
        </a:p>
      </cdr:txBody>
    </cdr:sp>
  </cdr:relSizeAnchor>
  <cdr:relSizeAnchor xmlns:cdr="http://schemas.openxmlformats.org/drawingml/2006/chartDrawing">
    <cdr:from>
      <cdr:x>0.85411</cdr:x>
      <cdr:y>0.59752</cdr:y>
    </cdr:from>
    <cdr:to>
      <cdr:x>0.91351</cdr:x>
      <cdr:y>0.65441</cdr:y>
    </cdr:to>
    <cdr:sp macro="" textlink="">
      <cdr:nvSpPr>
        <cdr:cNvPr id="12" name="TextBox 1"/>
        <cdr:cNvSpPr txBox="1"/>
      </cdr:nvSpPr>
      <cdr:spPr>
        <a:xfrm xmlns:a="http://schemas.openxmlformats.org/drawingml/2006/main">
          <a:off x="6638499" y="2585769"/>
          <a:ext cx="461666"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100%</a:t>
          </a:r>
        </a:p>
      </cdr:txBody>
    </cdr:sp>
  </cdr:relSizeAnchor>
  <cdr:relSizeAnchor xmlns:cdr="http://schemas.openxmlformats.org/drawingml/2006/chartDrawing">
    <cdr:from>
      <cdr:x>0.01736</cdr:x>
      <cdr:y>0.1367</cdr:y>
    </cdr:from>
    <cdr:to>
      <cdr:x>0.33109</cdr:x>
      <cdr:y>0.28125</cdr:y>
    </cdr:to>
    <cdr:sp macro="" textlink="">
      <cdr:nvSpPr>
        <cdr:cNvPr id="26" name="TextBox 1"/>
        <cdr:cNvSpPr txBox="1"/>
      </cdr:nvSpPr>
      <cdr:spPr>
        <a:xfrm xmlns:a="http://schemas.openxmlformats.org/drawingml/2006/main">
          <a:off x="134937" y="593743"/>
          <a:ext cx="2438400" cy="627838"/>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The way different </a:t>
          </a:r>
          <a:br>
            <a:rPr lang="en-US" sz="1600" b="1" dirty="0">
              <a:solidFill>
                <a:schemeClr val="bg1"/>
              </a:solidFill>
              <a:latin typeface="Calibri" pitchFamily="34" charset="0"/>
            </a:rPr>
          </a:br>
          <a:r>
            <a:rPr lang="en-US" sz="1600" b="1" dirty="0">
              <a:solidFill>
                <a:schemeClr val="bg1"/>
              </a:solidFill>
              <a:latin typeface="Calibri" pitchFamily="34" charset="0"/>
            </a:rPr>
            <a:t>providers work together</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p>
      </cdr:txBody>
    </cdr:sp>
  </cdr:relSizeAnchor>
  <cdr:relSizeAnchor xmlns:cdr="http://schemas.openxmlformats.org/drawingml/2006/chartDrawing">
    <cdr:from>
      <cdr:x>0.01736</cdr:x>
      <cdr:y>0.32968</cdr:y>
    </cdr:from>
    <cdr:to>
      <cdr:x>0.33109</cdr:x>
      <cdr:y>0.52243</cdr:y>
    </cdr:to>
    <cdr:sp macro="" textlink="">
      <cdr:nvSpPr>
        <cdr:cNvPr id="27" name="TextBox 2"/>
        <cdr:cNvSpPr txBox="1"/>
      </cdr:nvSpPr>
      <cdr:spPr>
        <a:xfrm xmlns:a="http://schemas.openxmlformats.org/drawingml/2006/main">
          <a:off x="134937" y="1431932"/>
          <a:ext cx="2438400" cy="837190"/>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How long you have to </a:t>
          </a:r>
          <a:br>
            <a:rPr lang="en-US" sz="1600" b="1" dirty="0">
              <a:solidFill>
                <a:schemeClr val="bg1"/>
              </a:solidFill>
              <a:latin typeface="Calibri" pitchFamily="34" charset="0"/>
            </a:rPr>
          </a:br>
          <a:r>
            <a:rPr lang="en-US" sz="1600" b="1" dirty="0">
              <a:solidFill>
                <a:schemeClr val="bg1"/>
              </a:solidFill>
              <a:latin typeface="Calibri" pitchFamily="34" charset="0"/>
            </a:rPr>
            <a:t>wait to see a doctor when you need an appointment </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p>
      </cdr:txBody>
    </cdr:sp>
  </cdr:relSizeAnchor>
  <cdr:relSizeAnchor xmlns:cdr="http://schemas.openxmlformats.org/drawingml/2006/chartDrawing">
    <cdr:from>
      <cdr:x>0.01736</cdr:x>
      <cdr:y>0.55389</cdr:y>
    </cdr:from>
    <cdr:to>
      <cdr:x>0.33109</cdr:x>
      <cdr:y>0.74758</cdr:y>
    </cdr:to>
    <cdr:sp macro="" textlink="">
      <cdr:nvSpPr>
        <cdr:cNvPr id="28" name="TextBox 3"/>
        <cdr:cNvSpPr txBox="1"/>
      </cdr:nvSpPr>
      <cdr:spPr>
        <a:xfrm xmlns:a="http://schemas.openxmlformats.org/drawingml/2006/main">
          <a:off x="134937" y="2405766"/>
          <a:ext cx="2438400" cy="841273"/>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Your ability to call a </a:t>
          </a:r>
          <a:br>
            <a:rPr lang="en-US" sz="1600" b="1" dirty="0">
              <a:solidFill>
                <a:schemeClr val="bg1"/>
              </a:solidFill>
              <a:latin typeface="Calibri" pitchFamily="34" charset="0"/>
            </a:rPr>
          </a:br>
          <a:r>
            <a:rPr lang="en-US" sz="1600" b="1" dirty="0">
              <a:solidFill>
                <a:schemeClr val="bg1"/>
              </a:solidFill>
              <a:latin typeface="Calibri" pitchFamily="34" charset="0"/>
            </a:rPr>
            <a:t>health provider regardless of the time of day*</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endParaRPr lang="en-US" sz="1200" b="1" i="1" dirty="0">
            <a:solidFill>
              <a:schemeClr val="bg1"/>
            </a:solidFill>
            <a:latin typeface="Calibri" pitchFamily="34" charset="0"/>
          </a:endParaRPr>
        </a:p>
      </cdr:txBody>
    </cdr:sp>
  </cdr:relSizeAnchor>
</c:userShapes>
</file>

<file path=ppt/drawings/drawing48.xml><?xml version="1.0" encoding="utf-8"?>
<c:userShapes xmlns:c="http://schemas.openxmlformats.org/drawingml/2006/chart">
  <cdr:relSizeAnchor xmlns:cdr="http://schemas.openxmlformats.org/drawingml/2006/chartDrawing">
    <cdr:from>
      <cdr:x>0.82128</cdr:x>
      <cdr:y>0.01394</cdr:y>
    </cdr:from>
    <cdr:to>
      <cdr:x>0.95286</cdr:x>
      <cdr:y>0.05662</cdr:y>
    </cdr:to>
    <cdr:sp macro="" textlink="">
      <cdr:nvSpPr>
        <cdr:cNvPr id="19" name="TextBox 18"/>
        <cdr:cNvSpPr txBox="1"/>
      </cdr:nvSpPr>
      <cdr:spPr>
        <a:xfrm xmlns:a="http://schemas.openxmlformats.org/drawingml/2006/main">
          <a:off x="6383337" y="60547"/>
          <a:ext cx="1022692"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opt-outs</a:t>
          </a:r>
        </a:p>
      </cdr:txBody>
    </cdr:sp>
  </cdr:relSizeAnchor>
  <cdr:relSizeAnchor xmlns:cdr="http://schemas.openxmlformats.org/drawingml/2006/chartDrawing">
    <cdr:from>
      <cdr:x>0.86408</cdr:x>
      <cdr:y>0.11741</cdr:y>
    </cdr:from>
    <cdr:to>
      <cdr:x>0.91007</cdr:x>
      <cdr:y>0.1743</cdr:y>
    </cdr:to>
    <cdr:sp macro="" textlink="">
      <cdr:nvSpPr>
        <cdr:cNvPr id="21" name="TextBox 1"/>
        <cdr:cNvSpPr txBox="1"/>
      </cdr:nvSpPr>
      <cdr:spPr>
        <a:xfrm xmlns:a="http://schemas.openxmlformats.org/drawingml/2006/main">
          <a:off x="6715958" y="508081"/>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11%</a:t>
          </a:r>
        </a:p>
      </cdr:txBody>
    </cdr:sp>
  </cdr:relSizeAnchor>
  <cdr:relSizeAnchor xmlns:cdr="http://schemas.openxmlformats.org/drawingml/2006/chartDrawing">
    <cdr:from>
      <cdr:x>0.87748</cdr:x>
      <cdr:y>0.72511</cdr:y>
    </cdr:from>
    <cdr:to>
      <cdr:x>0.91007</cdr:x>
      <cdr:y>0.7818</cdr:y>
    </cdr:to>
    <cdr:sp macro="" textlink="">
      <cdr:nvSpPr>
        <cdr:cNvPr id="23" name="TextBox 1"/>
        <cdr:cNvSpPr txBox="1"/>
      </cdr:nvSpPr>
      <cdr:spPr>
        <a:xfrm xmlns:a="http://schemas.openxmlformats.org/drawingml/2006/main">
          <a:off x="6820154" y="3149445"/>
          <a:ext cx="253274"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0%</a:t>
          </a:r>
        </a:p>
      </cdr:txBody>
    </cdr:sp>
  </cdr:relSizeAnchor>
  <cdr:relSizeAnchor xmlns:cdr="http://schemas.openxmlformats.org/drawingml/2006/chartDrawing">
    <cdr:from>
      <cdr:x>0.55658</cdr:x>
      <cdr:y>0.01394</cdr:y>
    </cdr:from>
    <cdr:to>
      <cdr:x>0.69476</cdr:x>
      <cdr:y>0.05662</cdr:y>
    </cdr:to>
    <cdr:sp macro="" textlink="">
      <cdr:nvSpPr>
        <cdr:cNvPr id="29" name="TextBox 28"/>
        <cdr:cNvSpPr txBox="1"/>
      </cdr:nvSpPr>
      <cdr:spPr>
        <a:xfrm xmlns:a="http://schemas.openxmlformats.org/drawingml/2006/main">
          <a:off x="4325937" y="60547"/>
          <a:ext cx="1073990"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enrollees</a:t>
          </a:r>
        </a:p>
      </cdr:txBody>
    </cdr:sp>
  </cdr:relSizeAnchor>
  <cdr:relSizeAnchor xmlns:cdr="http://schemas.openxmlformats.org/drawingml/2006/chartDrawing">
    <cdr:from>
      <cdr:x>0.01736</cdr:x>
      <cdr:y>0.06676</cdr:y>
    </cdr:from>
    <cdr:to>
      <cdr:x>0.48795</cdr:x>
      <cdr:y>0.20411</cdr:y>
    </cdr:to>
    <cdr:sp macro="" textlink="">
      <cdr:nvSpPr>
        <cdr:cNvPr id="10" name="TextBox 1"/>
        <cdr:cNvSpPr txBox="1"/>
      </cdr:nvSpPr>
      <cdr:spPr>
        <a:xfrm xmlns:a="http://schemas.openxmlformats.org/drawingml/2006/main">
          <a:off x="134937" y="289965"/>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A doctor you were seeing is not </a:t>
          </a:r>
          <a:br>
            <a:rPr lang="en-US" sz="1600" b="1" dirty="0">
              <a:solidFill>
                <a:schemeClr val="bg1"/>
              </a:solidFill>
              <a:latin typeface="Calibri" pitchFamily="34" charset="0"/>
            </a:rPr>
          </a:br>
          <a:r>
            <a:rPr lang="en-US" sz="1600" b="1" dirty="0">
              <a:solidFill>
                <a:schemeClr val="bg1"/>
              </a:solidFill>
              <a:latin typeface="Calibri" pitchFamily="34" charset="0"/>
            </a:rPr>
            <a:t>available through your plan</a:t>
          </a:r>
        </a:p>
      </cdr:txBody>
    </cdr:sp>
  </cdr:relSizeAnchor>
  <cdr:relSizeAnchor xmlns:cdr="http://schemas.openxmlformats.org/drawingml/2006/chartDrawing">
    <cdr:from>
      <cdr:x>0.01736</cdr:x>
      <cdr:y>0.2211</cdr:y>
    </cdr:from>
    <cdr:to>
      <cdr:x>0.48795</cdr:x>
      <cdr:y>0.35845</cdr:y>
    </cdr:to>
    <cdr:sp macro="" textlink="">
      <cdr:nvSpPr>
        <cdr:cNvPr id="11" name="TextBox 2"/>
        <cdr:cNvSpPr txBox="1"/>
      </cdr:nvSpPr>
      <cdr:spPr>
        <a:xfrm xmlns:a="http://schemas.openxmlformats.org/drawingml/2006/main">
          <a:off x="134937" y="960325"/>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Had a misunderstanding about your </a:t>
          </a:r>
          <a:br>
            <a:rPr lang="en-US" sz="1600" b="1" dirty="0">
              <a:solidFill>
                <a:schemeClr val="bg1"/>
              </a:solidFill>
              <a:latin typeface="Calibri" pitchFamily="34" charset="0"/>
            </a:rPr>
          </a:br>
          <a:r>
            <a:rPr lang="en-US" sz="1600" b="1" dirty="0">
              <a:solidFill>
                <a:schemeClr val="bg1"/>
              </a:solidFill>
              <a:latin typeface="Calibri" pitchFamily="34" charset="0"/>
            </a:rPr>
            <a:t>health care services or coverage</a:t>
          </a:r>
        </a:p>
      </cdr:txBody>
    </cdr:sp>
  </cdr:relSizeAnchor>
  <cdr:relSizeAnchor xmlns:cdr="http://schemas.openxmlformats.org/drawingml/2006/chartDrawing">
    <cdr:from>
      <cdr:x>0.01736</cdr:x>
      <cdr:y>0.37544</cdr:y>
    </cdr:from>
    <cdr:to>
      <cdr:x>0.48795</cdr:x>
      <cdr:y>0.51278</cdr:y>
    </cdr:to>
    <cdr:sp macro="" textlink="">
      <cdr:nvSpPr>
        <cdr:cNvPr id="12" name="TextBox 3"/>
        <cdr:cNvSpPr txBox="1"/>
      </cdr:nvSpPr>
      <cdr:spPr>
        <a:xfrm xmlns:a="http://schemas.openxmlformats.org/drawingml/2006/main">
          <a:off x="134937" y="1630685"/>
          <a:ext cx="3657600" cy="596523"/>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Was denied a treatment or referral for another service recommended by a doctor</a:t>
          </a:r>
        </a:p>
      </cdr:txBody>
    </cdr:sp>
  </cdr:relSizeAnchor>
  <cdr:relSizeAnchor xmlns:cdr="http://schemas.openxmlformats.org/drawingml/2006/chartDrawing">
    <cdr:from>
      <cdr:x>0.01736</cdr:x>
      <cdr:y>0.83845</cdr:y>
    </cdr:from>
    <cdr:to>
      <cdr:x>0.48795</cdr:x>
      <cdr:y>0.9758</cdr:y>
    </cdr:to>
    <cdr:sp macro="" textlink="">
      <cdr:nvSpPr>
        <cdr:cNvPr id="13" name="TextBox 4"/>
        <cdr:cNvSpPr txBox="1"/>
      </cdr:nvSpPr>
      <cdr:spPr>
        <a:xfrm xmlns:a="http://schemas.openxmlformats.org/drawingml/2006/main">
          <a:off x="134937" y="3641724"/>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Health provider did not speak your language and no interpreter was available </a:t>
          </a:r>
          <a:r>
            <a:rPr lang="en-US" sz="1200" b="1" i="1" dirty="0">
              <a:solidFill>
                <a:schemeClr val="bg1"/>
              </a:solidFill>
              <a:latin typeface="Calibri" pitchFamily="34" charset="0"/>
            </a:rPr>
            <a:t>(among non- English speakers)</a:t>
          </a:r>
        </a:p>
      </cdr:txBody>
    </cdr:sp>
  </cdr:relSizeAnchor>
  <cdr:relSizeAnchor xmlns:cdr="http://schemas.openxmlformats.org/drawingml/2006/chartDrawing">
    <cdr:from>
      <cdr:x>0.86408</cdr:x>
      <cdr:y>0.26931</cdr:y>
    </cdr:from>
    <cdr:to>
      <cdr:x>0.91007</cdr:x>
      <cdr:y>0.32621</cdr:y>
    </cdr:to>
    <cdr:sp macro="" textlink="">
      <cdr:nvSpPr>
        <cdr:cNvPr id="14" name="TextBox 1"/>
        <cdr:cNvSpPr txBox="1"/>
      </cdr:nvSpPr>
      <cdr:spPr>
        <a:xfrm xmlns:a="http://schemas.openxmlformats.org/drawingml/2006/main">
          <a:off x="6715958" y="1165454"/>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10%</a:t>
          </a:r>
        </a:p>
      </cdr:txBody>
    </cdr:sp>
  </cdr:relSizeAnchor>
  <cdr:relSizeAnchor xmlns:cdr="http://schemas.openxmlformats.org/drawingml/2006/chartDrawing">
    <cdr:from>
      <cdr:x>0.01736</cdr:x>
      <cdr:y>0.68411</cdr:y>
    </cdr:from>
    <cdr:to>
      <cdr:x>0.48795</cdr:x>
      <cdr:y>0.82146</cdr:y>
    </cdr:to>
    <cdr:sp macro="" textlink="">
      <cdr:nvSpPr>
        <cdr:cNvPr id="15" name="TextBox 4"/>
        <cdr:cNvSpPr txBox="1"/>
      </cdr:nvSpPr>
      <cdr:spPr>
        <a:xfrm xmlns:a="http://schemas.openxmlformats.org/drawingml/2006/main">
          <a:off x="134937" y="2971362"/>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Had trouble communicating with a </a:t>
          </a:r>
          <a:br>
            <a:rPr lang="en-US" sz="1600" b="1" dirty="0">
              <a:solidFill>
                <a:schemeClr val="bg1"/>
              </a:solidFill>
              <a:latin typeface="Calibri" pitchFamily="34" charset="0"/>
            </a:rPr>
          </a:br>
          <a:r>
            <a:rPr lang="en-US" sz="1600" b="1" dirty="0">
              <a:solidFill>
                <a:schemeClr val="bg1"/>
              </a:solidFill>
              <a:latin typeface="Calibri" pitchFamily="34" charset="0"/>
            </a:rPr>
            <a:t>health provider because of a speech, hearing or other disability</a:t>
          </a:r>
        </a:p>
      </cdr:txBody>
    </cdr:sp>
  </cdr:relSizeAnchor>
  <cdr:relSizeAnchor xmlns:cdr="http://schemas.openxmlformats.org/drawingml/2006/chartDrawing">
    <cdr:from>
      <cdr:x>0.01736</cdr:x>
      <cdr:y>0.52977</cdr:y>
    </cdr:from>
    <cdr:to>
      <cdr:x>0.48795</cdr:x>
      <cdr:y>0.66712</cdr:y>
    </cdr:to>
    <cdr:sp macro="" textlink="">
      <cdr:nvSpPr>
        <cdr:cNvPr id="16" name="TextBox 4"/>
        <cdr:cNvSpPr txBox="1"/>
      </cdr:nvSpPr>
      <cdr:spPr>
        <a:xfrm xmlns:a="http://schemas.openxmlformats.org/drawingml/2006/main">
          <a:off x="134937" y="2301002"/>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Transportation problems kept you from getting needed health care</a:t>
          </a:r>
        </a:p>
      </cdr:txBody>
    </cdr:sp>
  </cdr:relSizeAnchor>
  <cdr:relSizeAnchor xmlns:cdr="http://schemas.openxmlformats.org/drawingml/2006/chartDrawing">
    <cdr:from>
      <cdr:x>0.86408</cdr:x>
      <cdr:y>0.42122</cdr:y>
    </cdr:from>
    <cdr:to>
      <cdr:x>0.91007</cdr:x>
      <cdr:y>0.47811</cdr:y>
    </cdr:to>
    <cdr:sp macro="" textlink="">
      <cdr:nvSpPr>
        <cdr:cNvPr id="17" name="TextBox 1"/>
        <cdr:cNvSpPr txBox="1"/>
      </cdr:nvSpPr>
      <cdr:spPr>
        <a:xfrm xmlns:a="http://schemas.openxmlformats.org/drawingml/2006/main">
          <a:off x="6715958" y="1822826"/>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10%</a:t>
          </a:r>
        </a:p>
      </cdr:txBody>
    </cdr:sp>
  </cdr:relSizeAnchor>
  <cdr:relSizeAnchor xmlns:cdr="http://schemas.openxmlformats.org/drawingml/2006/chartDrawing">
    <cdr:from>
      <cdr:x>0.86408</cdr:x>
      <cdr:y>0.57311</cdr:y>
    </cdr:from>
    <cdr:to>
      <cdr:x>0.91007</cdr:x>
      <cdr:y>0.63</cdr:y>
    </cdr:to>
    <cdr:sp macro="" textlink="">
      <cdr:nvSpPr>
        <cdr:cNvPr id="18" name="TextBox 1"/>
        <cdr:cNvSpPr txBox="1"/>
      </cdr:nvSpPr>
      <cdr:spPr>
        <a:xfrm xmlns:a="http://schemas.openxmlformats.org/drawingml/2006/main">
          <a:off x="6715958" y="2480134"/>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11%</a:t>
          </a:r>
        </a:p>
      </cdr:txBody>
    </cdr:sp>
  </cdr:relSizeAnchor>
  <cdr:relSizeAnchor xmlns:cdr="http://schemas.openxmlformats.org/drawingml/2006/chartDrawing">
    <cdr:from>
      <cdr:x>0.88011</cdr:x>
      <cdr:y>0.87904</cdr:y>
    </cdr:from>
    <cdr:to>
      <cdr:x>0.9127</cdr:x>
      <cdr:y>0.93573</cdr:y>
    </cdr:to>
    <cdr:sp macro="" textlink="">
      <cdr:nvSpPr>
        <cdr:cNvPr id="20" name="TextBox 1">
          <a:extLst xmlns:a="http://schemas.openxmlformats.org/drawingml/2006/main">
            <a:ext uri="{FF2B5EF4-FFF2-40B4-BE49-F238E27FC236}">
              <a16:creationId xmlns="" xmlns:a16="http://schemas.microsoft.com/office/drawing/2014/main" id="{6DF17C3D-A859-41D4-B1B4-54B0EFF4118C}"/>
            </a:ext>
          </a:extLst>
        </cdr:cNvPr>
        <cdr:cNvSpPr txBox="1"/>
      </cdr:nvSpPr>
      <cdr:spPr>
        <a:xfrm xmlns:a="http://schemas.openxmlformats.org/drawingml/2006/main">
          <a:off x="6840537" y="3804049"/>
          <a:ext cx="253302" cy="24532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0%</a:t>
          </a:r>
        </a:p>
      </cdr:txBody>
    </cdr:sp>
  </cdr:relSizeAnchor>
</c:userShapes>
</file>

<file path=ppt/drawings/drawing49.xml><?xml version="1.0" encoding="utf-8"?>
<c:userShapes xmlns:c="http://schemas.openxmlformats.org/drawingml/2006/chart">
  <cdr:relSizeAnchor xmlns:cdr="http://schemas.openxmlformats.org/drawingml/2006/chartDrawing">
    <cdr:from>
      <cdr:x>0.79187</cdr:x>
      <cdr:y>0.50816</cdr:y>
    </cdr:from>
    <cdr:to>
      <cdr:x>0.83229</cdr:x>
      <cdr:y>0.55777</cdr:y>
    </cdr:to>
    <cdr:sp macro="" textlink="">
      <cdr:nvSpPr>
        <cdr:cNvPr id="24" name="TextBox 1"/>
        <cdr:cNvSpPr txBox="1"/>
      </cdr:nvSpPr>
      <cdr:spPr>
        <a:xfrm xmlns:a="http://schemas.openxmlformats.org/drawingml/2006/main">
          <a:off x="6154702" y="2207158"/>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40%</a:t>
          </a:r>
        </a:p>
      </cdr:txBody>
    </cdr:sp>
  </cdr:relSizeAnchor>
  <cdr:relSizeAnchor xmlns:cdr="http://schemas.openxmlformats.org/drawingml/2006/chartDrawing">
    <cdr:from>
      <cdr:x>0.80362</cdr:x>
      <cdr:y>0.91359</cdr:y>
    </cdr:from>
    <cdr:to>
      <cdr:x>0.83229</cdr:x>
      <cdr:y>0.96319</cdr:y>
    </cdr:to>
    <cdr:sp macro="" textlink="">
      <cdr:nvSpPr>
        <cdr:cNvPr id="26" name="TextBox 1"/>
        <cdr:cNvSpPr txBox="1"/>
      </cdr:nvSpPr>
      <cdr:spPr>
        <a:xfrm xmlns:a="http://schemas.openxmlformats.org/drawingml/2006/main">
          <a:off x="6246073" y="3968081"/>
          <a:ext cx="222818"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0%</a:t>
          </a:r>
        </a:p>
      </cdr:txBody>
    </cdr:sp>
  </cdr:relSizeAnchor>
  <cdr:relSizeAnchor xmlns:cdr="http://schemas.openxmlformats.org/drawingml/2006/chartDrawing">
    <cdr:from>
      <cdr:x>0.79187</cdr:x>
      <cdr:y>0.17031</cdr:y>
    </cdr:from>
    <cdr:to>
      <cdr:x>0.83229</cdr:x>
      <cdr:y>0.21991</cdr:y>
    </cdr:to>
    <cdr:sp macro="" textlink="">
      <cdr:nvSpPr>
        <cdr:cNvPr id="27" name="TextBox 1"/>
        <cdr:cNvSpPr txBox="1"/>
      </cdr:nvSpPr>
      <cdr:spPr>
        <a:xfrm xmlns:a="http://schemas.openxmlformats.org/drawingml/2006/main">
          <a:off x="6154702" y="739719"/>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33%</a:t>
          </a:r>
        </a:p>
      </cdr:txBody>
    </cdr:sp>
  </cdr:relSizeAnchor>
  <cdr:relSizeAnchor xmlns:cdr="http://schemas.openxmlformats.org/drawingml/2006/chartDrawing">
    <cdr:from>
      <cdr:x>0.79187</cdr:x>
      <cdr:y>0.64331</cdr:y>
    </cdr:from>
    <cdr:to>
      <cdr:x>0.83229</cdr:x>
      <cdr:y>0.69291</cdr:y>
    </cdr:to>
    <cdr:sp macro="" textlink="">
      <cdr:nvSpPr>
        <cdr:cNvPr id="28" name="TextBox 1"/>
        <cdr:cNvSpPr txBox="1"/>
      </cdr:nvSpPr>
      <cdr:spPr>
        <a:xfrm xmlns:a="http://schemas.openxmlformats.org/drawingml/2006/main">
          <a:off x="6154702" y="2794147"/>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10%</a:t>
          </a:r>
        </a:p>
      </cdr:txBody>
    </cdr:sp>
  </cdr:relSizeAnchor>
  <cdr:relSizeAnchor xmlns:cdr="http://schemas.openxmlformats.org/drawingml/2006/chartDrawing">
    <cdr:from>
      <cdr:x>0.79187</cdr:x>
      <cdr:y>0.23788</cdr:y>
    </cdr:from>
    <cdr:to>
      <cdr:x>0.83229</cdr:x>
      <cdr:y>0.28748</cdr:y>
    </cdr:to>
    <cdr:sp macro="" textlink="">
      <cdr:nvSpPr>
        <cdr:cNvPr id="33" name="TextBox 1"/>
        <cdr:cNvSpPr txBox="1"/>
      </cdr:nvSpPr>
      <cdr:spPr>
        <a:xfrm xmlns:a="http://schemas.openxmlformats.org/drawingml/2006/main">
          <a:off x="6154702" y="1033203"/>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67%</a:t>
          </a:r>
        </a:p>
      </cdr:txBody>
    </cdr:sp>
  </cdr:relSizeAnchor>
  <cdr:relSizeAnchor xmlns:cdr="http://schemas.openxmlformats.org/drawingml/2006/chartDrawing">
    <cdr:from>
      <cdr:x>0.79187</cdr:x>
      <cdr:y>0.37302</cdr:y>
    </cdr:from>
    <cdr:to>
      <cdr:x>0.83229</cdr:x>
      <cdr:y>0.42262</cdr:y>
    </cdr:to>
    <cdr:sp macro="" textlink="">
      <cdr:nvSpPr>
        <cdr:cNvPr id="35" name="TextBox 1"/>
        <cdr:cNvSpPr txBox="1"/>
      </cdr:nvSpPr>
      <cdr:spPr>
        <a:xfrm xmlns:a="http://schemas.openxmlformats.org/drawingml/2006/main">
          <a:off x="6154702" y="1620170"/>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20%</a:t>
          </a:r>
        </a:p>
      </cdr:txBody>
    </cdr:sp>
  </cdr:relSizeAnchor>
  <cdr:relSizeAnchor xmlns:cdr="http://schemas.openxmlformats.org/drawingml/2006/chartDrawing">
    <cdr:from>
      <cdr:x>0.79187</cdr:x>
      <cdr:y>0.44059</cdr:y>
    </cdr:from>
    <cdr:to>
      <cdr:x>0.83229</cdr:x>
      <cdr:y>0.4902</cdr:y>
    </cdr:to>
    <cdr:sp macro="" textlink="">
      <cdr:nvSpPr>
        <cdr:cNvPr id="36" name="TextBox 1"/>
        <cdr:cNvSpPr txBox="1"/>
      </cdr:nvSpPr>
      <cdr:spPr>
        <a:xfrm xmlns:a="http://schemas.openxmlformats.org/drawingml/2006/main">
          <a:off x="6154702" y="1913675"/>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40%</a:t>
          </a:r>
        </a:p>
      </cdr:txBody>
    </cdr:sp>
  </cdr:relSizeAnchor>
  <cdr:relSizeAnchor xmlns:cdr="http://schemas.openxmlformats.org/drawingml/2006/chartDrawing">
    <cdr:from>
      <cdr:x>0.79187</cdr:x>
      <cdr:y>0.71088</cdr:y>
    </cdr:from>
    <cdr:to>
      <cdr:x>0.83229</cdr:x>
      <cdr:y>0.76048</cdr:y>
    </cdr:to>
    <cdr:sp macro="" textlink="">
      <cdr:nvSpPr>
        <cdr:cNvPr id="39" name="TextBox 1"/>
        <cdr:cNvSpPr txBox="1"/>
      </cdr:nvSpPr>
      <cdr:spPr>
        <a:xfrm xmlns:a="http://schemas.openxmlformats.org/drawingml/2006/main">
          <a:off x="6154702" y="3087631"/>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60%</a:t>
          </a:r>
        </a:p>
      </cdr:txBody>
    </cdr:sp>
  </cdr:relSizeAnchor>
  <cdr:relSizeAnchor xmlns:cdr="http://schemas.openxmlformats.org/drawingml/2006/chartDrawing">
    <cdr:from>
      <cdr:x>0.79187</cdr:x>
      <cdr:y>0.77845</cdr:y>
    </cdr:from>
    <cdr:to>
      <cdr:x>0.83229</cdr:x>
      <cdr:y>0.82805</cdr:y>
    </cdr:to>
    <cdr:sp macro="" textlink="">
      <cdr:nvSpPr>
        <cdr:cNvPr id="40" name="TextBox 1"/>
        <cdr:cNvSpPr txBox="1"/>
      </cdr:nvSpPr>
      <cdr:spPr>
        <a:xfrm xmlns:a="http://schemas.openxmlformats.org/drawingml/2006/main">
          <a:off x="6154702" y="3381114"/>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10%</a:t>
          </a:r>
        </a:p>
      </cdr:txBody>
    </cdr:sp>
  </cdr:relSizeAnchor>
  <cdr:relSizeAnchor xmlns:cdr="http://schemas.openxmlformats.org/drawingml/2006/chartDrawing">
    <cdr:from>
      <cdr:x>0.79187</cdr:x>
      <cdr:y>0.84602</cdr:y>
    </cdr:from>
    <cdr:to>
      <cdr:x>0.83229</cdr:x>
      <cdr:y>0.89562</cdr:y>
    </cdr:to>
    <cdr:sp macro="" textlink="">
      <cdr:nvSpPr>
        <cdr:cNvPr id="41" name="TextBox 1"/>
        <cdr:cNvSpPr txBox="1"/>
      </cdr:nvSpPr>
      <cdr:spPr>
        <a:xfrm xmlns:a="http://schemas.openxmlformats.org/drawingml/2006/main">
          <a:off x="6154702" y="3674598"/>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20%</a:t>
          </a:r>
        </a:p>
      </cdr:txBody>
    </cdr:sp>
  </cdr:relSizeAnchor>
  <cdr:relSizeAnchor xmlns:cdr="http://schemas.openxmlformats.org/drawingml/2006/chartDrawing">
    <cdr:from>
      <cdr:x>0.25919</cdr:x>
      <cdr:y>0.11269</cdr:y>
    </cdr:from>
    <cdr:to>
      <cdr:x>0.32993</cdr:x>
      <cdr:y>0.15538</cdr:y>
    </cdr:to>
    <cdr:sp macro="" textlink="">
      <cdr:nvSpPr>
        <cdr:cNvPr id="42" name="TextBox 41"/>
        <cdr:cNvSpPr txBox="1"/>
      </cdr:nvSpPr>
      <cdr:spPr>
        <a:xfrm xmlns:a="http://schemas.openxmlformats.org/drawingml/2006/main">
          <a:off x="2014537" y="487680"/>
          <a:ext cx="549831"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rgbClr val="02458C"/>
              </a:solidFill>
              <a:latin typeface="Calibri" pitchFamily="34" charset="0"/>
            </a:rPr>
            <a:t>Gender</a:t>
          </a:r>
        </a:p>
      </cdr:txBody>
    </cdr:sp>
  </cdr:relSizeAnchor>
  <cdr:relSizeAnchor xmlns:cdr="http://schemas.openxmlformats.org/drawingml/2006/chartDrawing">
    <cdr:from>
      <cdr:x>0.29343</cdr:x>
      <cdr:y>0.31695</cdr:y>
    </cdr:from>
    <cdr:to>
      <cdr:x>0.32993</cdr:x>
      <cdr:y>0.35964</cdr:y>
    </cdr:to>
    <cdr:sp macro="" textlink="">
      <cdr:nvSpPr>
        <cdr:cNvPr id="43" name="TextBox 42"/>
        <cdr:cNvSpPr txBox="1"/>
      </cdr:nvSpPr>
      <cdr:spPr>
        <a:xfrm xmlns:a="http://schemas.openxmlformats.org/drawingml/2006/main">
          <a:off x="2280636" y="1371600"/>
          <a:ext cx="28373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rgbClr val="02458C"/>
              </a:solidFill>
              <a:latin typeface="Calibri" pitchFamily="34" charset="0"/>
            </a:rPr>
            <a:t>Age</a:t>
          </a:r>
        </a:p>
      </cdr:txBody>
    </cdr:sp>
  </cdr:relSizeAnchor>
  <cdr:relSizeAnchor xmlns:cdr="http://schemas.openxmlformats.org/drawingml/2006/chartDrawing">
    <cdr:from>
      <cdr:x>0.18989</cdr:x>
      <cdr:y>0.59164</cdr:y>
    </cdr:from>
    <cdr:to>
      <cdr:x>0.32993</cdr:x>
      <cdr:y>0.63432</cdr:y>
    </cdr:to>
    <cdr:sp macro="" textlink="">
      <cdr:nvSpPr>
        <cdr:cNvPr id="44" name="TextBox 43"/>
        <cdr:cNvSpPr txBox="1"/>
      </cdr:nvSpPr>
      <cdr:spPr>
        <a:xfrm xmlns:a="http://schemas.openxmlformats.org/drawingml/2006/main">
          <a:off x="1475929" y="2560320"/>
          <a:ext cx="1088439"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r">
            <a:lnSpc>
              <a:spcPct val="85000"/>
            </a:lnSpc>
          </a:pPr>
          <a:r>
            <a:rPr lang="en-US" sz="1400" b="1" u="sng" dirty="0">
              <a:solidFill>
                <a:srgbClr val="02458C"/>
              </a:solidFill>
              <a:latin typeface="Calibri" pitchFamily="34" charset="0"/>
            </a:rPr>
            <a:t>Race/ethnicity</a:t>
          </a:r>
        </a:p>
      </cdr:txBody>
    </cdr:sp>
  </cdr:relSizeAnchor>
  <cdr:relSizeAnchor xmlns:cdr="http://schemas.openxmlformats.org/drawingml/2006/chartDrawing">
    <cdr:from>
      <cdr:x>0.76246</cdr:x>
      <cdr:y>0.01174</cdr:y>
    </cdr:from>
    <cdr:to>
      <cdr:x>0.84434</cdr:x>
      <cdr:y>0.10109</cdr:y>
    </cdr:to>
    <cdr:sp macro="" textlink="">
      <cdr:nvSpPr>
        <cdr:cNvPr id="19" name="TextBox 1"/>
        <cdr:cNvSpPr txBox="1"/>
      </cdr:nvSpPr>
      <cdr:spPr>
        <a:xfrm xmlns:a="http://schemas.openxmlformats.org/drawingml/2006/main">
          <a:off x="5926137" y="50800"/>
          <a:ext cx="636404"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a:solidFill>
                <a:srgbClr val="02458C"/>
              </a:solidFill>
              <a:latin typeface="Calibri" pitchFamily="34" charset="0"/>
            </a:rPr>
            <a:t>CMC</a:t>
          </a:r>
          <a:br>
            <a:rPr lang="en-US" sz="1400" b="1" dirty="0">
              <a:solidFill>
                <a:srgbClr val="02458C"/>
              </a:solidFill>
              <a:latin typeface="Calibri" pitchFamily="34" charset="0"/>
            </a:rPr>
          </a:br>
          <a:r>
            <a:rPr lang="en-US" sz="1400" b="1" u="sng" dirty="0">
              <a:solidFill>
                <a:srgbClr val="02458C"/>
              </a:solidFill>
              <a:latin typeface="Calibri" pitchFamily="34" charset="0"/>
            </a:rPr>
            <a:t>opt-outs</a:t>
          </a:r>
        </a:p>
      </cdr:txBody>
    </cdr:sp>
  </cdr:relSizeAnchor>
  <cdr:relSizeAnchor xmlns:cdr="http://schemas.openxmlformats.org/drawingml/2006/chartDrawing">
    <cdr:from>
      <cdr:x>0.43675</cdr:x>
      <cdr:y>0.01174</cdr:y>
    </cdr:from>
    <cdr:to>
      <cdr:x>0.52523</cdr:x>
      <cdr:y>0.10109</cdr:y>
    </cdr:to>
    <cdr:sp macro="" textlink="">
      <cdr:nvSpPr>
        <cdr:cNvPr id="20" name="TextBox 2"/>
        <cdr:cNvSpPr txBox="1"/>
      </cdr:nvSpPr>
      <cdr:spPr>
        <a:xfrm xmlns:a="http://schemas.openxmlformats.org/drawingml/2006/main">
          <a:off x="3394588" y="50800"/>
          <a:ext cx="687702"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a:solidFill>
                <a:srgbClr val="02458C"/>
              </a:solidFill>
              <a:latin typeface="Calibri" pitchFamily="34" charset="0"/>
            </a:rPr>
            <a:t>CMC</a:t>
          </a:r>
          <a:br>
            <a:rPr lang="en-US" sz="1400" b="1" dirty="0">
              <a:solidFill>
                <a:srgbClr val="02458C"/>
              </a:solidFill>
              <a:latin typeface="Calibri" pitchFamily="34" charset="0"/>
            </a:rPr>
          </a:br>
          <a:r>
            <a:rPr lang="en-US" sz="1400" b="1" u="sng" dirty="0">
              <a:solidFill>
                <a:srgbClr val="02458C"/>
              </a:solidFill>
              <a:latin typeface="Calibri" pitchFamily="34" charset="0"/>
            </a:rPr>
            <a:t>enrollees</a:t>
          </a:r>
        </a:p>
      </cdr:txBody>
    </cdr:sp>
  </cdr:relSizeAnchor>
</c:userShapes>
</file>

<file path=ppt/drawings/drawing5.xml><?xml version="1.0" encoding="utf-8"?>
<c:userShapes xmlns:c="http://schemas.openxmlformats.org/drawingml/2006/chart">
  <cdr:relSizeAnchor xmlns:cdr="http://schemas.openxmlformats.org/drawingml/2006/chartDrawing">
    <cdr:from>
      <cdr:x>0.84089</cdr:x>
      <cdr:y>0</cdr:y>
    </cdr:from>
    <cdr:to>
      <cdr:x>0.93247</cdr:x>
      <cdr:y>0.085</cdr:y>
    </cdr:to>
    <cdr:sp macro="" textlink="">
      <cdr:nvSpPr>
        <cdr:cNvPr id="4" name="TextBox 3"/>
        <cdr:cNvSpPr txBox="1"/>
      </cdr:nvSpPr>
      <cdr:spPr>
        <a:xfrm xmlns:a="http://schemas.openxmlformats.org/drawingml/2006/main">
          <a:off x="6535737" y="0"/>
          <a:ext cx="711796" cy="367840"/>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dirty="0">
              <a:solidFill>
                <a:srgbClr val="02458C"/>
              </a:solidFill>
              <a:latin typeface="Calibri" pitchFamily="34" charset="0"/>
            </a:rPr>
            <a:t>Non-CMC</a:t>
          </a:r>
          <a:br>
            <a:rPr lang="en-US" sz="1400" b="1" dirty="0">
              <a:solidFill>
                <a:srgbClr val="02458C"/>
              </a:solidFill>
              <a:latin typeface="Calibri" pitchFamily="34" charset="0"/>
            </a:rPr>
          </a:br>
          <a:r>
            <a:rPr lang="en-US" sz="1400" b="1" u="sng" dirty="0">
              <a:solidFill>
                <a:srgbClr val="02458C"/>
              </a:solidFill>
              <a:latin typeface="Calibri" pitchFamily="34" charset="0"/>
            </a:rPr>
            <a:t>counties</a:t>
          </a:r>
        </a:p>
      </cdr:txBody>
    </cdr:sp>
  </cdr:relSizeAnchor>
  <cdr:relSizeAnchor xmlns:cdr="http://schemas.openxmlformats.org/drawingml/2006/chartDrawing">
    <cdr:from>
      <cdr:x>0.86647</cdr:x>
      <cdr:y>0.2966</cdr:y>
    </cdr:from>
    <cdr:to>
      <cdr:x>0.90689</cdr:x>
      <cdr:y>0.34638</cdr:y>
    </cdr:to>
    <cdr:sp macro="" textlink="">
      <cdr:nvSpPr>
        <cdr:cNvPr id="9" name="TextBox 1"/>
        <cdr:cNvSpPr txBox="1"/>
      </cdr:nvSpPr>
      <cdr:spPr>
        <a:xfrm xmlns:a="http://schemas.openxmlformats.org/drawingml/2006/main">
          <a:off x="6734523" y="1283534"/>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15%</a:t>
          </a:r>
        </a:p>
      </cdr:txBody>
    </cdr:sp>
  </cdr:relSizeAnchor>
  <cdr:relSizeAnchor xmlns:cdr="http://schemas.openxmlformats.org/drawingml/2006/chartDrawing">
    <cdr:from>
      <cdr:x>0.86647</cdr:x>
      <cdr:y>0.52722</cdr:y>
    </cdr:from>
    <cdr:to>
      <cdr:x>0.90689</cdr:x>
      <cdr:y>0.577</cdr:y>
    </cdr:to>
    <cdr:sp macro="" textlink="">
      <cdr:nvSpPr>
        <cdr:cNvPr id="11" name="TextBox 1"/>
        <cdr:cNvSpPr txBox="1"/>
      </cdr:nvSpPr>
      <cdr:spPr>
        <a:xfrm xmlns:a="http://schemas.openxmlformats.org/drawingml/2006/main">
          <a:off x="6734551" y="2281559"/>
          <a:ext cx="314161" cy="21542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13%</a:t>
          </a:r>
        </a:p>
      </cdr:txBody>
    </cdr:sp>
  </cdr:relSizeAnchor>
  <cdr:relSizeAnchor xmlns:cdr="http://schemas.openxmlformats.org/drawingml/2006/chartDrawing">
    <cdr:from>
      <cdr:x>0.86647</cdr:x>
      <cdr:y>0.58745</cdr:y>
    </cdr:from>
    <cdr:to>
      <cdr:x>0.90689</cdr:x>
      <cdr:y>0.63724</cdr:y>
    </cdr:to>
    <cdr:sp macro="" textlink="">
      <cdr:nvSpPr>
        <cdr:cNvPr id="12" name="TextBox 1"/>
        <cdr:cNvSpPr txBox="1"/>
      </cdr:nvSpPr>
      <cdr:spPr>
        <a:xfrm xmlns:a="http://schemas.openxmlformats.org/drawingml/2006/main">
          <a:off x="6734523" y="2542216"/>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17%</a:t>
          </a:r>
        </a:p>
      </cdr:txBody>
    </cdr:sp>
  </cdr:relSizeAnchor>
  <cdr:relSizeAnchor xmlns:cdr="http://schemas.openxmlformats.org/drawingml/2006/chartDrawing">
    <cdr:from>
      <cdr:x>0.87822</cdr:x>
      <cdr:y>0.81853</cdr:y>
    </cdr:from>
    <cdr:to>
      <cdr:x>0.90689</cdr:x>
      <cdr:y>0.86832</cdr:y>
    </cdr:to>
    <cdr:sp macro="" textlink="">
      <cdr:nvSpPr>
        <cdr:cNvPr id="13" name="TextBox 1"/>
        <cdr:cNvSpPr txBox="1"/>
      </cdr:nvSpPr>
      <cdr:spPr>
        <a:xfrm xmlns:a="http://schemas.openxmlformats.org/drawingml/2006/main">
          <a:off x="6825894" y="3542221"/>
          <a:ext cx="222818"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9%</a:t>
          </a:r>
        </a:p>
      </cdr:txBody>
    </cdr:sp>
  </cdr:relSizeAnchor>
  <cdr:relSizeAnchor xmlns:cdr="http://schemas.openxmlformats.org/drawingml/2006/chartDrawing">
    <cdr:from>
      <cdr:x>0.86647</cdr:x>
      <cdr:y>0.87643</cdr:y>
    </cdr:from>
    <cdr:to>
      <cdr:x>0.90689</cdr:x>
      <cdr:y>0.92622</cdr:y>
    </cdr:to>
    <cdr:sp macro="" textlink="">
      <cdr:nvSpPr>
        <cdr:cNvPr id="14" name="TextBox 1"/>
        <cdr:cNvSpPr txBox="1"/>
      </cdr:nvSpPr>
      <cdr:spPr>
        <a:xfrm xmlns:a="http://schemas.openxmlformats.org/drawingml/2006/main">
          <a:off x="6734523" y="3792784"/>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21%</a:t>
          </a:r>
        </a:p>
      </cdr:txBody>
    </cdr:sp>
  </cdr:relSizeAnchor>
  <cdr:relSizeAnchor xmlns:cdr="http://schemas.openxmlformats.org/drawingml/2006/chartDrawing">
    <cdr:from>
      <cdr:x>0.86647</cdr:x>
      <cdr:y>0.23807</cdr:y>
    </cdr:from>
    <cdr:to>
      <cdr:x>0.90689</cdr:x>
      <cdr:y>0.28786</cdr:y>
    </cdr:to>
    <cdr:sp macro="" textlink="">
      <cdr:nvSpPr>
        <cdr:cNvPr id="15" name="TextBox 1"/>
        <cdr:cNvSpPr txBox="1"/>
      </cdr:nvSpPr>
      <cdr:spPr>
        <a:xfrm xmlns:a="http://schemas.openxmlformats.org/drawingml/2006/main">
          <a:off x="6734523" y="1030265"/>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17%</a:t>
          </a:r>
        </a:p>
      </cdr:txBody>
    </cdr:sp>
  </cdr:relSizeAnchor>
  <cdr:relSizeAnchor xmlns:cdr="http://schemas.openxmlformats.org/drawingml/2006/chartDrawing">
    <cdr:from>
      <cdr:x>0.71232</cdr:x>
      <cdr:y>0</cdr:y>
    </cdr:from>
    <cdr:to>
      <cdr:x>0.7942</cdr:x>
      <cdr:y>0.08463</cdr:y>
    </cdr:to>
    <cdr:sp macro="" textlink="">
      <cdr:nvSpPr>
        <cdr:cNvPr id="19" name="TextBox 18"/>
        <cdr:cNvSpPr txBox="1"/>
      </cdr:nvSpPr>
      <cdr:spPr>
        <a:xfrm xmlns:a="http://schemas.openxmlformats.org/drawingml/2006/main">
          <a:off x="5536440" y="0"/>
          <a:ext cx="636404" cy="366238"/>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dirty="0">
              <a:solidFill>
                <a:srgbClr val="02458C"/>
              </a:solidFill>
              <a:latin typeface="Calibri" pitchFamily="34" charset="0"/>
            </a:rPr>
            <a:t>CMC</a:t>
          </a:r>
          <a:br>
            <a:rPr lang="en-US" sz="1400" b="1" dirty="0">
              <a:solidFill>
                <a:srgbClr val="02458C"/>
              </a:solidFill>
              <a:latin typeface="Calibri" pitchFamily="34" charset="0"/>
            </a:rPr>
          </a:br>
          <a:r>
            <a:rPr lang="en-US" sz="1400" b="1" u="sng" dirty="0">
              <a:solidFill>
                <a:srgbClr val="02458C"/>
              </a:solidFill>
              <a:latin typeface="Calibri" pitchFamily="34" charset="0"/>
            </a:rPr>
            <a:t>opt-outs</a:t>
          </a:r>
        </a:p>
      </cdr:txBody>
    </cdr:sp>
  </cdr:relSizeAnchor>
  <cdr:relSizeAnchor xmlns:cdr="http://schemas.openxmlformats.org/drawingml/2006/chartDrawing">
    <cdr:from>
      <cdr:x>0.73305</cdr:x>
      <cdr:y>0.2966</cdr:y>
    </cdr:from>
    <cdr:to>
      <cdr:x>0.77347</cdr:x>
      <cdr:y>0.34638</cdr:y>
    </cdr:to>
    <cdr:sp macro="" textlink="">
      <cdr:nvSpPr>
        <cdr:cNvPr id="21" name="TextBox 1"/>
        <cdr:cNvSpPr txBox="1"/>
      </cdr:nvSpPr>
      <cdr:spPr>
        <a:xfrm xmlns:a="http://schemas.openxmlformats.org/drawingml/2006/main">
          <a:off x="5697529" y="1283534"/>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16%</a:t>
          </a:r>
        </a:p>
      </cdr:txBody>
    </cdr:sp>
  </cdr:relSizeAnchor>
  <cdr:relSizeAnchor xmlns:cdr="http://schemas.openxmlformats.org/drawingml/2006/chartDrawing">
    <cdr:from>
      <cdr:x>0.73305</cdr:x>
      <cdr:y>0.52722</cdr:y>
    </cdr:from>
    <cdr:to>
      <cdr:x>0.77347</cdr:x>
      <cdr:y>0.577</cdr:y>
    </cdr:to>
    <cdr:sp macro="" textlink="">
      <cdr:nvSpPr>
        <cdr:cNvPr id="23" name="TextBox 1"/>
        <cdr:cNvSpPr txBox="1"/>
      </cdr:nvSpPr>
      <cdr:spPr>
        <a:xfrm xmlns:a="http://schemas.openxmlformats.org/drawingml/2006/main">
          <a:off x="5697558" y="2281559"/>
          <a:ext cx="314160" cy="21542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11%</a:t>
          </a:r>
        </a:p>
      </cdr:txBody>
    </cdr:sp>
  </cdr:relSizeAnchor>
  <cdr:relSizeAnchor xmlns:cdr="http://schemas.openxmlformats.org/drawingml/2006/chartDrawing">
    <cdr:from>
      <cdr:x>0.73305</cdr:x>
      <cdr:y>0.58745</cdr:y>
    </cdr:from>
    <cdr:to>
      <cdr:x>0.77347</cdr:x>
      <cdr:y>0.63724</cdr:y>
    </cdr:to>
    <cdr:sp macro="" textlink="">
      <cdr:nvSpPr>
        <cdr:cNvPr id="24" name="TextBox 1"/>
        <cdr:cNvSpPr txBox="1"/>
      </cdr:nvSpPr>
      <cdr:spPr>
        <a:xfrm xmlns:a="http://schemas.openxmlformats.org/drawingml/2006/main">
          <a:off x="5697529" y="2542216"/>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13%</a:t>
          </a:r>
        </a:p>
      </cdr:txBody>
    </cdr:sp>
  </cdr:relSizeAnchor>
  <cdr:relSizeAnchor xmlns:cdr="http://schemas.openxmlformats.org/drawingml/2006/chartDrawing">
    <cdr:from>
      <cdr:x>0.7448</cdr:x>
      <cdr:y>0.81853</cdr:y>
    </cdr:from>
    <cdr:to>
      <cdr:x>0.77347</cdr:x>
      <cdr:y>0.86832</cdr:y>
    </cdr:to>
    <cdr:sp macro="" textlink="">
      <cdr:nvSpPr>
        <cdr:cNvPr id="25" name="TextBox 1"/>
        <cdr:cNvSpPr txBox="1"/>
      </cdr:nvSpPr>
      <cdr:spPr>
        <a:xfrm xmlns:a="http://schemas.openxmlformats.org/drawingml/2006/main">
          <a:off x="5788900" y="3542221"/>
          <a:ext cx="222818"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9%</a:t>
          </a:r>
        </a:p>
      </cdr:txBody>
    </cdr:sp>
  </cdr:relSizeAnchor>
  <cdr:relSizeAnchor xmlns:cdr="http://schemas.openxmlformats.org/drawingml/2006/chartDrawing">
    <cdr:from>
      <cdr:x>0.73305</cdr:x>
      <cdr:y>0.87643</cdr:y>
    </cdr:from>
    <cdr:to>
      <cdr:x>0.77347</cdr:x>
      <cdr:y>0.92622</cdr:y>
    </cdr:to>
    <cdr:sp macro="" textlink="">
      <cdr:nvSpPr>
        <cdr:cNvPr id="26" name="TextBox 1"/>
        <cdr:cNvSpPr txBox="1"/>
      </cdr:nvSpPr>
      <cdr:spPr>
        <a:xfrm xmlns:a="http://schemas.openxmlformats.org/drawingml/2006/main">
          <a:off x="5697529" y="3792784"/>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12%</a:t>
          </a:r>
        </a:p>
      </cdr:txBody>
    </cdr:sp>
  </cdr:relSizeAnchor>
  <cdr:relSizeAnchor xmlns:cdr="http://schemas.openxmlformats.org/drawingml/2006/chartDrawing">
    <cdr:from>
      <cdr:x>0.73305</cdr:x>
      <cdr:y>0.23807</cdr:y>
    </cdr:from>
    <cdr:to>
      <cdr:x>0.77347</cdr:x>
      <cdr:y>0.28786</cdr:y>
    </cdr:to>
    <cdr:sp macro="" textlink="">
      <cdr:nvSpPr>
        <cdr:cNvPr id="27" name="TextBox 1"/>
        <cdr:cNvSpPr txBox="1"/>
      </cdr:nvSpPr>
      <cdr:spPr>
        <a:xfrm xmlns:a="http://schemas.openxmlformats.org/drawingml/2006/main">
          <a:off x="5697558" y="1121098"/>
          <a:ext cx="314160" cy="23446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15%</a:t>
          </a:r>
        </a:p>
      </cdr:txBody>
    </cdr:sp>
  </cdr:relSizeAnchor>
  <cdr:relSizeAnchor xmlns:cdr="http://schemas.openxmlformats.org/drawingml/2006/chartDrawing">
    <cdr:from>
      <cdr:x>0.44543</cdr:x>
      <cdr:y>0</cdr:y>
    </cdr:from>
    <cdr:to>
      <cdr:x>0.53391</cdr:x>
      <cdr:y>0.08463</cdr:y>
    </cdr:to>
    <cdr:sp macro="" textlink="">
      <cdr:nvSpPr>
        <cdr:cNvPr id="29" name="TextBox 28"/>
        <cdr:cNvSpPr txBox="1"/>
      </cdr:nvSpPr>
      <cdr:spPr>
        <a:xfrm xmlns:a="http://schemas.openxmlformats.org/drawingml/2006/main">
          <a:off x="3462090" y="-1920875"/>
          <a:ext cx="687689" cy="366254"/>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dirty="0">
              <a:solidFill>
                <a:srgbClr val="02458C"/>
              </a:solidFill>
              <a:latin typeface="Calibri" pitchFamily="34" charset="0"/>
            </a:rPr>
            <a:t>CMC</a:t>
          </a:r>
          <a:br>
            <a:rPr lang="en-US" sz="1400" b="1" dirty="0">
              <a:solidFill>
                <a:srgbClr val="02458C"/>
              </a:solidFill>
              <a:latin typeface="Calibri" pitchFamily="34" charset="0"/>
            </a:rPr>
          </a:br>
          <a:r>
            <a:rPr lang="en-US" sz="1400" b="1" u="sng" dirty="0">
              <a:solidFill>
                <a:srgbClr val="02458C"/>
              </a:solidFill>
              <a:latin typeface="Calibri" pitchFamily="34" charset="0"/>
            </a:rPr>
            <a:t>enrollees</a:t>
          </a:r>
        </a:p>
      </cdr:txBody>
    </cdr:sp>
  </cdr:relSizeAnchor>
  <cdr:relSizeAnchor xmlns:cdr="http://schemas.openxmlformats.org/drawingml/2006/chartDrawing">
    <cdr:from>
      <cdr:x>0.01736</cdr:x>
      <cdr:y>0.14087</cdr:y>
    </cdr:from>
    <cdr:to>
      <cdr:x>0.24285</cdr:x>
      <cdr:y>0.31695</cdr:y>
    </cdr:to>
    <cdr:sp macro="" textlink="">
      <cdr:nvSpPr>
        <cdr:cNvPr id="30" name="TextBox 29"/>
        <cdr:cNvSpPr txBox="1"/>
      </cdr:nvSpPr>
      <cdr:spPr>
        <a:xfrm xmlns:a="http://schemas.openxmlformats.org/drawingml/2006/main">
          <a:off x="134929" y="609618"/>
          <a:ext cx="1752608" cy="761991"/>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400" b="1" dirty="0">
              <a:solidFill>
                <a:schemeClr val="bg1"/>
              </a:solidFill>
              <a:latin typeface="Calibri" pitchFamily="34" charset="0"/>
            </a:rPr>
            <a:t>Transportation problems kept you from getting needed health care</a:t>
          </a:r>
        </a:p>
      </cdr:txBody>
    </cdr:sp>
  </cdr:relSizeAnchor>
  <cdr:relSizeAnchor xmlns:cdr="http://schemas.openxmlformats.org/drawingml/2006/chartDrawing">
    <cdr:from>
      <cdr:x>0.01736</cdr:x>
      <cdr:y>0.40499</cdr:y>
    </cdr:from>
    <cdr:to>
      <cdr:x>0.25266</cdr:x>
      <cdr:y>0.6339</cdr:y>
    </cdr:to>
    <cdr:sp macro="" textlink="">
      <cdr:nvSpPr>
        <cdr:cNvPr id="31" name="TextBox 30"/>
        <cdr:cNvSpPr txBox="1"/>
      </cdr:nvSpPr>
      <cdr:spPr>
        <a:xfrm xmlns:a="http://schemas.openxmlformats.org/drawingml/2006/main">
          <a:off x="134929" y="1752600"/>
          <a:ext cx="1828846" cy="990599"/>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400" b="1" dirty="0">
              <a:solidFill>
                <a:schemeClr val="bg1"/>
              </a:solidFill>
              <a:latin typeface="Calibri" pitchFamily="34" charset="0"/>
            </a:rPr>
            <a:t>Had trouble communicating with a health provider because of a speech, hearing or other disability</a:t>
          </a:r>
        </a:p>
      </cdr:txBody>
    </cdr:sp>
  </cdr:relSizeAnchor>
  <cdr:relSizeAnchor xmlns:cdr="http://schemas.openxmlformats.org/drawingml/2006/chartDrawing">
    <cdr:from>
      <cdr:x>0.01736</cdr:x>
      <cdr:y>0.70433</cdr:y>
    </cdr:from>
    <cdr:to>
      <cdr:x>0.25266</cdr:x>
      <cdr:y>0.93324</cdr:y>
    </cdr:to>
    <cdr:sp macro="" textlink="">
      <cdr:nvSpPr>
        <cdr:cNvPr id="32" name="TextBox 31"/>
        <cdr:cNvSpPr txBox="1"/>
      </cdr:nvSpPr>
      <cdr:spPr>
        <a:xfrm xmlns:a="http://schemas.openxmlformats.org/drawingml/2006/main">
          <a:off x="134929" y="3048000"/>
          <a:ext cx="1828846" cy="990599"/>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400" b="1" dirty="0">
              <a:solidFill>
                <a:schemeClr val="bg1"/>
              </a:solidFill>
              <a:latin typeface="Calibri" pitchFamily="34" charset="0"/>
            </a:rPr>
            <a:t>Health provider did not speak your language and no interpreter was available (among non- English speakers)</a:t>
          </a:r>
        </a:p>
      </cdr:txBody>
    </cdr:sp>
  </cdr:relSizeAnchor>
  <cdr:relSizeAnchor xmlns:cdr="http://schemas.openxmlformats.org/drawingml/2006/chartDrawing">
    <cdr:from>
      <cdr:x>0.86647</cdr:x>
      <cdr:y>0.76062</cdr:y>
    </cdr:from>
    <cdr:to>
      <cdr:x>0.90689</cdr:x>
      <cdr:y>0.81041</cdr:y>
    </cdr:to>
    <cdr:sp macro="" textlink="">
      <cdr:nvSpPr>
        <cdr:cNvPr id="33" name="TextBox 1"/>
        <cdr:cNvSpPr txBox="1"/>
      </cdr:nvSpPr>
      <cdr:spPr>
        <a:xfrm xmlns:a="http://schemas.openxmlformats.org/drawingml/2006/main">
          <a:off x="6734551" y="3581892"/>
          <a:ext cx="314161" cy="23446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18%</a:t>
          </a:r>
        </a:p>
      </cdr:txBody>
    </cdr:sp>
  </cdr:relSizeAnchor>
  <cdr:relSizeAnchor xmlns:cdr="http://schemas.openxmlformats.org/drawingml/2006/chartDrawing">
    <cdr:from>
      <cdr:x>0.73305</cdr:x>
      <cdr:y>0.76062</cdr:y>
    </cdr:from>
    <cdr:to>
      <cdr:x>0.77347</cdr:x>
      <cdr:y>0.81041</cdr:y>
    </cdr:to>
    <cdr:sp macro="" textlink="">
      <cdr:nvSpPr>
        <cdr:cNvPr id="34" name="TextBox 1"/>
        <cdr:cNvSpPr txBox="1"/>
      </cdr:nvSpPr>
      <cdr:spPr>
        <a:xfrm xmlns:a="http://schemas.openxmlformats.org/drawingml/2006/main">
          <a:off x="5697529" y="3291614"/>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11%</a:t>
          </a:r>
        </a:p>
      </cdr:txBody>
    </cdr:sp>
  </cdr:relSizeAnchor>
  <cdr:relSizeAnchor xmlns:cdr="http://schemas.openxmlformats.org/drawingml/2006/chartDrawing">
    <cdr:from>
      <cdr:x>0.86647</cdr:x>
      <cdr:y>0.46699</cdr:y>
    </cdr:from>
    <cdr:to>
      <cdr:x>0.90689</cdr:x>
      <cdr:y>0.51677</cdr:y>
    </cdr:to>
    <cdr:sp macro="" textlink="">
      <cdr:nvSpPr>
        <cdr:cNvPr id="35" name="TextBox 1"/>
        <cdr:cNvSpPr txBox="1"/>
      </cdr:nvSpPr>
      <cdr:spPr>
        <a:xfrm xmlns:a="http://schemas.openxmlformats.org/drawingml/2006/main">
          <a:off x="6734551" y="2020913"/>
          <a:ext cx="314161" cy="215425"/>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15%</a:t>
          </a:r>
        </a:p>
      </cdr:txBody>
    </cdr:sp>
  </cdr:relSizeAnchor>
  <cdr:relSizeAnchor xmlns:cdr="http://schemas.openxmlformats.org/drawingml/2006/chartDrawing">
    <cdr:from>
      <cdr:x>0.7448</cdr:x>
      <cdr:y>0.46699</cdr:y>
    </cdr:from>
    <cdr:to>
      <cdr:x>0.77347</cdr:x>
      <cdr:y>0.51677</cdr:y>
    </cdr:to>
    <cdr:sp macro="" textlink="">
      <cdr:nvSpPr>
        <cdr:cNvPr id="36" name="TextBox 1"/>
        <cdr:cNvSpPr txBox="1"/>
      </cdr:nvSpPr>
      <cdr:spPr>
        <a:xfrm xmlns:a="http://schemas.openxmlformats.org/drawingml/2006/main">
          <a:off x="5788884" y="2020913"/>
          <a:ext cx="222834" cy="215425"/>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7%</a:t>
          </a:r>
        </a:p>
      </cdr:txBody>
    </cdr:sp>
  </cdr:relSizeAnchor>
  <cdr:relSizeAnchor xmlns:cdr="http://schemas.openxmlformats.org/drawingml/2006/chartDrawing">
    <cdr:from>
      <cdr:x>0.86647</cdr:x>
      <cdr:y>0.17954</cdr:y>
    </cdr:from>
    <cdr:to>
      <cdr:x>0.90689</cdr:x>
      <cdr:y>0.22933</cdr:y>
    </cdr:to>
    <cdr:sp macro="" textlink="">
      <cdr:nvSpPr>
        <cdr:cNvPr id="37" name="TextBox 1"/>
        <cdr:cNvSpPr txBox="1"/>
      </cdr:nvSpPr>
      <cdr:spPr>
        <a:xfrm xmlns:a="http://schemas.openxmlformats.org/drawingml/2006/main">
          <a:off x="6734523" y="776975"/>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16%</a:t>
          </a:r>
        </a:p>
      </cdr:txBody>
    </cdr:sp>
  </cdr:relSizeAnchor>
  <cdr:relSizeAnchor xmlns:cdr="http://schemas.openxmlformats.org/drawingml/2006/chartDrawing">
    <cdr:from>
      <cdr:x>0.73305</cdr:x>
      <cdr:y>0.17954</cdr:y>
    </cdr:from>
    <cdr:to>
      <cdr:x>0.77347</cdr:x>
      <cdr:y>0.22933</cdr:y>
    </cdr:to>
    <cdr:sp macro="" textlink="">
      <cdr:nvSpPr>
        <cdr:cNvPr id="38" name="TextBox 1"/>
        <cdr:cNvSpPr txBox="1"/>
      </cdr:nvSpPr>
      <cdr:spPr>
        <a:xfrm xmlns:a="http://schemas.openxmlformats.org/drawingml/2006/main">
          <a:off x="5697529" y="776975"/>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15%</a:t>
          </a:r>
        </a:p>
      </cdr:txBody>
    </cdr:sp>
  </cdr:relSizeAnchor>
  <cdr:relSizeAnchor xmlns:cdr="http://schemas.openxmlformats.org/drawingml/2006/chartDrawing">
    <cdr:from>
      <cdr:x>0.86647</cdr:x>
      <cdr:y>0.40675</cdr:y>
    </cdr:from>
    <cdr:to>
      <cdr:x>0.90689</cdr:x>
      <cdr:y>0.45654</cdr:y>
    </cdr:to>
    <cdr:sp macro="" textlink="">
      <cdr:nvSpPr>
        <cdr:cNvPr id="28" name="TextBox 1">
          <a:extLst xmlns:a="http://schemas.openxmlformats.org/drawingml/2006/main">
            <a:ext uri="{FF2B5EF4-FFF2-40B4-BE49-F238E27FC236}">
              <a16:creationId xmlns="" xmlns:a16="http://schemas.microsoft.com/office/drawing/2014/main" id="{CF2A8607-4092-460B-920F-FEB674581CA9}"/>
            </a:ext>
          </a:extLst>
        </cdr:cNvPr>
        <cdr:cNvSpPr txBox="1"/>
      </cdr:nvSpPr>
      <cdr:spPr>
        <a:xfrm xmlns:a="http://schemas.openxmlformats.org/drawingml/2006/main">
          <a:off x="6734530" y="1760225"/>
          <a:ext cx="314161" cy="21546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16%</a:t>
          </a:r>
        </a:p>
      </cdr:txBody>
    </cdr:sp>
  </cdr:relSizeAnchor>
  <cdr:relSizeAnchor xmlns:cdr="http://schemas.openxmlformats.org/drawingml/2006/chartDrawing">
    <cdr:from>
      <cdr:x>0.73305</cdr:x>
      <cdr:y>0.40675</cdr:y>
    </cdr:from>
    <cdr:to>
      <cdr:x>0.77347</cdr:x>
      <cdr:y>0.45654</cdr:y>
    </cdr:to>
    <cdr:sp macro="" textlink="">
      <cdr:nvSpPr>
        <cdr:cNvPr id="39" name="TextBox 1">
          <a:extLst xmlns:a="http://schemas.openxmlformats.org/drawingml/2006/main">
            <a:ext uri="{FF2B5EF4-FFF2-40B4-BE49-F238E27FC236}">
              <a16:creationId xmlns="" xmlns:a16="http://schemas.microsoft.com/office/drawing/2014/main" id="{1D0866BD-66A3-4213-8D4B-DAC1A82BAFDE}"/>
            </a:ext>
          </a:extLst>
        </cdr:cNvPr>
        <cdr:cNvSpPr txBox="1"/>
      </cdr:nvSpPr>
      <cdr:spPr>
        <a:xfrm xmlns:a="http://schemas.openxmlformats.org/drawingml/2006/main">
          <a:off x="5697537" y="1760225"/>
          <a:ext cx="314160" cy="21546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10%</a:t>
          </a:r>
        </a:p>
      </cdr:txBody>
    </cdr:sp>
  </cdr:relSizeAnchor>
  <cdr:relSizeAnchor xmlns:cdr="http://schemas.openxmlformats.org/drawingml/2006/chartDrawing">
    <cdr:from>
      <cdr:x>0.86647</cdr:x>
      <cdr:y>0.70066</cdr:y>
    </cdr:from>
    <cdr:to>
      <cdr:x>0.90689</cdr:x>
      <cdr:y>0.75045</cdr:y>
    </cdr:to>
    <cdr:sp macro="" textlink="">
      <cdr:nvSpPr>
        <cdr:cNvPr id="40" name="TextBox 1">
          <a:extLst xmlns:a="http://schemas.openxmlformats.org/drawingml/2006/main">
            <a:ext uri="{FF2B5EF4-FFF2-40B4-BE49-F238E27FC236}">
              <a16:creationId xmlns="" xmlns:a16="http://schemas.microsoft.com/office/drawing/2014/main" id="{CF2A8607-4092-460B-920F-FEB674581CA9}"/>
            </a:ext>
          </a:extLst>
        </cdr:cNvPr>
        <cdr:cNvSpPr txBox="1"/>
      </cdr:nvSpPr>
      <cdr:spPr>
        <a:xfrm xmlns:a="http://schemas.openxmlformats.org/drawingml/2006/main">
          <a:off x="6734530" y="3032125"/>
          <a:ext cx="314161" cy="21546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12%</a:t>
          </a:r>
        </a:p>
      </cdr:txBody>
    </cdr:sp>
  </cdr:relSizeAnchor>
  <cdr:relSizeAnchor xmlns:cdr="http://schemas.openxmlformats.org/drawingml/2006/chartDrawing">
    <cdr:from>
      <cdr:x>0.73305</cdr:x>
      <cdr:y>0.70066</cdr:y>
    </cdr:from>
    <cdr:to>
      <cdr:x>0.77347</cdr:x>
      <cdr:y>0.75045</cdr:y>
    </cdr:to>
    <cdr:sp macro="" textlink="">
      <cdr:nvSpPr>
        <cdr:cNvPr id="41" name="TextBox 1">
          <a:extLst xmlns:a="http://schemas.openxmlformats.org/drawingml/2006/main">
            <a:ext uri="{FF2B5EF4-FFF2-40B4-BE49-F238E27FC236}">
              <a16:creationId xmlns="" xmlns:a16="http://schemas.microsoft.com/office/drawing/2014/main" id="{1D0866BD-66A3-4213-8D4B-DAC1A82BAFDE}"/>
            </a:ext>
          </a:extLst>
        </cdr:cNvPr>
        <cdr:cNvSpPr txBox="1"/>
      </cdr:nvSpPr>
      <cdr:spPr>
        <a:xfrm xmlns:a="http://schemas.openxmlformats.org/drawingml/2006/main">
          <a:off x="5697537" y="3032125"/>
          <a:ext cx="314160" cy="21546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15%</a:t>
          </a:r>
        </a:p>
      </cdr:txBody>
    </cdr:sp>
  </cdr:relSizeAnchor>
  <cdr:relSizeAnchor xmlns:cdr="http://schemas.openxmlformats.org/drawingml/2006/chartDrawing">
    <cdr:from>
      <cdr:x>0.86647</cdr:x>
      <cdr:y>0.11959</cdr:y>
    </cdr:from>
    <cdr:to>
      <cdr:x>0.90689</cdr:x>
      <cdr:y>0.16938</cdr:y>
    </cdr:to>
    <cdr:sp macro="" textlink="">
      <cdr:nvSpPr>
        <cdr:cNvPr id="42" name="TextBox 1">
          <a:extLst xmlns:a="http://schemas.openxmlformats.org/drawingml/2006/main">
            <a:ext uri="{FF2B5EF4-FFF2-40B4-BE49-F238E27FC236}">
              <a16:creationId xmlns="" xmlns:a16="http://schemas.microsoft.com/office/drawing/2014/main" id="{CF2A8607-4092-460B-920F-FEB674581CA9}"/>
            </a:ext>
          </a:extLst>
        </cdr:cNvPr>
        <cdr:cNvSpPr txBox="1"/>
      </cdr:nvSpPr>
      <cdr:spPr>
        <a:xfrm xmlns:a="http://schemas.openxmlformats.org/drawingml/2006/main">
          <a:off x="6734530" y="517525"/>
          <a:ext cx="314161" cy="21546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17%</a:t>
          </a:r>
        </a:p>
      </cdr:txBody>
    </cdr:sp>
  </cdr:relSizeAnchor>
  <cdr:relSizeAnchor xmlns:cdr="http://schemas.openxmlformats.org/drawingml/2006/chartDrawing">
    <cdr:from>
      <cdr:x>0.73305</cdr:x>
      <cdr:y>0.11959</cdr:y>
    </cdr:from>
    <cdr:to>
      <cdr:x>0.77347</cdr:x>
      <cdr:y>0.16938</cdr:y>
    </cdr:to>
    <cdr:sp macro="" textlink="">
      <cdr:nvSpPr>
        <cdr:cNvPr id="43" name="TextBox 1">
          <a:extLst xmlns:a="http://schemas.openxmlformats.org/drawingml/2006/main">
            <a:ext uri="{FF2B5EF4-FFF2-40B4-BE49-F238E27FC236}">
              <a16:creationId xmlns="" xmlns:a16="http://schemas.microsoft.com/office/drawing/2014/main" id="{1D0866BD-66A3-4213-8D4B-DAC1A82BAFDE}"/>
            </a:ext>
          </a:extLst>
        </cdr:cNvPr>
        <cdr:cNvSpPr txBox="1"/>
      </cdr:nvSpPr>
      <cdr:spPr>
        <a:xfrm xmlns:a="http://schemas.openxmlformats.org/drawingml/2006/main">
          <a:off x="5697537" y="517525"/>
          <a:ext cx="314160" cy="21546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15%</a:t>
          </a:r>
        </a:p>
      </cdr:txBody>
    </cdr:sp>
  </cdr:relSizeAnchor>
</c:userShapes>
</file>

<file path=ppt/drawings/drawing50.xml><?xml version="1.0" encoding="utf-8"?>
<c:userShapes xmlns:c="http://schemas.openxmlformats.org/drawingml/2006/chart">
  <cdr:relSizeAnchor xmlns:cdr="http://schemas.openxmlformats.org/drawingml/2006/chartDrawing">
    <cdr:from>
      <cdr:x>0.78992</cdr:x>
      <cdr:y>0.1741</cdr:y>
    </cdr:from>
    <cdr:to>
      <cdr:x>0.83034</cdr:x>
      <cdr:y>0.2237</cdr:y>
    </cdr:to>
    <cdr:sp macro="" textlink="">
      <cdr:nvSpPr>
        <cdr:cNvPr id="22" name="TextBox 1"/>
        <cdr:cNvSpPr txBox="1"/>
      </cdr:nvSpPr>
      <cdr:spPr>
        <a:xfrm xmlns:a="http://schemas.openxmlformats.org/drawingml/2006/main">
          <a:off x="6139546" y="756181"/>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56%</a:t>
          </a:r>
        </a:p>
      </cdr:txBody>
    </cdr:sp>
  </cdr:relSizeAnchor>
  <cdr:relSizeAnchor xmlns:cdr="http://schemas.openxmlformats.org/drawingml/2006/chartDrawing">
    <cdr:from>
      <cdr:x>0.76246</cdr:x>
      <cdr:y>0.01174</cdr:y>
    </cdr:from>
    <cdr:to>
      <cdr:x>0.84434</cdr:x>
      <cdr:y>0.10109</cdr:y>
    </cdr:to>
    <cdr:sp macro="" textlink="">
      <cdr:nvSpPr>
        <cdr:cNvPr id="19" name="TextBox 1"/>
        <cdr:cNvSpPr txBox="1"/>
      </cdr:nvSpPr>
      <cdr:spPr>
        <a:xfrm xmlns:a="http://schemas.openxmlformats.org/drawingml/2006/main">
          <a:off x="5926137" y="50800"/>
          <a:ext cx="636404"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a:solidFill>
                <a:srgbClr val="02458C"/>
              </a:solidFill>
              <a:latin typeface="Calibri" pitchFamily="34" charset="0"/>
            </a:rPr>
            <a:t>CMC</a:t>
          </a:r>
          <a:br>
            <a:rPr lang="en-US" sz="1400" b="1" dirty="0">
              <a:solidFill>
                <a:srgbClr val="02458C"/>
              </a:solidFill>
              <a:latin typeface="Calibri" pitchFamily="34" charset="0"/>
            </a:rPr>
          </a:br>
          <a:r>
            <a:rPr lang="en-US" sz="1400" b="1" u="sng" dirty="0">
              <a:solidFill>
                <a:srgbClr val="02458C"/>
              </a:solidFill>
              <a:latin typeface="Calibri" pitchFamily="34" charset="0"/>
            </a:rPr>
            <a:t>opt-outs</a:t>
          </a:r>
        </a:p>
      </cdr:txBody>
    </cdr:sp>
  </cdr:relSizeAnchor>
  <cdr:relSizeAnchor xmlns:cdr="http://schemas.openxmlformats.org/drawingml/2006/chartDrawing">
    <cdr:from>
      <cdr:x>0.43675</cdr:x>
      <cdr:y>0.01174</cdr:y>
    </cdr:from>
    <cdr:to>
      <cdr:x>0.52523</cdr:x>
      <cdr:y>0.10109</cdr:y>
    </cdr:to>
    <cdr:sp macro="" textlink="">
      <cdr:nvSpPr>
        <cdr:cNvPr id="20" name="TextBox 2"/>
        <cdr:cNvSpPr txBox="1"/>
      </cdr:nvSpPr>
      <cdr:spPr>
        <a:xfrm xmlns:a="http://schemas.openxmlformats.org/drawingml/2006/main">
          <a:off x="3394588" y="50800"/>
          <a:ext cx="687702"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a:solidFill>
                <a:srgbClr val="02458C"/>
              </a:solidFill>
              <a:latin typeface="Calibri" pitchFamily="34" charset="0"/>
            </a:rPr>
            <a:t>CMC</a:t>
          </a:r>
          <a:br>
            <a:rPr lang="en-US" sz="1400" b="1" dirty="0">
              <a:solidFill>
                <a:srgbClr val="02458C"/>
              </a:solidFill>
              <a:latin typeface="Calibri" pitchFamily="34" charset="0"/>
            </a:rPr>
          </a:br>
          <a:r>
            <a:rPr lang="en-US" sz="1400" b="1" u="sng" dirty="0">
              <a:solidFill>
                <a:srgbClr val="02458C"/>
              </a:solidFill>
              <a:latin typeface="Calibri" pitchFamily="34" charset="0"/>
            </a:rPr>
            <a:t>enrollees</a:t>
          </a:r>
        </a:p>
      </cdr:txBody>
    </cdr:sp>
  </cdr:relSizeAnchor>
  <cdr:relSizeAnchor xmlns:cdr="http://schemas.openxmlformats.org/drawingml/2006/chartDrawing">
    <cdr:from>
      <cdr:x>0.23349</cdr:x>
      <cdr:y>0.12439</cdr:y>
    </cdr:from>
    <cdr:to>
      <cdr:x>0.32919</cdr:x>
      <cdr:y>0.16946</cdr:y>
    </cdr:to>
    <cdr:sp macro="" textlink="">
      <cdr:nvSpPr>
        <cdr:cNvPr id="17" name="TextBox 1"/>
        <cdr:cNvSpPr txBox="1"/>
      </cdr:nvSpPr>
      <cdr:spPr>
        <a:xfrm xmlns:a="http://schemas.openxmlformats.org/drawingml/2006/main">
          <a:off x="1814768" y="540258"/>
          <a:ext cx="743819" cy="195757"/>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lnSpc>
              <a:spcPct val="85000"/>
            </a:lnSpc>
          </a:pPr>
          <a:r>
            <a:rPr lang="en-US" sz="1400" b="1" u="sng" dirty="0">
              <a:solidFill>
                <a:srgbClr val="02458C"/>
              </a:solidFill>
              <a:latin typeface="Calibri" pitchFamily="34" charset="0"/>
            </a:rPr>
            <a:t>Education</a:t>
          </a:r>
        </a:p>
      </cdr:txBody>
    </cdr:sp>
  </cdr:relSizeAnchor>
  <cdr:relSizeAnchor xmlns:cdr="http://schemas.openxmlformats.org/drawingml/2006/chartDrawing">
    <cdr:from>
      <cdr:x>0.07855</cdr:x>
      <cdr:y>0.60334</cdr:y>
    </cdr:from>
    <cdr:to>
      <cdr:x>0.32919</cdr:x>
      <cdr:y>0.6889</cdr:y>
    </cdr:to>
    <cdr:sp macro="" textlink="">
      <cdr:nvSpPr>
        <cdr:cNvPr id="18" name="TextBox 2"/>
        <cdr:cNvSpPr txBox="1"/>
      </cdr:nvSpPr>
      <cdr:spPr>
        <a:xfrm xmlns:a="http://schemas.openxmlformats.org/drawingml/2006/main">
          <a:off x="610559" y="2620547"/>
          <a:ext cx="1948037" cy="371640"/>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lnSpc>
              <a:spcPct val="85000"/>
            </a:lnSpc>
          </a:pPr>
          <a:r>
            <a:rPr lang="en-US" sz="1400" b="1" dirty="0">
              <a:solidFill>
                <a:srgbClr val="02458C"/>
              </a:solidFill>
              <a:latin typeface="Calibri" pitchFamily="34" charset="0"/>
            </a:rPr>
            <a:t>Receive Supplemental</a:t>
          </a:r>
          <a:br>
            <a:rPr lang="en-US" sz="1400" b="1" dirty="0">
              <a:solidFill>
                <a:srgbClr val="02458C"/>
              </a:solidFill>
              <a:latin typeface="Calibri" pitchFamily="34" charset="0"/>
            </a:rPr>
          </a:br>
          <a:r>
            <a:rPr lang="en-US" sz="1400" b="1" u="sng" dirty="0">
              <a:solidFill>
                <a:srgbClr val="02458C"/>
              </a:solidFill>
              <a:latin typeface="Calibri" pitchFamily="34" charset="0"/>
            </a:rPr>
            <a:t>Security Income/Payment</a:t>
          </a:r>
        </a:p>
      </cdr:txBody>
    </cdr:sp>
  </cdr:relSizeAnchor>
  <cdr:relSizeAnchor xmlns:cdr="http://schemas.openxmlformats.org/drawingml/2006/chartDrawing">
    <cdr:from>
      <cdr:x>0.78992</cdr:x>
      <cdr:y>0.47976</cdr:y>
    </cdr:from>
    <cdr:to>
      <cdr:x>0.83034</cdr:x>
      <cdr:y>0.52936</cdr:y>
    </cdr:to>
    <cdr:sp macro="" textlink="">
      <cdr:nvSpPr>
        <cdr:cNvPr id="21" name="TextBox 1"/>
        <cdr:cNvSpPr txBox="1"/>
      </cdr:nvSpPr>
      <cdr:spPr>
        <a:xfrm xmlns:a="http://schemas.openxmlformats.org/drawingml/2006/main">
          <a:off x="6139546" y="2083784"/>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11%</a:t>
          </a:r>
        </a:p>
      </cdr:txBody>
    </cdr:sp>
  </cdr:relSizeAnchor>
  <cdr:relSizeAnchor xmlns:cdr="http://schemas.openxmlformats.org/drawingml/2006/chartDrawing">
    <cdr:from>
      <cdr:x>0.78992</cdr:x>
      <cdr:y>0.27737</cdr:y>
    </cdr:from>
    <cdr:to>
      <cdr:x>0.83034</cdr:x>
      <cdr:y>0.32697</cdr:y>
    </cdr:to>
    <cdr:sp macro="" textlink="">
      <cdr:nvSpPr>
        <cdr:cNvPr id="23" name="TextBox 1"/>
        <cdr:cNvSpPr txBox="1"/>
      </cdr:nvSpPr>
      <cdr:spPr>
        <a:xfrm xmlns:a="http://schemas.openxmlformats.org/drawingml/2006/main">
          <a:off x="6139546" y="1204723"/>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22%</a:t>
          </a:r>
        </a:p>
      </cdr:txBody>
    </cdr:sp>
  </cdr:relSizeAnchor>
  <cdr:relSizeAnchor xmlns:cdr="http://schemas.openxmlformats.org/drawingml/2006/chartDrawing">
    <cdr:from>
      <cdr:x>0.78992</cdr:x>
      <cdr:y>0.37926</cdr:y>
    </cdr:from>
    <cdr:to>
      <cdr:x>0.83034</cdr:x>
      <cdr:y>0.42886</cdr:y>
    </cdr:to>
    <cdr:sp macro="" textlink="">
      <cdr:nvSpPr>
        <cdr:cNvPr id="25" name="TextBox 1"/>
        <cdr:cNvSpPr txBox="1"/>
      </cdr:nvSpPr>
      <cdr:spPr>
        <a:xfrm xmlns:a="http://schemas.openxmlformats.org/drawingml/2006/main">
          <a:off x="6139546" y="1647273"/>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11%</a:t>
          </a:r>
        </a:p>
      </cdr:txBody>
    </cdr:sp>
  </cdr:relSizeAnchor>
  <cdr:relSizeAnchor xmlns:cdr="http://schemas.openxmlformats.org/drawingml/2006/chartDrawing">
    <cdr:from>
      <cdr:x>0.78992</cdr:x>
      <cdr:y>0.68247</cdr:y>
    </cdr:from>
    <cdr:to>
      <cdr:x>0.83034</cdr:x>
      <cdr:y>0.73207</cdr:y>
    </cdr:to>
    <cdr:sp macro="" textlink="">
      <cdr:nvSpPr>
        <cdr:cNvPr id="29" name="TextBox 1"/>
        <cdr:cNvSpPr txBox="1"/>
      </cdr:nvSpPr>
      <cdr:spPr>
        <a:xfrm xmlns:a="http://schemas.openxmlformats.org/drawingml/2006/main">
          <a:off x="6139546" y="2964235"/>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60%</a:t>
          </a:r>
        </a:p>
      </cdr:txBody>
    </cdr:sp>
  </cdr:relSizeAnchor>
  <cdr:relSizeAnchor xmlns:cdr="http://schemas.openxmlformats.org/drawingml/2006/chartDrawing">
    <cdr:from>
      <cdr:x>0.78992</cdr:x>
      <cdr:y>0.78454</cdr:y>
    </cdr:from>
    <cdr:to>
      <cdr:x>0.83034</cdr:x>
      <cdr:y>0.83414</cdr:y>
    </cdr:to>
    <cdr:sp macro="" textlink="">
      <cdr:nvSpPr>
        <cdr:cNvPr id="30" name="TextBox 1"/>
        <cdr:cNvSpPr txBox="1"/>
      </cdr:nvSpPr>
      <cdr:spPr>
        <a:xfrm xmlns:a="http://schemas.openxmlformats.org/drawingml/2006/main">
          <a:off x="6139546" y="3407566"/>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30%</a:t>
          </a:r>
        </a:p>
      </cdr:txBody>
    </cdr:sp>
  </cdr:relSizeAnchor>
</c:userShapes>
</file>

<file path=ppt/drawings/drawing51.xml><?xml version="1.0" encoding="utf-8"?>
<c:userShapes xmlns:c="http://schemas.openxmlformats.org/drawingml/2006/chart">
  <cdr:relSizeAnchor xmlns:cdr="http://schemas.openxmlformats.org/drawingml/2006/chartDrawing">
    <cdr:from>
      <cdr:x>0.77928</cdr:x>
      <cdr:y>0.39564</cdr:y>
    </cdr:from>
    <cdr:to>
      <cdr:x>0.82527</cdr:x>
      <cdr:y>0.45254</cdr:y>
    </cdr:to>
    <cdr:sp macro="" textlink="">
      <cdr:nvSpPr>
        <cdr:cNvPr id="24" name="TextBox 1"/>
        <cdr:cNvSpPr txBox="1"/>
      </cdr:nvSpPr>
      <cdr:spPr>
        <a:xfrm xmlns:a="http://schemas.openxmlformats.org/drawingml/2006/main">
          <a:off x="6056859" y="1712149"/>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40%</a:t>
          </a:r>
        </a:p>
      </cdr:txBody>
    </cdr:sp>
  </cdr:relSizeAnchor>
  <cdr:relSizeAnchor xmlns:cdr="http://schemas.openxmlformats.org/drawingml/2006/chartDrawing">
    <cdr:from>
      <cdr:x>0.77928</cdr:x>
      <cdr:y>0.80195</cdr:y>
    </cdr:from>
    <cdr:to>
      <cdr:x>0.82527</cdr:x>
      <cdr:y>0.85884</cdr:y>
    </cdr:to>
    <cdr:sp macro="" textlink="">
      <cdr:nvSpPr>
        <cdr:cNvPr id="26" name="TextBox 1"/>
        <cdr:cNvSpPr txBox="1"/>
      </cdr:nvSpPr>
      <cdr:spPr>
        <a:xfrm xmlns:a="http://schemas.openxmlformats.org/drawingml/2006/main">
          <a:off x="6056859" y="3470445"/>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20%</a:t>
          </a:r>
        </a:p>
      </cdr:txBody>
    </cdr:sp>
  </cdr:relSizeAnchor>
  <cdr:relSizeAnchor xmlns:cdr="http://schemas.openxmlformats.org/drawingml/2006/chartDrawing">
    <cdr:from>
      <cdr:x>0.77928</cdr:x>
      <cdr:y>0.19249</cdr:y>
    </cdr:from>
    <cdr:to>
      <cdr:x>0.82527</cdr:x>
      <cdr:y>0.24938</cdr:y>
    </cdr:to>
    <cdr:sp macro="" textlink="">
      <cdr:nvSpPr>
        <cdr:cNvPr id="27" name="TextBox 1"/>
        <cdr:cNvSpPr txBox="1"/>
      </cdr:nvSpPr>
      <cdr:spPr>
        <a:xfrm xmlns:a="http://schemas.openxmlformats.org/drawingml/2006/main">
          <a:off x="6056859" y="832991"/>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50%</a:t>
          </a:r>
        </a:p>
      </cdr:txBody>
    </cdr:sp>
  </cdr:relSizeAnchor>
  <cdr:relSizeAnchor xmlns:cdr="http://schemas.openxmlformats.org/drawingml/2006/chartDrawing">
    <cdr:from>
      <cdr:x>0.77928</cdr:x>
      <cdr:y>0.59879</cdr:y>
    </cdr:from>
    <cdr:to>
      <cdr:x>0.82527</cdr:x>
      <cdr:y>0.65569</cdr:y>
    </cdr:to>
    <cdr:sp macro="" textlink="">
      <cdr:nvSpPr>
        <cdr:cNvPr id="28" name="TextBox 1"/>
        <cdr:cNvSpPr txBox="1"/>
      </cdr:nvSpPr>
      <cdr:spPr>
        <a:xfrm xmlns:a="http://schemas.openxmlformats.org/drawingml/2006/main">
          <a:off x="6056859" y="2591286"/>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33%</a:t>
          </a:r>
        </a:p>
      </cdr:txBody>
    </cdr:sp>
  </cdr:relSizeAnchor>
  <cdr:relSizeAnchor xmlns:cdr="http://schemas.openxmlformats.org/drawingml/2006/chartDrawing">
    <cdr:from>
      <cdr:x>0.73648</cdr:x>
      <cdr:y>0.04916</cdr:y>
    </cdr:from>
    <cdr:to>
      <cdr:x>0.86806</cdr:x>
      <cdr:y>0.09184</cdr:y>
    </cdr:to>
    <cdr:sp macro="" textlink="">
      <cdr:nvSpPr>
        <cdr:cNvPr id="8" name="TextBox 1"/>
        <cdr:cNvSpPr txBox="1"/>
      </cdr:nvSpPr>
      <cdr:spPr>
        <a:xfrm xmlns:a="http://schemas.openxmlformats.org/drawingml/2006/main">
          <a:off x="5724235" y="212725"/>
          <a:ext cx="1022692" cy="184699"/>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u="sng" dirty="0">
              <a:solidFill>
                <a:schemeClr val="bg1"/>
              </a:solidFill>
              <a:latin typeface="Calibri" pitchFamily="34" charset="0"/>
            </a:rPr>
            <a:t>CMC opt-outs</a:t>
          </a:r>
        </a:p>
      </cdr:txBody>
    </cdr:sp>
  </cdr:relSizeAnchor>
  <cdr:relSizeAnchor xmlns:cdr="http://schemas.openxmlformats.org/drawingml/2006/chartDrawing">
    <cdr:from>
      <cdr:x>0.3703</cdr:x>
      <cdr:y>0.04916</cdr:y>
    </cdr:from>
    <cdr:to>
      <cdr:x>0.50848</cdr:x>
      <cdr:y>0.09184</cdr:y>
    </cdr:to>
    <cdr:sp macro="" textlink="">
      <cdr:nvSpPr>
        <cdr:cNvPr id="9" name="TextBox 2"/>
        <cdr:cNvSpPr txBox="1"/>
      </cdr:nvSpPr>
      <cdr:spPr>
        <a:xfrm xmlns:a="http://schemas.openxmlformats.org/drawingml/2006/main">
          <a:off x="2878137" y="212725"/>
          <a:ext cx="1073991" cy="184699"/>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u="sng" dirty="0">
              <a:solidFill>
                <a:schemeClr val="bg1"/>
              </a:solidFill>
              <a:latin typeface="Calibri" pitchFamily="34" charset="0"/>
            </a:rPr>
            <a:t>CMC enrollees</a:t>
          </a:r>
        </a:p>
      </cdr:txBody>
    </cdr:sp>
  </cdr:relSizeAnchor>
</c:userShapes>
</file>

<file path=ppt/drawings/drawing52.xml><?xml version="1.0" encoding="utf-8"?>
<c:userShapes xmlns:c="http://schemas.openxmlformats.org/drawingml/2006/chart">
  <cdr:relSizeAnchor xmlns:cdr="http://schemas.openxmlformats.org/drawingml/2006/chartDrawing">
    <cdr:from>
      <cdr:x>0.82472</cdr:x>
      <cdr:y>0.04916</cdr:y>
    </cdr:from>
    <cdr:to>
      <cdr:x>0.9563</cdr:x>
      <cdr:y>0.09184</cdr:y>
    </cdr:to>
    <cdr:sp macro="" textlink="">
      <cdr:nvSpPr>
        <cdr:cNvPr id="19" name="TextBox 18"/>
        <cdr:cNvSpPr txBox="1"/>
      </cdr:nvSpPr>
      <cdr:spPr>
        <a:xfrm xmlns:a="http://schemas.openxmlformats.org/drawingml/2006/main">
          <a:off x="6410054" y="212741"/>
          <a:ext cx="1022692" cy="184699"/>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opt-outs</a:t>
          </a:r>
        </a:p>
      </cdr:txBody>
    </cdr:sp>
  </cdr:relSizeAnchor>
  <cdr:relSizeAnchor xmlns:cdr="http://schemas.openxmlformats.org/drawingml/2006/chartDrawing">
    <cdr:from>
      <cdr:x>0.86752</cdr:x>
      <cdr:y>0.18933</cdr:y>
    </cdr:from>
    <cdr:to>
      <cdr:x>0.91351</cdr:x>
      <cdr:y>0.24622</cdr:y>
    </cdr:to>
    <cdr:sp macro="" textlink="">
      <cdr:nvSpPr>
        <cdr:cNvPr id="21" name="TextBox 1"/>
        <cdr:cNvSpPr txBox="1"/>
      </cdr:nvSpPr>
      <cdr:spPr>
        <a:xfrm xmlns:a="http://schemas.openxmlformats.org/drawingml/2006/main">
          <a:off x="6742695" y="819316"/>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87%</a:t>
          </a:r>
        </a:p>
      </cdr:txBody>
    </cdr:sp>
  </cdr:relSizeAnchor>
  <cdr:relSizeAnchor xmlns:cdr="http://schemas.openxmlformats.org/drawingml/2006/chartDrawing">
    <cdr:from>
      <cdr:x>0.86752</cdr:x>
      <cdr:y>0.39342</cdr:y>
    </cdr:from>
    <cdr:to>
      <cdr:x>0.91351</cdr:x>
      <cdr:y>0.45032</cdr:y>
    </cdr:to>
    <cdr:sp macro="" textlink="">
      <cdr:nvSpPr>
        <cdr:cNvPr id="23" name="TextBox 1"/>
        <cdr:cNvSpPr txBox="1"/>
      </cdr:nvSpPr>
      <cdr:spPr>
        <a:xfrm xmlns:a="http://schemas.openxmlformats.org/drawingml/2006/main">
          <a:off x="6742695" y="1702542"/>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83%</a:t>
          </a:r>
        </a:p>
      </cdr:txBody>
    </cdr:sp>
  </cdr:relSizeAnchor>
  <cdr:relSizeAnchor xmlns:cdr="http://schemas.openxmlformats.org/drawingml/2006/chartDrawing">
    <cdr:from>
      <cdr:x>0.45854</cdr:x>
      <cdr:y>0.04916</cdr:y>
    </cdr:from>
    <cdr:to>
      <cdr:x>0.59672</cdr:x>
      <cdr:y>0.09184</cdr:y>
    </cdr:to>
    <cdr:sp macro="" textlink="">
      <cdr:nvSpPr>
        <cdr:cNvPr id="29" name="TextBox 28"/>
        <cdr:cNvSpPr txBox="1"/>
      </cdr:nvSpPr>
      <cdr:spPr>
        <a:xfrm xmlns:a="http://schemas.openxmlformats.org/drawingml/2006/main">
          <a:off x="3563937" y="212725"/>
          <a:ext cx="107401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enrollees</a:t>
          </a:r>
        </a:p>
      </cdr:txBody>
    </cdr:sp>
  </cdr:relSizeAnchor>
  <cdr:relSizeAnchor xmlns:cdr="http://schemas.openxmlformats.org/drawingml/2006/chartDrawing">
    <cdr:from>
      <cdr:x>0.01736</cdr:x>
      <cdr:y>0.14416</cdr:y>
    </cdr:from>
    <cdr:to>
      <cdr:x>0.33109</cdr:x>
      <cdr:y>0.28871</cdr:y>
    </cdr:to>
    <cdr:sp macro="" textlink="">
      <cdr:nvSpPr>
        <cdr:cNvPr id="30" name="TextBox 29"/>
        <cdr:cNvSpPr txBox="1"/>
      </cdr:nvSpPr>
      <cdr:spPr>
        <a:xfrm xmlns:a="http://schemas.openxmlformats.org/drawingml/2006/main">
          <a:off x="134929" y="626145"/>
          <a:ext cx="2438408" cy="627838"/>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600" b="1" dirty="0">
              <a:solidFill>
                <a:schemeClr val="bg1"/>
              </a:solidFill>
              <a:latin typeface="Calibri" pitchFamily="34" charset="0"/>
            </a:rPr>
            <a:t>Know how to manage </a:t>
          </a:r>
          <a:br>
            <a:rPr lang="en-US" sz="1600" b="1" dirty="0">
              <a:solidFill>
                <a:schemeClr val="bg1"/>
              </a:solidFill>
              <a:latin typeface="Calibri" pitchFamily="34" charset="0"/>
            </a:rPr>
          </a:br>
          <a:r>
            <a:rPr lang="en-US" sz="1600" b="1" dirty="0">
              <a:solidFill>
                <a:schemeClr val="bg1"/>
              </a:solidFill>
              <a:latin typeface="Calibri" pitchFamily="34" charset="0"/>
            </a:rPr>
            <a:t>your health conditions</a:t>
          </a:r>
          <a:br>
            <a:rPr lang="en-US" sz="1600" b="1" dirty="0">
              <a:solidFill>
                <a:schemeClr val="bg1"/>
              </a:solidFill>
              <a:latin typeface="Calibri" pitchFamily="34" charset="0"/>
            </a:rPr>
          </a:br>
          <a:r>
            <a:rPr lang="en-US" sz="1600" b="1" dirty="0">
              <a:solidFill>
                <a:schemeClr val="bg1"/>
              </a:solidFill>
              <a:latin typeface="Calibri" pitchFamily="34" charset="0"/>
            </a:rPr>
            <a:t>(% confident)</a:t>
          </a:r>
        </a:p>
      </cdr:txBody>
    </cdr:sp>
  </cdr:relSizeAnchor>
  <cdr:relSizeAnchor xmlns:cdr="http://schemas.openxmlformats.org/drawingml/2006/chartDrawing">
    <cdr:from>
      <cdr:x>0.01736</cdr:x>
      <cdr:y>0.35546</cdr:y>
    </cdr:from>
    <cdr:to>
      <cdr:x>0.33109</cdr:x>
      <cdr:y>0.50001</cdr:y>
    </cdr:to>
    <cdr:sp macro="" textlink="">
      <cdr:nvSpPr>
        <cdr:cNvPr id="31" name="TextBox 30"/>
        <cdr:cNvSpPr txBox="1"/>
      </cdr:nvSpPr>
      <cdr:spPr>
        <a:xfrm xmlns:a="http://schemas.openxmlformats.org/drawingml/2006/main">
          <a:off x="134929" y="1543905"/>
          <a:ext cx="2438408" cy="627838"/>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600" b="1" dirty="0">
              <a:solidFill>
                <a:schemeClr val="bg1"/>
              </a:solidFill>
              <a:latin typeface="Calibri" pitchFamily="34" charset="0"/>
            </a:rPr>
            <a:t>Can get questions about your health needs answered (% confident)</a:t>
          </a:r>
        </a:p>
      </cdr:txBody>
    </cdr:sp>
  </cdr:relSizeAnchor>
  <cdr:relSizeAnchor xmlns:cdr="http://schemas.openxmlformats.org/drawingml/2006/chartDrawing">
    <cdr:from>
      <cdr:x>0.01736</cdr:x>
      <cdr:y>0.52505</cdr:y>
    </cdr:from>
    <cdr:to>
      <cdr:x>0.33109</cdr:x>
      <cdr:y>0.7178</cdr:y>
    </cdr:to>
    <cdr:sp macro="" textlink="">
      <cdr:nvSpPr>
        <cdr:cNvPr id="32" name="TextBox 31"/>
        <cdr:cNvSpPr txBox="1"/>
      </cdr:nvSpPr>
      <cdr:spPr>
        <a:xfrm xmlns:a="http://schemas.openxmlformats.org/drawingml/2006/main">
          <a:off x="134929" y="2280502"/>
          <a:ext cx="2438408" cy="837191"/>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600" b="1" dirty="0">
              <a:solidFill>
                <a:schemeClr val="bg1"/>
              </a:solidFill>
              <a:latin typeface="Calibri" pitchFamily="34" charset="0"/>
            </a:rPr>
            <a:t>Know who to call if you have a health need or question </a:t>
          </a:r>
          <a:br>
            <a:rPr lang="en-US" sz="1600" b="1" dirty="0">
              <a:solidFill>
                <a:schemeClr val="bg1"/>
              </a:solidFill>
              <a:latin typeface="Calibri" pitchFamily="34" charset="0"/>
            </a:rPr>
          </a:br>
          <a:r>
            <a:rPr lang="en-US" sz="1600" b="1" dirty="0">
              <a:solidFill>
                <a:schemeClr val="bg1"/>
              </a:solidFill>
              <a:latin typeface="Calibri" pitchFamily="34" charset="0"/>
            </a:rPr>
            <a:t>(% yes)</a:t>
          </a:r>
        </a:p>
      </cdr:txBody>
    </cdr:sp>
  </cdr:relSizeAnchor>
  <cdr:relSizeAnchor xmlns:cdr="http://schemas.openxmlformats.org/drawingml/2006/chartDrawing">
    <cdr:from>
      <cdr:x>0.86752</cdr:x>
      <cdr:y>0.59752</cdr:y>
    </cdr:from>
    <cdr:to>
      <cdr:x>0.91351</cdr:x>
      <cdr:y>0.65441</cdr:y>
    </cdr:to>
    <cdr:sp macro="" textlink="">
      <cdr:nvSpPr>
        <cdr:cNvPr id="12" name="TextBox 1"/>
        <cdr:cNvSpPr txBox="1"/>
      </cdr:nvSpPr>
      <cdr:spPr>
        <a:xfrm xmlns:a="http://schemas.openxmlformats.org/drawingml/2006/main">
          <a:off x="6742695" y="2585769"/>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87%</a:t>
          </a:r>
        </a:p>
      </cdr:txBody>
    </cdr:sp>
  </cdr:relSizeAnchor>
</c:userShapes>
</file>

<file path=ppt/drawings/drawing53.xml><?xml version="1.0" encoding="utf-8"?>
<c:userShapes xmlns:c="http://schemas.openxmlformats.org/drawingml/2006/chart">
  <cdr:relSizeAnchor xmlns:cdr="http://schemas.openxmlformats.org/drawingml/2006/chartDrawing">
    <cdr:from>
      <cdr:x>0.82472</cdr:x>
      <cdr:y>0.04916</cdr:y>
    </cdr:from>
    <cdr:to>
      <cdr:x>0.9563</cdr:x>
      <cdr:y>0.09184</cdr:y>
    </cdr:to>
    <cdr:sp macro="" textlink="">
      <cdr:nvSpPr>
        <cdr:cNvPr id="19" name="TextBox 18"/>
        <cdr:cNvSpPr txBox="1"/>
      </cdr:nvSpPr>
      <cdr:spPr>
        <a:xfrm xmlns:a="http://schemas.openxmlformats.org/drawingml/2006/main">
          <a:off x="6410054" y="213522"/>
          <a:ext cx="1022692"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opt-outs</a:t>
          </a:r>
        </a:p>
      </cdr:txBody>
    </cdr:sp>
  </cdr:relSizeAnchor>
  <cdr:relSizeAnchor xmlns:cdr="http://schemas.openxmlformats.org/drawingml/2006/chartDrawing">
    <cdr:from>
      <cdr:x>0.86752</cdr:x>
      <cdr:y>0.18923</cdr:y>
    </cdr:from>
    <cdr:to>
      <cdr:x>0.91351</cdr:x>
      <cdr:y>0.24612</cdr:y>
    </cdr:to>
    <cdr:sp macro="" textlink="">
      <cdr:nvSpPr>
        <cdr:cNvPr id="21" name="TextBox 1"/>
        <cdr:cNvSpPr txBox="1"/>
      </cdr:nvSpPr>
      <cdr:spPr>
        <a:xfrm xmlns:a="http://schemas.openxmlformats.org/drawingml/2006/main">
          <a:off x="6742695" y="818884"/>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86%</a:t>
          </a:r>
        </a:p>
      </cdr:txBody>
    </cdr:sp>
  </cdr:relSizeAnchor>
  <cdr:relSizeAnchor xmlns:cdr="http://schemas.openxmlformats.org/drawingml/2006/chartDrawing">
    <cdr:from>
      <cdr:x>0.86752</cdr:x>
      <cdr:y>0.39288</cdr:y>
    </cdr:from>
    <cdr:to>
      <cdr:x>0.91351</cdr:x>
      <cdr:y>0.44978</cdr:y>
    </cdr:to>
    <cdr:sp macro="" textlink="">
      <cdr:nvSpPr>
        <cdr:cNvPr id="23" name="TextBox 1"/>
        <cdr:cNvSpPr txBox="1"/>
      </cdr:nvSpPr>
      <cdr:spPr>
        <a:xfrm xmlns:a="http://schemas.openxmlformats.org/drawingml/2006/main">
          <a:off x="6742695" y="1700205"/>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80%</a:t>
          </a:r>
        </a:p>
      </cdr:txBody>
    </cdr:sp>
  </cdr:relSizeAnchor>
  <cdr:relSizeAnchor xmlns:cdr="http://schemas.openxmlformats.org/drawingml/2006/chartDrawing">
    <cdr:from>
      <cdr:x>0.45854</cdr:x>
      <cdr:y>0.04916</cdr:y>
    </cdr:from>
    <cdr:to>
      <cdr:x>0.59672</cdr:x>
      <cdr:y>0.09184</cdr:y>
    </cdr:to>
    <cdr:sp macro="" textlink="">
      <cdr:nvSpPr>
        <cdr:cNvPr id="29" name="TextBox 28"/>
        <cdr:cNvSpPr txBox="1"/>
      </cdr:nvSpPr>
      <cdr:spPr>
        <a:xfrm xmlns:a="http://schemas.openxmlformats.org/drawingml/2006/main">
          <a:off x="3563937" y="212725"/>
          <a:ext cx="107401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enrollees</a:t>
          </a:r>
        </a:p>
      </cdr:txBody>
    </cdr:sp>
  </cdr:relSizeAnchor>
  <cdr:relSizeAnchor xmlns:cdr="http://schemas.openxmlformats.org/drawingml/2006/chartDrawing">
    <cdr:from>
      <cdr:x>0.86752</cdr:x>
      <cdr:y>0.59654</cdr:y>
    </cdr:from>
    <cdr:to>
      <cdr:x>0.91351</cdr:x>
      <cdr:y>0.65343</cdr:y>
    </cdr:to>
    <cdr:sp macro="" textlink="">
      <cdr:nvSpPr>
        <cdr:cNvPr id="12" name="TextBox 1"/>
        <cdr:cNvSpPr txBox="1"/>
      </cdr:nvSpPr>
      <cdr:spPr>
        <a:xfrm xmlns:a="http://schemas.openxmlformats.org/drawingml/2006/main">
          <a:off x="6742695" y="2581528"/>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80%</a:t>
          </a:r>
        </a:p>
      </cdr:txBody>
    </cdr:sp>
  </cdr:relSizeAnchor>
  <cdr:relSizeAnchor xmlns:cdr="http://schemas.openxmlformats.org/drawingml/2006/chartDrawing">
    <cdr:from>
      <cdr:x>0.86752</cdr:x>
      <cdr:y>0.8001</cdr:y>
    </cdr:from>
    <cdr:to>
      <cdr:x>0.91351</cdr:x>
      <cdr:y>0.85699</cdr:y>
    </cdr:to>
    <cdr:sp macro="" textlink="">
      <cdr:nvSpPr>
        <cdr:cNvPr id="36" name="TextBox 1"/>
        <cdr:cNvSpPr txBox="1"/>
      </cdr:nvSpPr>
      <cdr:spPr>
        <a:xfrm xmlns:a="http://schemas.openxmlformats.org/drawingml/2006/main">
          <a:off x="6742695" y="3462439"/>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83%</a:t>
          </a:r>
        </a:p>
      </cdr:txBody>
    </cdr:sp>
  </cdr:relSizeAnchor>
  <cdr:relSizeAnchor xmlns:cdr="http://schemas.openxmlformats.org/drawingml/2006/chartDrawing">
    <cdr:from>
      <cdr:x>0.01736</cdr:x>
      <cdr:y>0.14983</cdr:y>
    </cdr:from>
    <cdr:to>
      <cdr:x>0.34845</cdr:x>
      <cdr:y>0.29438</cdr:y>
    </cdr:to>
    <cdr:sp macro="" textlink="">
      <cdr:nvSpPr>
        <cdr:cNvPr id="24" name="TextBox 1"/>
        <cdr:cNvSpPr txBox="1"/>
      </cdr:nvSpPr>
      <cdr:spPr>
        <a:xfrm xmlns:a="http://schemas.openxmlformats.org/drawingml/2006/main">
          <a:off x="134937" y="650772"/>
          <a:ext cx="2573364" cy="627838"/>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Amount of time doctor/</a:t>
          </a:r>
          <a:br>
            <a:rPr lang="en-US" sz="1600" b="1" dirty="0">
              <a:solidFill>
                <a:schemeClr val="bg1"/>
              </a:solidFill>
              <a:latin typeface="Calibri" pitchFamily="34" charset="0"/>
            </a:rPr>
          </a:br>
          <a:r>
            <a:rPr lang="en-US" sz="1600" b="1" dirty="0">
              <a:solidFill>
                <a:schemeClr val="bg1"/>
              </a:solidFill>
              <a:latin typeface="Calibri" pitchFamily="34" charset="0"/>
            </a:rPr>
            <a:t>other staff spend with you</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p>
      </cdr:txBody>
    </cdr:sp>
  </cdr:relSizeAnchor>
  <cdr:relSizeAnchor xmlns:cdr="http://schemas.openxmlformats.org/drawingml/2006/chartDrawing">
    <cdr:from>
      <cdr:x>0.01736</cdr:x>
      <cdr:y>0.35526</cdr:y>
    </cdr:from>
    <cdr:to>
      <cdr:x>0.34845</cdr:x>
      <cdr:y>0.49981</cdr:y>
    </cdr:to>
    <cdr:sp macro="" textlink="">
      <cdr:nvSpPr>
        <cdr:cNvPr id="30" name="TextBox 2"/>
        <cdr:cNvSpPr txBox="1"/>
      </cdr:nvSpPr>
      <cdr:spPr>
        <a:xfrm xmlns:a="http://schemas.openxmlformats.org/drawingml/2006/main">
          <a:off x="134937" y="1543036"/>
          <a:ext cx="2573364" cy="627839"/>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Information health plan gives explaining your benefits </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p>
      </cdr:txBody>
    </cdr:sp>
  </cdr:relSizeAnchor>
  <cdr:relSizeAnchor xmlns:cdr="http://schemas.openxmlformats.org/drawingml/2006/chartDrawing">
    <cdr:from>
      <cdr:x>0.01736</cdr:x>
      <cdr:y>0.58478</cdr:y>
    </cdr:from>
    <cdr:to>
      <cdr:x>0.34845</cdr:x>
      <cdr:y>0.68115</cdr:y>
    </cdr:to>
    <cdr:sp macro="" textlink="">
      <cdr:nvSpPr>
        <cdr:cNvPr id="31" name="TextBox 3"/>
        <cdr:cNvSpPr txBox="1"/>
      </cdr:nvSpPr>
      <cdr:spPr>
        <a:xfrm xmlns:a="http://schemas.openxmlformats.org/drawingml/2006/main">
          <a:off x="134937" y="2539933"/>
          <a:ext cx="2573364" cy="418574"/>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Your choice of doctors </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p>
      </cdr:txBody>
    </cdr:sp>
  </cdr:relSizeAnchor>
  <cdr:relSizeAnchor xmlns:cdr="http://schemas.openxmlformats.org/drawingml/2006/chartDrawing">
    <cdr:from>
      <cdr:x>0.01736</cdr:x>
      <cdr:y>0.79021</cdr:y>
    </cdr:from>
    <cdr:to>
      <cdr:x>0.34845</cdr:x>
      <cdr:y>0.88658</cdr:y>
    </cdr:to>
    <cdr:sp macro="" textlink="">
      <cdr:nvSpPr>
        <cdr:cNvPr id="32" name="TextBox 4"/>
        <cdr:cNvSpPr txBox="1"/>
      </cdr:nvSpPr>
      <cdr:spPr>
        <a:xfrm xmlns:a="http://schemas.openxmlformats.org/drawingml/2006/main">
          <a:off x="134937" y="3432198"/>
          <a:ext cx="2573364" cy="418574"/>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Your choice of hospitals </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p>
      </cdr:txBody>
    </cdr:sp>
  </cdr:relSizeAnchor>
</c:userShapes>
</file>

<file path=ppt/drawings/drawing54.xml><?xml version="1.0" encoding="utf-8"?>
<c:userShapes xmlns:c="http://schemas.openxmlformats.org/drawingml/2006/chart">
  <cdr:relSizeAnchor xmlns:cdr="http://schemas.openxmlformats.org/drawingml/2006/chartDrawing">
    <cdr:from>
      <cdr:x>0.82472</cdr:x>
      <cdr:y>0.04916</cdr:y>
    </cdr:from>
    <cdr:to>
      <cdr:x>0.9563</cdr:x>
      <cdr:y>0.09184</cdr:y>
    </cdr:to>
    <cdr:sp macro="" textlink="">
      <cdr:nvSpPr>
        <cdr:cNvPr id="19" name="TextBox 18"/>
        <cdr:cNvSpPr txBox="1"/>
      </cdr:nvSpPr>
      <cdr:spPr>
        <a:xfrm xmlns:a="http://schemas.openxmlformats.org/drawingml/2006/main">
          <a:off x="6410054" y="213522"/>
          <a:ext cx="1022692"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opt-outs</a:t>
          </a:r>
        </a:p>
      </cdr:txBody>
    </cdr:sp>
  </cdr:relSizeAnchor>
  <cdr:relSizeAnchor xmlns:cdr="http://schemas.openxmlformats.org/drawingml/2006/chartDrawing">
    <cdr:from>
      <cdr:x>0.86752</cdr:x>
      <cdr:y>0.19086</cdr:y>
    </cdr:from>
    <cdr:to>
      <cdr:x>0.91351</cdr:x>
      <cdr:y>0.24775</cdr:y>
    </cdr:to>
    <cdr:sp macro="" textlink="">
      <cdr:nvSpPr>
        <cdr:cNvPr id="21" name="TextBox 1"/>
        <cdr:cNvSpPr txBox="1"/>
      </cdr:nvSpPr>
      <cdr:spPr>
        <a:xfrm xmlns:a="http://schemas.openxmlformats.org/drawingml/2006/main">
          <a:off x="6742695" y="825937"/>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86%</a:t>
          </a:r>
        </a:p>
      </cdr:txBody>
    </cdr:sp>
  </cdr:relSizeAnchor>
  <cdr:relSizeAnchor xmlns:cdr="http://schemas.openxmlformats.org/drawingml/2006/chartDrawing">
    <cdr:from>
      <cdr:x>0.86752</cdr:x>
      <cdr:y>0.39418</cdr:y>
    </cdr:from>
    <cdr:to>
      <cdr:x>0.91351</cdr:x>
      <cdr:y>0.45108</cdr:y>
    </cdr:to>
    <cdr:sp macro="" textlink="">
      <cdr:nvSpPr>
        <cdr:cNvPr id="23" name="TextBox 1"/>
        <cdr:cNvSpPr txBox="1"/>
      </cdr:nvSpPr>
      <cdr:spPr>
        <a:xfrm xmlns:a="http://schemas.openxmlformats.org/drawingml/2006/main">
          <a:off x="6742695" y="1705831"/>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77%</a:t>
          </a:r>
        </a:p>
      </cdr:txBody>
    </cdr:sp>
  </cdr:relSizeAnchor>
  <cdr:relSizeAnchor xmlns:cdr="http://schemas.openxmlformats.org/drawingml/2006/chartDrawing">
    <cdr:from>
      <cdr:x>0.45854</cdr:x>
      <cdr:y>0.04916</cdr:y>
    </cdr:from>
    <cdr:to>
      <cdr:x>0.59672</cdr:x>
      <cdr:y>0.09184</cdr:y>
    </cdr:to>
    <cdr:sp macro="" textlink="">
      <cdr:nvSpPr>
        <cdr:cNvPr id="29" name="TextBox 28"/>
        <cdr:cNvSpPr txBox="1"/>
      </cdr:nvSpPr>
      <cdr:spPr>
        <a:xfrm xmlns:a="http://schemas.openxmlformats.org/drawingml/2006/main">
          <a:off x="3563937" y="212725"/>
          <a:ext cx="107401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enrollees</a:t>
          </a:r>
        </a:p>
      </cdr:txBody>
    </cdr:sp>
  </cdr:relSizeAnchor>
  <cdr:relSizeAnchor xmlns:cdr="http://schemas.openxmlformats.org/drawingml/2006/chartDrawing">
    <cdr:from>
      <cdr:x>0.86752</cdr:x>
      <cdr:y>0.59752</cdr:y>
    </cdr:from>
    <cdr:to>
      <cdr:x>0.91351</cdr:x>
      <cdr:y>0.65441</cdr:y>
    </cdr:to>
    <cdr:sp macro="" textlink="">
      <cdr:nvSpPr>
        <cdr:cNvPr id="12" name="TextBox 1"/>
        <cdr:cNvSpPr txBox="1"/>
      </cdr:nvSpPr>
      <cdr:spPr>
        <a:xfrm xmlns:a="http://schemas.openxmlformats.org/drawingml/2006/main">
          <a:off x="6742695" y="2585769"/>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77%</a:t>
          </a:r>
        </a:p>
      </cdr:txBody>
    </cdr:sp>
  </cdr:relSizeAnchor>
  <cdr:relSizeAnchor xmlns:cdr="http://schemas.openxmlformats.org/drawingml/2006/chartDrawing">
    <cdr:from>
      <cdr:x>0.01736</cdr:x>
      <cdr:y>0.1367</cdr:y>
    </cdr:from>
    <cdr:to>
      <cdr:x>0.33109</cdr:x>
      <cdr:y>0.28125</cdr:y>
    </cdr:to>
    <cdr:sp macro="" textlink="">
      <cdr:nvSpPr>
        <cdr:cNvPr id="26" name="TextBox 1"/>
        <cdr:cNvSpPr txBox="1"/>
      </cdr:nvSpPr>
      <cdr:spPr>
        <a:xfrm xmlns:a="http://schemas.openxmlformats.org/drawingml/2006/main">
          <a:off x="134937" y="593743"/>
          <a:ext cx="2438400" cy="627838"/>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The way different </a:t>
          </a:r>
          <a:br>
            <a:rPr lang="en-US" sz="1600" b="1" dirty="0">
              <a:solidFill>
                <a:schemeClr val="bg1"/>
              </a:solidFill>
              <a:latin typeface="Calibri" pitchFamily="34" charset="0"/>
            </a:rPr>
          </a:br>
          <a:r>
            <a:rPr lang="en-US" sz="1600" b="1" dirty="0">
              <a:solidFill>
                <a:schemeClr val="bg1"/>
              </a:solidFill>
              <a:latin typeface="Calibri" pitchFamily="34" charset="0"/>
            </a:rPr>
            <a:t>providers work together</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p>
      </cdr:txBody>
    </cdr:sp>
  </cdr:relSizeAnchor>
  <cdr:relSizeAnchor xmlns:cdr="http://schemas.openxmlformats.org/drawingml/2006/chartDrawing">
    <cdr:from>
      <cdr:x>0.01736</cdr:x>
      <cdr:y>0.32968</cdr:y>
    </cdr:from>
    <cdr:to>
      <cdr:x>0.33109</cdr:x>
      <cdr:y>0.52243</cdr:y>
    </cdr:to>
    <cdr:sp macro="" textlink="">
      <cdr:nvSpPr>
        <cdr:cNvPr id="27" name="TextBox 2"/>
        <cdr:cNvSpPr txBox="1"/>
      </cdr:nvSpPr>
      <cdr:spPr>
        <a:xfrm xmlns:a="http://schemas.openxmlformats.org/drawingml/2006/main">
          <a:off x="134937" y="1431932"/>
          <a:ext cx="2438400" cy="837190"/>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How long you have to </a:t>
          </a:r>
          <a:br>
            <a:rPr lang="en-US" sz="1600" b="1" dirty="0">
              <a:solidFill>
                <a:schemeClr val="bg1"/>
              </a:solidFill>
              <a:latin typeface="Calibri" pitchFamily="34" charset="0"/>
            </a:rPr>
          </a:br>
          <a:r>
            <a:rPr lang="en-US" sz="1600" b="1" dirty="0">
              <a:solidFill>
                <a:schemeClr val="bg1"/>
              </a:solidFill>
              <a:latin typeface="Calibri" pitchFamily="34" charset="0"/>
            </a:rPr>
            <a:t>wait to see a doctor when you need an appointment </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p>
      </cdr:txBody>
    </cdr:sp>
  </cdr:relSizeAnchor>
  <cdr:relSizeAnchor xmlns:cdr="http://schemas.openxmlformats.org/drawingml/2006/chartDrawing">
    <cdr:from>
      <cdr:x>0.01736</cdr:x>
      <cdr:y>0.55389</cdr:y>
    </cdr:from>
    <cdr:to>
      <cdr:x>0.33109</cdr:x>
      <cdr:y>0.74758</cdr:y>
    </cdr:to>
    <cdr:sp macro="" textlink="">
      <cdr:nvSpPr>
        <cdr:cNvPr id="28" name="TextBox 3"/>
        <cdr:cNvSpPr txBox="1"/>
      </cdr:nvSpPr>
      <cdr:spPr>
        <a:xfrm xmlns:a="http://schemas.openxmlformats.org/drawingml/2006/main">
          <a:off x="134937" y="2405766"/>
          <a:ext cx="2438400" cy="841273"/>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Your ability to call a </a:t>
          </a:r>
          <a:br>
            <a:rPr lang="en-US" sz="1600" b="1" dirty="0">
              <a:solidFill>
                <a:schemeClr val="bg1"/>
              </a:solidFill>
              <a:latin typeface="Calibri" pitchFamily="34" charset="0"/>
            </a:rPr>
          </a:br>
          <a:r>
            <a:rPr lang="en-US" sz="1600" b="1" dirty="0">
              <a:solidFill>
                <a:schemeClr val="bg1"/>
              </a:solidFill>
              <a:latin typeface="Calibri" pitchFamily="34" charset="0"/>
            </a:rPr>
            <a:t>health provider regardless of the time of day*</a:t>
          </a:r>
          <a:br>
            <a:rPr lang="en-US" sz="1600" b="1" dirty="0">
              <a:solidFill>
                <a:schemeClr val="bg1"/>
              </a:solidFill>
              <a:latin typeface="Calibri" pitchFamily="34" charset="0"/>
            </a:rPr>
          </a:br>
          <a:r>
            <a:rPr lang="en-US" sz="1600" b="1" dirty="0">
              <a:solidFill>
                <a:schemeClr val="bg1"/>
              </a:solidFill>
              <a:latin typeface="Calibri" pitchFamily="34" charset="0"/>
            </a:rPr>
            <a:t>(% satisfied)</a:t>
          </a:r>
          <a:endParaRPr lang="en-US" sz="1200" b="1" i="1" dirty="0">
            <a:solidFill>
              <a:schemeClr val="bg1"/>
            </a:solidFill>
            <a:latin typeface="Calibri" pitchFamily="34" charset="0"/>
          </a:endParaRPr>
        </a:p>
      </cdr:txBody>
    </cdr:sp>
  </cdr:relSizeAnchor>
</c:userShapes>
</file>

<file path=ppt/drawings/drawing55.xml><?xml version="1.0" encoding="utf-8"?>
<c:userShapes xmlns:c="http://schemas.openxmlformats.org/drawingml/2006/chart">
  <cdr:relSizeAnchor xmlns:cdr="http://schemas.openxmlformats.org/drawingml/2006/chartDrawing">
    <cdr:from>
      <cdr:x>0.82128</cdr:x>
      <cdr:y>0.01394</cdr:y>
    </cdr:from>
    <cdr:to>
      <cdr:x>0.95286</cdr:x>
      <cdr:y>0.05662</cdr:y>
    </cdr:to>
    <cdr:sp macro="" textlink="">
      <cdr:nvSpPr>
        <cdr:cNvPr id="19" name="TextBox 18"/>
        <cdr:cNvSpPr txBox="1"/>
      </cdr:nvSpPr>
      <cdr:spPr>
        <a:xfrm xmlns:a="http://schemas.openxmlformats.org/drawingml/2006/main">
          <a:off x="6383337" y="60547"/>
          <a:ext cx="1022692"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opt-outs</a:t>
          </a:r>
        </a:p>
      </cdr:txBody>
    </cdr:sp>
  </cdr:relSizeAnchor>
  <cdr:relSizeAnchor xmlns:cdr="http://schemas.openxmlformats.org/drawingml/2006/chartDrawing">
    <cdr:from>
      <cdr:x>0.86408</cdr:x>
      <cdr:y>0.11741</cdr:y>
    </cdr:from>
    <cdr:to>
      <cdr:x>0.91007</cdr:x>
      <cdr:y>0.1743</cdr:y>
    </cdr:to>
    <cdr:sp macro="" textlink="">
      <cdr:nvSpPr>
        <cdr:cNvPr id="21" name="TextBox 1"/>
        <cdr:cNvSpPr txBox="1"/>
      </cdr:nvSpPr>
      <cdr:spPr>
        <a:xfrm xmlns:a="http://schemas.openxmlformats.org/drawingml/2006/main">
          <a:off x="6715958" y="508081"/>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17%</a:t>
          </a:r>
        </a:p>
      </cdr:txBody>
    </cdr:sp>
  </cdr:relSizeAnchor>
  <cdr:relSizeAnchor xmlns:cdr="http://schemas.openxmlformats.org/drawingml/2006/chartDrawing">
    <cdr:from>
      <cdr:x>0.87748</cdr:x>
      <cdr:y>0.72511</cdr:y>
    </cdr:from>
    <cdr:to>
      <cdr:x>0.91007</cdr:x>
      <cdr:y>0.7818</cdr:y>
    </cdr:to>
    <cdr:sp macro="" textlink="">
      <cdr:nvSpPr>
        <cdr:cNvPr id="23" name="TextBox 1"/>
        <cdr:cNvSpPr txBox="1"/>
      </cdr:nvSpPr>
      <cdr:spPr>
        <a:xfrm xmlns:a="http://schemas.openxmlformats.org/drawingml/2006/main">
          <a:off x="6820154" y="3149445"/>
          <a:ext cx="253274"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9%</a:t>
          </a:r>
        </a:p>
      </cdr:txBody>
    </cdr:sp>
  </cdr:relSizeAnchor>
  <cdr:relSizeAnchor xmlns:cdr="http://schemas.openxmlformats.org/drawingml/2006/chartDrawing">
    <cdr:from>
      <cdr:x>0.55658</cdr:x>
      <cdr:y>0.01394</cdr:y>
    </cdr:from>
    <cdr:to>
      <cdr:x>0.69476</cdr:x>
      <cdr:y>0.05662</cdr:y>
    </cdr:to>
    <cdr:sp macro="" textlink="">
      <cdr:nvSpPr>
        <cdr:cNvPr id="29" name="TextBox 28"/>
        <cdr:cNvSpPr txBox="1"/>
      </cdr:nvSpPr>
      <cdr:spPr>
        <a:xfrm xmlns:a="http://schemas.openxmlformats.org/drawingml/2006/main">
          <a:off x="4325937" y="60547"/>
          <a:ext cx="1073990" cy="18537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chemeClr val="bg1"/>
              </a:solidFill>
              <a:latin typeface="Calibri" pitchFamily="34" charset="0"/>
            </a:rPr>
            <a:t>CMC enrollees</a:t>
          </a:r>
        </a:p>
      </cdr:txBody>
    </cdr:sp>
  </cdr:relSizeAnchor>
  <cdr:relSizeAnchor xmlns:cdr="http://schemas.openxmlformats.org/drawingml/2006/chartDrawing">
    <cdr:from>
      <cdr:x>0.01736</cdr:x>
      <cdr:y>0.06676</cdr:y>
    </cdr:from>
    <cdr:to>
      <cdr:x>0.48795</cdr:x>
      <cdr:y>0.20411</cdr:y>
    </cdr:to>
    <cdr:sp macro="" textlink="">
      <cdr:nvSpPr>
        <cdr:cNvPr id="10" name="TextBox 1"/>
        <cdr:cNvSpPr txBox="1"/>
      </cdr:nvSpPr>
      <cdr:spPr>
        <a:xfrm xmlns:a="http://schemas.openxmlformats.org/drawingml/2006/main">
          <a:off x="134937" y="289965"/>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A doctor you were seeing is not </a:t>
          </a:r>
          <a:br>
            <a:rPr lang="en-US" sz="1600" b="1" dirty="0">
              <a:solidFill>
                <a:schemeClr val="bg1"/>
              </a:solidFill>
              <a:latin typeface="Calibri" pitchFamily="34" charset="0"/>
            </a:rPr>
          </a:br>
          <a:r>
            <a:rPr lang="en-US" sz="1600" b="1" dirty="0">
              <a:solidFill>
                <a:schemeClr val="bg1"/>
              </a:solidFill>
              <a:latin typeface="Calibri" pitchFamily="34" charset="0"/>
            </a:rPr>
            <a:t>available through your plan</a:t>
          </a:r>
        </a:p>
      </cdr:txBody>
    </cdr:sp>
  </cdr:relSizeAnchor>
  <cdr:relSizeAnchor xmlns:cdr="http://schemas.openxmlformats.org/drawingml/2006/chartDrawing">
    <cdr:from>
      <cdr:x>0.01736</cdr:x>
      <cdr:y>0.2211</cdr:y>
    </cdr:from>
    <cdr:to>
      <cdr:x>0.48795</cdr:x>
      <cdr:y>0.35845</cdr:y>
    </cdr:to>
    <cdr:sp macro="" textlink="">
      <cdr:nvSpPr>
        <cdr:cNvPr id="11" name="TextBox 2"/>
        <cdr:cNvSpPr txBox="1"/>
      </cdr:nvSpPr>
      <cdr:spPr>
        <a:xfrm xmlns:a="http://schemas.openxmlformats.org/drawingml/2006/main">
          <a:off x="134937" y="960325"/>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Had a misunderstanding about your </a:t>
          </a:r>
          <a:br>
            <a:rPr lang="en-US" sz="1600" b="1" dirty="0">
              <a:solidFill>
                <a:schemeClr val="bg1"/>
              </a:solidFill>
              <a:latin typeface="Calibri" pitchFamily="34" charset="0"/>
            </a:rPr>
          </a:br>
          <a:r>
            <a:rPr lang="en-US" sz="1600" b="1" dirty="0">
              <a:solidFill>
                <a:schemeClr val="bg1"/>
              </a:solidFill>
              <a:latin typeface="Calibri" pitchFamily="34" charset="0"/>
            </a:rPr>
            <a:t>health care services or coverage</a:t>
          </a:r>
        </a:p>
      </cdr:txBody>
    </cdr:sp>
  </cdr:relSizeAnchor>
  <cdr:relSizeAnchor xmlns:cdr="http://schemas.openxmlformats.org/drawingml/2006/chartDrawing">
    <cdr:from>
      <cdr:x>0.01736</cdr:x>
      <cdr:y>0.37544</cdr:y>
    </cdr:from>
    <cdr:to>
      <cdr:x>0.48795</cdr:x>
      <cdr:y>0.51278</cdr:y>
    </cdr:to>
    <cdr:sp macro="" textlink="">
      <cdr:nvSpPr>
        <cdr:cNvPr id="12" name="TextBox 3"/>
        <cdr:cNvSpPr txBox="1"/>
      </cdr:nvSpPr>
      <cdr:spPr>
        <a:xfrm xmlns:a="http://schemas.openxmlformats.org/drawingml/2006/main">
          <a:off x="134937" y="1630685"/>
          <a:ext cx="3657600" cy="596523"/>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Was denied a treatment or referral for another service recommended by a doctor</a:t>
          </a:r>
        </a:p>
      </cdr:txBody>
    </cdr:sp>
  </cdr:relSizeAnchor>
  <cdr:relSizeAnchor xmlns:cdr="http://schemas.openxmlformats.org/drawingml/2006/chartDrawing">
    <cdr:from>
      <cdr:x>0.01736</cdr:x>
      <cdr:y>0.83845</cdr:y>
    </cdr:from>
    <cdr:to>
      <cdr:x>0.48795</cdr:x>
      <cdr:y>0.9758</cdr:y>
    </cdr:to>
    <cdr:sp macro="" textlink="">
      <cdr:nvSpPr>
        <cdr:cNvPr id="13" name="TextBox 4"/>
        <cdr:cNvSpPr txBox="1"/>
      </cdr:nvSpPr>
      <cdr:spPr>
        <a:xfrm xmlns:a="http://schemas.openxmlformats.org/drawingml/2006/main">
          <a:off x="134937" y="3641724"/>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Health provider did not speak your language and no interpreter was available </a:t>
          </a:r>
          <a:r>
            <a:rPr lang="en-US" sz="1200" b="1" i="1" dirty="0">
              <a:solidFill>
                <a:schemeClr val="bg1"/>
              </a:solidFill>
              <a:latin typeface="Calibri" pitchFamily="34" charset="0"/>
            </a:rPr>
            <a:t>(among non- English speakers)</a:t>
          </a:r>
        </a:p>
      </cdr:txBody>
    </cdr:sp>
  </cdr:relSizeAnchor>
  <cdr:relSizeAnchor xmlns:cdr="http://schemas.openxmlformats.org/drawingml/2006/chartDrawing">
    <cdr:from>
      <cdr:x>0.86408</cdr:x>
      <cdr:y>0.26931</cdr:y>
    </cdr:from>
    <cdr:to>
      <cdr:x>0.91007</cdr:x>
      <cdr:y>0.32621</cdr:y>
    </cdr:to>
    <cdr:sp macro="" textlink="">
      <cdr:nvSpPr>
        <cdr:cNvPr id="14" name="TextBox 1"/>
        <cdr:cNvSpPr txBox="1"/>
      </cdr:nvSpPr>
      <cdr:spPr>
        <a:xfrm xmlns:a="http://schemas.openxmlformats.org/drawingml/2006/main">
          <a:off x="6715958" y="1165453"/>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20%</a:t>
          </a:r>
        </a:p>
      </cdr:txBody>
    </cdr:sp>
  </cdr:relSizeAnchor>
  <cdr:relSizeAnchor xmlns:cdr="http://schemas.openxmlformats.org/drawingml/2006/chartDrawing">
    <cdr:from>
      <cdr:x>0.01736</cdr:x>
      <cdr:y>0.68411</cdr:y>
    </cdr:from>
    <cdr:to>
      <cdr:x>0.48795</cdr:x>
      <cdr:y>0.82146</cdr:y>
    </cdr:to>
    <cdr:sp macro="" textlink="">
      <cdr:nvSpPr>
        <cdr:cNvPr id="15" name="TextBox 4"/>
        <cdr:cNvSpPr txBox="1"/>
      </cdr:nvSpPr>
      <cdr:spPr>
        <a:xfrm xmlns:a="http://schemas.openxmlformats.org/drawingml/2006/main">
          <a:off x="134937" y="2971362"/>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Had trouble communicating with a </a:t>
          </a:r>
          <a:br>
            <a:rPr lang="en-US" sz="1600" b="1" dirty="0">
              <a:solidFill>
                <a:schemeClr val="bg1"/>
              </a:solidFill>
              <a:latin typeface="Calibri" pitchFamily="34" charset="0"/>
            </a:rPr>
          </a:br>
          <a:r>
            <a:rPr lang="en-US" sz="1600" b="1" dirty="0">
              <a:solidFill>
                <a:schemeClr val="bg1"/>
              </a:solidFill>
              <a:latin typeface="Calibri" pitchFamily="34" charset="0"/>
            </a:rPr>
            <a:t>health provider because of a speech, hearing or other disability</a:t>
          </a:r>
        </a:p>
      </cdr:txBody>
    </cdr:sp>
  </cdr:relSizeAnchor>
  <cdr:relSizeAnchor xmlns:cdr="http://schemas.openxmlformats.org/drawingml/2006/chartDrawing">
    <cdr:from>
      <cdr:x>0.01736</cdr:x>
      <cdr:y>0.52977</cdr:y>
    </cdr:from>
    <cdr:to>
      <cdr:x>0.48795</cdr:x>
      <cdr:y>0.66712</cdr:y>
    </cdr:to>
    <cdr:sp macro="" textlink="">
      <cdr:nvSpPr>
        <cdr:cNvPr id="16" name="TextBox 4"/>
        <cdr:cNvSpPr txBox="1"/>
      </cdr:nvSpPr>
      <cdr:spPr>
        <a:xfrm xmlns:a="http://schemas.openxmlformats.org/drawingml/2006/main">
          <a:off x="134937" y="2301002"/>
          <a:ext cx="3657600" cy="596566"/>
        </a:xfrm>
        <a:prstGeom xmlns:a="http://schemas.openxmlformats.org/drawingml/2006/main" prst="rect">
          <a:avLst/>
        </a:prstGeom>
      </cdr:spPr>
      <cdr:txBody>
        <a:bodyPr xmlns:a="http://schemas.openxmlformats.org/drawingml/2006/main" wrap="square"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85000"/>
            </a:lnSpc>
          </a:pPr>
          <a:r>
            <a:rPr lang="en-US" sz="1600" b="1" dirty="0">
              <a:solidFill>
                <a:schemeClr val="bg1"/>
              </a:solidFill>
              <a:latin typeface="Calibri" pitchFamily="34" charset="0"/>
            </a:rPr>
            <a:t>Transportation problems kept you from getting needed health care</a:t>
          </a:r>
        </a:p>
      </cdr:txBody>
    </cdr:sp>
  </cdr:relSizeAnchor>
  <cdr:relSizeAnchor xmlns:cdr="http://schemas.openxmlformats.org/drawingml/2006/chartDrawing">
    <cdr:from>
      <cdr:x>0.86408</cdr:x>
      <cdr:y>0.42122</cdr:y>
    </cdr:from>
    <cdr:to>
      <cdr:x>0.91007</cdr:x>
      <cdr:y>0.47811</cdr:y>
    </cdr:to>
    <cdr:sp macro="" textlink="">
      <cdr:nvSpPr>
        <cdr:cNvPr id="17" name="TextBox 1"/>
        <cdr:cNvSpPr txBox="1"/>
      </cdr:nvSpPr>
      <cdr:spPr>
        <a:xfrm xmlns:a="http://schemas.openxmlformats.org/drawingml/2006/main">
          <a:off x="6715958" y="1822826"/>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15%</a:t>
          </a:r>
        </a:p>
      </cdr:txBody>
    </cdr:sp>
  </cdr:relSizeAnchor>
  <cdr:relSizeAnchor xmlns:cdr="http://schemas.openxmlformats.org/drawingml/2006/chartDrawing">
    <cdr:from>
      <cdr:x>0.86408</cdr:x>
      <cdr:y>0.57311</cdr:y>
    </cdr:from>
    <cdr:to>
      <cdr:x>0.91007</cdr:x>
      <cdr:y>0.63</cdr:y>
    </cdr:to>
    <cdr:sp macro="" textlink="">
      <cdr:nvSpPr>
        <cdr:cNvPr id="18" name="TextBox 1"/>
        <cdr:cNvSpPr txBox="1"/>
      </cdr:nvSpPr>
      <cdr:spPr>
        <a:xfrm xmlns:a="http://schemas.openxmlformats.org/drawingml/2006/main">
          <a:off x="6715958" y="2480134"/>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18%</a:t>
          </a:r>
        </a:p>
      </cdr:txBody>
    </cdr:sp>
  </cdr:relSizeAnchor>
  <cdr:relSizeAnchor xmlns:cdr="http://schemas.openxmlformats.org/drawingml/2006/chartDrawing">
    <cdr:from>
      <cdr:x>0.88011</cdr:x>
      <cdr:y>0.87893</cdr:y>
    </cdr:from>
    <cdr:to>
      <cdr:x>0.9127</cdr:x>
      <cdr:y>0.93583</cdr:y>
    </cdr:to>
    <cdr:sp macro="" textlink="">
      <cdr:nvSpPr>
        <cdr:cNvPr id="20" name="TextBox 1">
          <a:extLst xmlns:a="http://schemas.openxmlformats.org/drawingml/2006/main">
            <a:ext uri="{FF2B5EF4-FFF2-40B4-BE49-F238E27FC236}">
              <a16:creationId xmlns="" xmlns:a16="http://schemas.microsoft.com/office/drawing/2014/main" id="{C7EEFEAB-1F5C-432E-9EA1-AB666B7020A6}"/>
            </a:ext>
          </a:extLst>
        </cdr:cNvPr>
        <cdr:cNvSpPr txBox="1"/>
      </cdr:nvSpPr>
      <cdr:spPr>
        <a:xfrm xmlns:a="http://schemas.openxmlformats.org/drawingml/2006/main">
          <a:off x="6840564" y="3803602"/>
          <a:ext cx="253275"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7%</a:t>
          </a:r>
        </a:p>
      </cdr:txBody>
    </cdr:sp>
  </cdr:relSizeAnchor>
</c:userShapes>
</file>

<file path=ppt/drawings/drawing56.xml><?xml version="1.0" encoding="utf-8"?>
<c:userShapes xmlns:c="http://schemas.openxmlformats.org/drawingml/2006/chart">
  <cdr:relSizeAnchor xmlns:cdr="http://schemas.openxmlformats.org/drawingml/2006/chartDrawing">
    <cdr:from>
      <cdr:x>0.79187</cdr:x>
      <cdr:y>0.50816</cdr:y>
    </cdr:from>
    <cdr:to>
      <cdr:x>0.83229</cdr:x>
      <cdr:y>0.55777</cdr:y>
    </cdr:to>
    <cdr:sp macro="" textlink="">
      <cdr:nvSpPr>
        <cdr:cNvPr id="24" name="TextBox 1"/>
        <cdr:cNvSpPr txBox="1"/>
      </cdr:nvSpPr>
      <cdr:spPr>
        <a:xfrm xmlns:a="http://schemas.openxmlformats.org/drawingml/2006/main">
          <a:off x="6154702" y="2207158"/>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38%</a:t>
          </a:r>
        </a:p>
      </cdr:txBody>
    </cdr:sp>
  </cdr:relSizeAnchor>
  <cdr:relSizeAnchor xmlns:cdr="http://schemas.openxmlformats.org/drawingml/2006/chartDrawing">
    <cdr:from>
      <cdr:x>0.80362</cdr:x>
      <cdr:y>0.91359</cdr:y>
    </cdr:from>
    <cdr:to>
      <cdr:x>0.83229</cdr:x>
      <cdr:y>0.96319</cdr:y>
    </cdr:to>
    <cdr:sp macro="" textlink="">
      <cdr:nvSpPr>
        <cdr:cNvPr id="26" name="TextBox 1"/>
        <cdr:cNvSpPr txBox="1"/>
      </cdr:nvSpPr>
      <cdr:spPr>
        <a:xfrm xmlns:a="http://schemas.openxmlformats.org/drawingml/2006/main">
          <a:off x="6246073" y="3968081"/>
          <a:ext cx="222818"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7%</a:t>
          </a:r>
        </a:p>
      </cdr:txBody>
    </cdr:sp>
  </cdr:relSizeAnchor>
  <cdr:relSizeAnchor xmlns:cdr="http://schemas.openxmlformats.org/drawingml/2006/chartDrawing">
    <cdr:from>
      <cdr:x>0.79187</cdr:x>
      <cdr:y>0.17031</cdr:y>
    </cdr:from>
    <cdr:to>
      <cdr:x>0.83229</cdr:x>
      <cdr:y>0.21991</cdr:y>
    </cdr:to>
    <cdr:sp macro="" textlink="">
      <cdr:nvSpPr>
        <cdr:cNvPr id="27" name="TextBox 1"/>
        <cdr:cNvSpPr txBox="1"/>
      </cdr:nvSpPr>
      <cdr:spPr>
        <a:xfrm xmlns:a="http://schemas.openxmlformats.org/drawingml/2006/main">
          <a:off x="6154702" y="739719"/>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41%</a:t>
          </a:r>
        </a:p>
      </cdr:txBody>
    </cdr:sp>
  </cdr:relSizeAnchor>
  <cdr:relSizeAnchor xmlns:cdr="http://schemas.openxmlformats.org/drawingml/2006/chartDrawing">
    <cdr:from>
      <cdr:x>0.79187</cdr:x>
      <cdr:y>0.64331</cdr:y>
    </cdr:from>
    <cdr:to>
      <cdr:x>0.83229</cdr:x>
      <cdr:y>0.69291</cdr:y>
    </cdr:to>
    <cdr:sp macro="" textlink="">
      <cdr:nvSpPr>
        <cdr:cNvPr id="28" name="TextBox 1"/>
        <cdr:cNvSpPr txBox="1"/>
      </cdr:nvSpPr>
      <cdr:spPr>
        <a:xfrm xmlns:a="http://schemas.openxmlformats.org/drawingml/2006/main">
          <a:off x="6154702" y="2794147"/>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26%</a:t>
          </a:r>
        </a:p>
      </cdr:txBody>
    </cdr:sp>
  </cdr:relSizeAnchor>
  <cdr:relSizeAnchor xmlns:cdr="http://schemas.openxmlformats.org/drawingml/2006/chartDrawing">
    <cdr:from>
      <cdr:x>0.79187</cdr:x>
      <cdr:y>0.23788</cdr:y>
    </cdr:from>
    <cdr:to>
      <cdr:x>0.83229</cdr:x>
      <cdr:y>0.28748</cdr:y>
    </cdr:to>
    <cdr:sp macro="" textlink="">
      <cdr:nvSpPr>
        <cdr:cNvPr id="33" name="TextBox 1"/>
        <cdr:cNvSpPr txBox="1"/>
      </cdr:nvSpPr>
      <cdr:spPr>
        <a:xfrm xmlns:a="http://schemas.openxmlformats.org/drawingml/2006/main">
          <a:off x="6154702" y="1033203"/>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59%</a:t>
          </a:r>
        </a:p>
      </cdr:txBody>
    </cdr:sp>
  </cdr:relSizeAnchor>
  <cdr:relSizeAnchor xmlns:cdr="http://schemas.openxmlformats.org/drawingml/2006/chartDrawing">
    <cdr:from>
      <cdr:x>0.79187</cdr:x>
      <cdr:y>0.37302</cdr:y>
    </cdr:from>
    <cdr:to>
      <cdr:x>0.83229</cdr:x>
      <cdr:y>0.42262</cdr:y>
    </cdr:to>
    <cdr:sp macro="" textlink="">
      <cdr:nvSpPr>
        <cdr:cNvPr id="35" name="TextBox 1"/>
        <cdr:cNvSpPr txBox="1"/>
      </cdr:nvSpPr>
      <cdr:spPr>
        <a:xfrm xmlns:a="http://schemas.openxmlformats.org/drawingml/2006/main">
          <a:off x="6154702" y="1620170"/>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22%</a:t>
          </a:r>
        </a:p>
      </cdr:txBody>
    </cdr:sp>
  </cdr:relSizeAnchor>
  <cdr:relSizeAnchor xmlns:cdr="http://schemas.openxmlformats.org/drawingml/2006/chartDrawing">
    <cdr:from>
      <cdr:x>0.79187</cdr:x>
      <cdr:y>0.44059</cdr:y>
    </cdr:from>
    <cdr:to>
      <cdr:x>0.83229</cdr:x>
      <cdr:y>0.4902</cdr:y>
    </cdr:to>
    <cdr:sp macro="" textlink="">
      <cdr:nvSpPr>
        <cdr:cNvPr id="36" name="TextBox 1"/>
        <cdr:cNvSpPr txBox="1"/>
      </cdr:nvSpPr>
      <cdr:spPr>
        <a:xfrm xmlns:a="http://schemas.openxmlformats.org/drawingml/2006/main">
          <a:off x="6154702" y="1913675"/>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41%</a:t>
          </a:r>
        </a:p>
      </cdr:txBody>
    </cdr:sp>
  </cdr:relSizeAnchor>
  <cdr:relSizeAnchor xmlns:cdr="http://schemas.openxmlformats.org/drawingml/2006/chartDrawing">
    <cdr:from>
      <cdr:x>0.79187</cdr:x>
      <cdr:y>0.71088</cdr:y>
    </cdr:from>
    <cdr:to>
      <cdr:x>0.83229</cdr:x>
      <cdr:y>0.76048</cdr:y>
    </cdr:to>
    <cdr:sp macro="" textlink="">
      <cdr:nvSpPr>
        <cdr:cNvPr id="39" name="TextBox 1"/>
        <cdr:cNvSpPr txBox="1"/>
      </cdr:nvSpPr>
      <cdr:spPr>
        <a:xfrm xmlns:a="http://schemas.openxmlformats.org/drawingml/2006/main">
          <a:off x="6154702" y="3087631"/>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46%</a:t>
          </a:r>
        </a:p>
      </cdr:txBody>
    </cdr:sp>
  </cdr:relSizeAnchor>
  <cdr:relSizeAnchor xmlns:cdr="http://schemas.openxmlformats.org/drawingml/2006/chartDrawing">
    <cdr:from>
      <cdr:x>0.80362</cdr:x>
      <cdr:y>0.77845</cdr:y>
    </cdr:from>
    <cdr:to>
      <cdr:x>0.83229</cdr:x>
      <cdr:y>0.82805</cdr:y>
    </cdr:to>
    <cdr:sp macro="" textlink="">
      <cdr:nvSpPr>
        <cdr:cNvPr id="40" name="TextBox 1"/>
        <cdr:cNvSpPr txBox="1"/>
      </cdr:nvSpPr>
      <cdr:spPr>
        <a:xfrm xmlns:a="http://schemas.openxmlformats.org/drawingml/2006/main">
          <a:off x="6246073" y="3381114"/>
          <a:ext cx="222818"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3%</a:t>
          </a:r>
        </a:p>
      </cdr:txBody>
    </cdr:sp>
  </cdr:relSizeAnchor>
  <cdr:relSizeAnchor xmlns:cdr="http://schemas.openxmlformats.org/drawingml/2006/chartDrawing">
    <cdr:from>
      <cdr:x>0.79187</cdr:x>
      <cdr:y>0.84602</cdr:y>
    </cdr:from>
    <cdr:to>
      <cdr:x>0.83229</cdr:x>
      <cdr:y>0.89562</cdr:y>
    </cdr:to>
    <cdr:sp macro="" textlink="">
      <cdr:nvSpPr>
        <cdr:cNvPr id="41" name="TextBox 1"/>
        <cdr:cNvSpPr txBox="1"/>
      </cdr:nvSpPr>
      <cdr:spPr>
        <a:xfrm xmlns:a="http://schemas.openxmlformats.org/drawingml/2006/main">
          <a:off x="6154702" y="3674598"/>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18%</a:t>
          </a:r>
        </a:p>
      </cdr:txBody>
    </cdr:sp>
  </cdr:relSizeAnchor>
  <cdr:relSizeAnchor xmlns:cdr="http://schemas.openxmlformats.org/drawingml/2006/chartDrawing">
    <cdr:from>
      <cdr:x>0.25919</cdr:x>
      <cdr:y>0.11269</cdr:y>
    </cdr:from>
    <cdr:to>
      <cdr:x>0.32993</cdr:x>
      <cdr:y>0.15538</cdr:y>
    </cdr:to>
    <cdr:sp macro="" textlink="">
      <cdr:nvSpPr>
        <cdr:cNvPr id="42" name="TextBox 41"/>
        <cdr:cNvSpPr txBox="1"/>
      </cdr:nvSpPr>
      <cdr:spPr>
        <a:xfrm xmlns:a="http://schemas.openxmlformats.org/drawingml/2006/main">
          <a:off x="2014537" y="487680"/>
          <a:ext cx="549831"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rgbClr val="02458C"/>
              </a:solidFill>
              <a:latin typeface="Calibri" pitchFamily="34" charset="0"/>
            </a:rPr>
            <a:t>Gender</a:t>
          </a:r>
        </a:p>
      </cdr:txBody>
    </cdr:sp>
  </cdr:relSizeAnchor>
  <cdr:relSizeAnchor xmlns:cdr="http://schemas.openxmlformats.org/drawingml/2006/chartDrawing">
    <cdr:from>
      <cdr:x>0.29343</cdr:x>
      <cdr:y>0.31695</cdr:y>
    </cdr:from>
    <cdr:to>
      <cdr:x>0.32993</cdr:x>
      <cdr:y>0.35964</cdr:y>
    </cdr:to>
    <cdr:sp macro="" textlink="">
      <cdr:nvSpPr>
        <cdr:cNvPr id="43" name="TextBox 42"/>
        <cdr:cNvSpPr txBox="1"/>
      </cdr:nvSpPr>
      <cdr:spPr>
        <a:xfrm xmlns:a="http://schemas.openxmlformats.org/drawingml/2006/main">
          <a:off x="2280636" y="1371600"/>
          <a:ext cx="28373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rgbClr val="02458C"/>
              </a:solidFill>
              <a:latin typeface="Calibri" pitchFamily="34" charset="0"/>
            </a:rPr>
            <a:t>Age</a:t>
          </a:r>
        </a:p>
      </cdr:txBody>
    </cdr:sp>
  </cdr:relSizeAnchor>
  <cdr:relSizeAnchor xmlns:cdr="http://schemas.openxmlformats.org/drawingml/2006/chartDrawing">
    <cdr:from>
      <cdr:x>0.18989</cdr:x>
      <cdr:y>0.59164</cdr:y>
    </cdr:from>
    <cdr:to>
      <cdr:x>0.32993</cdr:x>
      <cdr:y>0.63432</cdr:y>
    </cdr:to>
    <cdr:sp macro="" textlink="">
      <cdr:nvSpPr>
        <cdr:cNvPr id="44" name="TextBox 43"/>
        <cdr:cNvSpPr txBox="1"/>
      </cdr:nvSpPr>
      <cdr:spPr>
        <a:xfrm xmlns:a="http://schemas.openxmlformats.org/drawingml/2006/main">
          <a:off x="1475929" y="2560320"/>
          <a:ext cx="1088439"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r">
            <a:lnSpc>
              <a:spcPct val="85000"/>
            </a:lnSpc>
          </a:pPr>
          <a:r>
            <a:rPr lang="en-US" sz="1400" b="1" u="sng" dirty="0">
              <a:solidFill>
                <a:srgbClr val="02458C"/>
              </a:solidFill>
              <a:latin typeface="Calibri" pitchFamily="34" charset="0"/>
            </a:rPr>
            <a:t>Race/ethnicity</a:t>
          </a:r>
        </a:p>
      </cdr:txBody>
    </cdr:sp>
  </cdr:relSizeAnchor>
  <cdr:relSizeAnchor xmlns:cdr="http://schemas.openxmlformats.org/drawingml/2006/chartDrawing">
    <cdr:from>
      <cdr:x>0.76246</cdr:x>
      <cdr:y>0.01174</cdr:y>
    </cdr:from>
    <cdr:to>
      <cdr:x>0.84434</cdr:x>
      <cdr:y>0.10109</cdr:y>
    </cdr:to>
    <cdr:sp macro="" textlink="">
      <cdr:nvSpPr>
        <cdr:cNvPr id="19" name="TextBox 1"/>
        <cdr:cNvSpPr txBox="1"/>
      </cdr:nvSpPr>
      <cdr:spPr>
        <a:xfrm xmlns:a="http://schemas.openxmlformats.org/drawingml/2006/main">
          <a:off x="5926137" y="50800"/>
          <a:ext cx="636404"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a:solidFill>
                <a:srgbClr val="02458C"/>
              </a:solidFill>
              <a:latin typeface="Calibri" pitchFamily="34" charset="0"/>
            </a:rPr>
            <a:t>CMC</a:t>
          </a:r>
          <a:br>
            <a:rPr lang="en-US" sz="1400" b="1" dirty="0">
              <a:solidFill>
                <a:srgbClr val="02458C"/>
              </a:solidFill>
              <a:latin typeface="Calibri" pitchFamily="34" charset="0"/>
            </a:rPr>
          </a:br>
          <a:r>
            <a:rPr lang="en-US" sz="1400" b="1" u="sng" dirty="0">
              <a:solidFill>
                <a:srgbClr val="02458C"/>
              </a:solidFill>
              <a:latin typeface="Calibri" pitchFamily="34" charset="0"/>
            </a:rPr>
            <a:t>opt-outs</a:t>
          </a:r>
        </a:p>
      </cdr:txBody>
    </cdr:sp>
  </cdr:relSizeAnchor>
  <cdr:relSizeAnchor xmlns:cdr="http://schemas.openxmlformats.org/drawingml/2006/chartDrawing">
    <cdr:from>
      <cdr:x>0.43675</cdr:x>
      <cdr:y>0.01174</cdr:y>
    </cdr:from>
    <cdr:to>
      <cdr:x>0.52523</cdr:x>
      <cdr:y>0.10109</cdr:y>
    </cdr:to>
    <cdr:sp macro="" textlink="">
      <cdr:nvSpPr>
        <cdr:cNvPr id="20" name="TextBox 2"/>
        <cdr:cNvSpPr txBox="1"/>
      </cdr:nvSpPr>
      <cdr:spPr>
        <a:xfrm xmlns:a="http://schemas.openxmlformats.org/drawingml/2006/main">
          <a:off x="3394588" y="50800"/>
          <a:ext cx="687702"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a:solidFill>
                <a:srgbClr val="02458C"/>
              </a:solidFill>
              <a:latin typeface="Calibri" pitchFamily="34" charset="0"/>
            </a:rPr>
            <a:t>CMC</a:t>
          </a:r>
          <a:br>
            <a:rPr lang="en-US" sz="1400" b="1" dirty="0">
              <a:solidFill>
                <a:srgbClr val="02458C"/>
              </a:solidFill>
              <a:latin typeface="Calibri" pitchFamily="34" charset="0"/>
            </a:rPr>
          </a:br>
          <a:r>
            <a:rPr lang="en-US" sz="1400" b="1" u="sng" dirty="0">
              <a:solidFill>
                <a:srgbClr val="02458C"/>
              </a:solidFill>
              <a:latin typeface="Calibri" pitchFamily="34" charset="0"/>
            </a:rPr>
            <a:t>enrollees</a:t>
          </a:r>
        </a:p>
      </cdr:txBody>
    </cdr:sp>
  </cdr:relSizeAnchor>
</c:userShapes>
</file>

<file path=ppt/drawings/drawing57.xml><?xml version="1.0" encoding="utf-8"?>
<c:userShapes xmlns:c="http://schemas.openxmlformats.org/drawingml/2006/chart">
  <cdr:relSizeAnchor xmlns:cdr="http://schemas.openxmlformats.org/drawingml/2006/chartDrawing">
    <cdr:from>
      <cdr:x>0.78992</cdr:x>
      <cdr:y>0.1741</cdr:y>
    </cdr:from>
    <cdr:to>
      <cdr:x>0.83034</cdr:x>
      <cdr:y>0.2237</cdr:y>
    </cdr:to>
    <cdr:sp macro="" textlink="">
      <cdr:nvSpPr>
        <cdr:cNvPr id="22" name="TextBox 1"/>
        <cdr:cNvSpPr txBox="1"/>
      </cdr:nvSpPr>
      <cdr:spPr>
        <a:xfrm xmlns:a="http://schemas.openxmlformats.org/drawingml/2006/main">
          <a:off x="6139546" y="756181"/>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40%</a:t>
          </a:r>
        </a:p>
      </cdr:txBody>
    </cdr:sp>
  </cdr:relSizeAnchor>
  <cdr:relSizeAnchor xmlns:cdr="http://schemas.openxmlformats.org/drawingml/2006/chartDrawing">
    <cdr:from>
      <cdr:x>0.76246</cdr:x>
      <cdr:y>0.01174</cdr:y>
    </cdr:from>
    <cdr:to>
      <cdr:x>0.84434</cdr:x>
      <cdr:y>0.10109</cdr:y>
    </cdr:to>
    <cdr:sp macro="" textlink="">
      <cdr:nvSpPr>
        <cdr:cNvPr id="19" name="TextBox 1"/>
        <cdr:cNvSpPr txBox="1"/>
      </cdr:nvSpPr>
      <cdr:spPr>
        <a:xfrm xmlns:a="http://schemas.openxmlformats.org/drawingml/2006/main">
          <a:off x="5926137" y="50800"/>
          <a:ext cx="636404"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a:solidFill>
                <a:srgbClr val="02458C"/>
              </a:solidFill>
              <a:latin typeface="Calibri" pitchFamily="34" charset="0"/>
            </a:rPr>
            <a:t>CMC</a:t>
          </a:r>
          <a:br>
            <a:rPr lang="en-US" sz="1400" b="1" dirty="0">
              <a:solidFill>
                <a:srgbClr val="02458C"/>
              </a:solidFill>
              <a:latin typeface="Calibri" pitchFamily="34" charset="0"/>
            </a:rPr>
          </a:br>
          <a:r>
            <a:rPr lang="en-US" sz="1400" b="1" u="sng" dirty="0">
              <a:solidFill>
                <a:srgbClr val="02458C"/>
              </a:solidFill>
              <a:latin typeface="Calibri" pitchFamily="34" charset="0"/>
            </a:rPr>
            <a:t>opt-outs</a:t>
          </a:r>
        </a:p>
      </cdr:txBody>
    </cdr:sp>
  </cdr:relSizeAnchor>
  <cdr:relSizeAnchor xmlns:cdr="http://schemas.openxmlformats.org/drawingml/2006/chartDrawing">
    <cdr:from>
      <cdr:x>0.43675</cdr:x>
      <cdr:y>0.01174</cdr:y>
    </cdr:from>
    <cdr:to>
      <cdr:x>0.52523</cdr:x>
      <cdr:y>0.10109</cdr:y>
    </cdr:to>
    <cdr:sp macro="" textlink="">
      <cdr:nvSpPr>
        <cdr:cNvPr id="20" name="TextBox 2"/>
        <cdr:cNvSpPr txBox="1"/>
      </cdr:nvSpPr>
      <cdr:spPr>
        <a:xfrm xmlns:a="http://schemas.openxmlformats.org/drawingml/2006/main">
          <a:off x="3394588" y="50800"/>
          <a:ext cx="687702"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a:solidFill>
                <a:srgbClr val="02458C"/>
              </a:solidFill>
              <a:latin typeface="Calibri" pitchFamily="34" charset="0"/>
            </a:rPr>
            <a:t>CMC</a:t>
          </a:r>
          <a:br>
            <a:rPr lang="en-US" sz="1400" b="1" dirty="0">
              <a:solidFill>
                <a:srgbClr val="02458C"/>
              </a:solidFill>
              <a:latin typeface="Calibri" pitchFamily="34" charset="0"/>
            </a:rPr>
          </a:br>
          <a:r>
            <a:rPr lang="en-US" sz="1400" b="1" u="sng" dirty="0">
              <a:solidFill>
                <a:srgbClr val="02458C"/>
              </a:solidFill>
              <a:latin typeface="Calibri" pitchFamily="34" charset="0"/>
            </a:rPr>
            <a:t>enrollees</a:t>
          </a:r>
        </a:p>
      </cdr:txBody>
    </cdr:sp>
  </cdr:relSizeAnchor>
  <cdr:relSizeAnchor xmlns:cdr="http://schemas.openxmlformats.org/drawingml/2006/chartDrawing">
    <cdr:from>
      <cdr:x>0.23349</cdr:x>
      <cdr:y>0.12439</cdr:y>
    </cdr:from>
    <cdr:to>
      <cdr:x>0.32919</cdr:x>
      <cdr:y>0.16946</cdr:y>
    </cdr:to>
    <cdr:sp macro="" textlink="">
      <cdr:nvSpPr>
        <cdr:cNvPr id="17" name="TextBox 1"/>
        <cdr:cNvSpPr txBox="1"/>
      </cdr:nvSpPr>
      <cdr:spPr>
        <a:xfrm xmlns:a="http://schemas.openxmlformats.org/drawingml/2006/main">
          <a:off x="1814768" y="540258"/>
          <a:ext cx="743819" cy="195757"/>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lnSpc>
              <a:spcPct val="85000"/>
            </a:lnSpc>
          </a:pPr>
          <a:r>
            <a:rPr lang="en-US" sz="1400" b="1" u="sng" dirty="0">
              <a:solidFill>
                <a:srgbClr val="02458C"/>
              </a:solidFill>
              <a:latin typeface="Calibri" pitchFamily="34" charset="0"/>
            </a:rPr>
            <a:t>Education</a:t>
          </a:r>
        </a:p>
      </cdr:txBody>
    </cdr:sp>
  </cdr:relSizeAnchor>
  <cdr:relSizeAnchor xmlns:cdr="http://schemas.openxmlformats.org/drawingml/2006/chartDrawing">
    <cdr:from>
      <cdr:x>0.07855</cdr:x>
      <cdr:y>0.60334</cdr:y>
    </cdr:from>
    <cdr:to>
      <cdr:x>0.32919</cdr:x>
      <cdr:y>0.6889</cdr:y>
    </cdr:to>
    <cdr:sp macro="" textlink="">
      <cdr:nvSpPr>
        <cdr:cNvPr id="18" name="TextBox 2"/>
        <cdr:cNvSpPr txBox="1"/>
      </cdr:nvSpPr>
      <cdr:spPr>
        <a:xfrm xmlns:a="http://schemas.openxmlformats.org/drawingml/2006/main">
          <a:off x="610559" y="2620547"/>
          <a:ext cx="1948037" cy="371640"/>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lnSpc>
              <a:spcPct val="85000"/>
            </a:lnSpc>
          </a:pPr>
          <a:r>
            <a:rPr lang="en-US" sz="1400" b="1" dirty="0">
              <a:solidFill>
                <a:srgbClr val="02458C"/>
              </a:solidFill>
              <a:latin typeface="Calibri" pitchFamily="34" charset="0"/>
            </a:rPr>
            <a:t>Receive Supplemental</a:t>
          </a:r>
          <a:br>
            <a:rPr lang="en-US" sz="1400" b="1" dirty="0">
              <a:solidFill>
                <a:srgbClr val="02458C"/>
              </a:solidFill>
              <a:latin typeface="Calibri" pitchFamily="34" charset="0"/>
            </a:rPr>
          </a:br>
          <a:r>
            <a:rPr lang="en-US" sz="1400" b="1" u="sng" dirty="0">
              <a:solidFill>
                <a:srgbClr val="02458C"/>
              </a:solidFill>
              <a:latin typeface="Calibri" pitchFamily="34" charset="0"/>
            </a:rPr>
            <a:t>Security Income/Payment</a:t>
          </a:r>
        </a:p>
      </cdr:txBody>
    </cdr:sp>
  </cdr:relSizeAnchor>
  <cdr:relSizeAnchor xmlns:cdr="http://schemas.openxmlformats.org/drawingml/2006/chartDrawing">
    <cdr:from>
      <cdr:x>0.78992</cdr:x>
      <cdr:y>0.47976</cdr:y>
    </cdr:from>
    <cdr:to>
      <cdr:x>0.83034</cdr:x>
      <cdr:y>0.52936</cdr:y>
    </cdr:to>
    <cdr:sp macro="" textlink="">
      <cdr:nvSpPr>
        <cdr:cNvPr id="21" name="TextBox 1"/>
        <cdr:cNvSpPr txBox="1"/>
      </cdr:nvSpPr>
      <cdr:spPr>
        <a:xfrm xmlns:a="http://schemas.openxmlformats.org/drawingml/2006/main">
          <a:off x="6139546" y="2083784"/>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21%</a:t>
          </a:r>
        </a:p>
      </cdr:txBody>
    </cdr:sp>
  </cdr:relSizeAnchor>
  <cdr:relSizeAnchor xmlns:cdr="http://schemas.openxmlformats.org/drawingml/2006/chartDrawing">
    <cdr:from>
      <cdr:x>0.78992</cdr:x>
      <cdr:y>0.27737</cdr:y>
    </cdr:from>
    <cdr:to>
      <cdr:x>0.83034</cdr:x>
      <cdr:y>0.32697</cdr:y>
    </cdr:to>
    <cdr:sp macro="" textlink="">
      <cdr:nvSpPr>
        <cdr:cNvPr id="23" name="TextBox 1"/>
        <cdr:cNvSpPr txBox="1"/>
      </cdr:nvSpPr>
      <cdr:spPr>
        <a:xfrm xmlns:a="http://schemas.openxmlformats.org/drawingml/2006/main">
          <a:off x="6139546" y="1204723"/>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14%</a:t>
          </a:r>
        </a:p>
      </cdr:txBody>
    </cdr:sp>
  </cdr:relSizeAnchor>
  <cdr:relSizeAnchor xmlns:cdr="http://schemas.openxmlformats.org/drawingml/2006/chartDrawing">
    <cdr:from>
      <cdr:x>0.78992</cdr:x>
      <cdr:y>0.37926</cdr:y>
    </cdr:from>
    <cdr:to>
      <cdr:x>0.83034</cdr:x>
      <cdr:y>0.42886</cdr:y>
    </cdr:to>
    <cdr:sp macro="" textlink="">
      <cdr:nvSpPr>
        <cdr:cNvPr id="25" name="TextBox 1"/>
        <cdr:cNvSpPr txBox="1"/>
      </cdr:nvSpPr>
      <cdr:spPr>
        <a:xfrm xmlns:a="http://schemas.openxmlformats.org/drawingml/2006/main">
          <a:off x="6139546" y="1647273"/>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20%</a:t>
          </a:r>
        </a:p>
      </cdr:txBody>
    </cdr:sp>
  </cdr:relSizeAnchor>
  <cdr:relSizeAnchor xmlns:cdr="http://schemas.openxmlformats.org/drawingml/2006/chartDrawing">
    <cdr:from>
      <cdr:x>0.78992</cdr:x>
      <cdr:y>0.68247</cdr:y>
    </cdr:from>
    <cdr:to>
      <cdr:x>0.83034</cdr:x>
      <cdr:y>0.73207</cdr:y>
    </cdr:to>
    <cdr:sp macro="" textlink="">
      <cdr:nvSpPr>
        <cdr:cNvPr id="29" name="TextBox 1"/>
        <cdr:cNvSpPr txBox="1"/>
      </cdr:nvSpPr>
      <cdr:spPr>
        <a:xfrm xmlns:a="http://schemas.openxmlformats.org/drawingml/2006/main">
          <a:off x="6139546" y="2964235"/>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59%</a:t>
          </a:r>
        </a:p>
      </cdr:txBody>
    </cdr:sp>
  </cdr:relSizeAnchor>
  <cdr:relSizeAnchor xmlns:cdr="http://schemas.openxmlformats.org/drawingml/2006/chartDrawing">
    <cdr:from>
      <cdr:x>0.78992</cdr:x>
      <cdr:y>0.78454</cdr:y>
    </cdr:from>
    <cdr:to>
      <cdr:x>0.83034</cdr:x>
      <cdr:y>0.83414</cdr:y>
    </cdr:to>
    <cdr:sp macro="" textlink="">
      <cdr:nvSpPr>
        <cdr:cNvPr id="30" name="TextBox 1"/>
        <cdr:cNvSpPr txBox="1"/>
      </cdr:nvSpPr>
      <cdr:spPr>
        <a:xfrm xmlns:a="http://schemas.openxmlformats.org/drawingml/2006/main">
          <a:off x="6139546" y="3407566"/>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35%</a:t>
          </a:r>
        </a:p>
      </cdr:txBody>
    </cdr:sp>
  </cdr:relSizeAnchor>
</c:userShapes>
</file>

<file path=ppt/drawings/drawing58.xml><?xml version="1.0" encoding="utf-8"?>
<c:userShapes xmlns:c="http://schemas.openxmlformats.org/drawingml/2006/chart">
  <cdr:relSizeAnchor xmlns:cdr="http://schemas.openxmlformats.org/drawingml/2006/chartDrawing">
    <cdr:from>
      <cdr:x>0.77928</cdr:x>
      <cdr:y>0.39564</cdr:y>
    </cdr:from>
    <cdr:to>
      <cdr:x>0.82527</cdr:x>
      <cdr:y>0.45254</cdr:y>
    </cdr:to>
    <cdr:sp macro="" textlink="">
      <cdr:nvSpPr>
        <cdr:cNvPr id="24" name="TextBox 1"/>
        <cdr:cNvSpPr txBox="1"/>
      </cdr:nvSpPr>
      <cdr:spPr>
        <a:xfrm xmlns:a="http://schemas.openxmlformats.org/drawingml/2006/main">
          <a:off x="6056859" y="1712149"/>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38%</a:t>
          </a:r>
        </a:p>
      </cdr:txBody>
    </cdr:sp>
  </cdr:relSizeAnchor>
  <cdr:relSizeAnchor xmlns:cdr="http://schemas.openxmlformats.org/drawingml/2006/chartDrawing">
    <cdr:from>
      <cdr:x>0.77928</cdr:x>
      <cdr:y>0.80195</cdr:y>
    </cdr:from>
    <cdr:to>
      <cdr:x>0.82527</cdr:x>
      <cdr:y>0.85884</cdr:y>
    </cdr:to>
    <cdr:sp macro="" textlink="">
      <cdr:nvSpPr>
        <cdr:cNvPr id="26" name="TextBox 1"/>
        <cdr:cNvSpPr txBox="1"/>
      </cdr:nvSpPr>
      <cdr:spPr>
        <a:xfrm xmlns:a="http://schemas.openxmlformats.org/drawingml/2006/main">
          <a:off x="6056859" y="3470445"/>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37%</a:t>
          </a:r>
        </a:p>
      </cdr:txBody>
    </cdr:sp>
  </cdr:relSizeAnchor>
  <cdr:relSizeAnchor xmlns:cdr="http://schemas.openxmlformats.org/drawingml/2006/chartDrawing">
    <cdr:from>
      <cdr:x>0.77928</cdr:x>
      <cdr:y>0.19249</cdr:y>
    </cdr:from>
    <cdr:to>
      <cdr:x>0.82527</cdr:x>
      <cdr:y>0.24938</cdr:y>
    </cdr:to>
    <cdr:sp macro="" textlink="">
      <cdr:nvSpPr>
        <cdr:cNvPr id="27" name="TextBox 1"/>
        <cdr:cNvSpPr txBox="1"/>
      </cdr:nvSpPr>
      <cdr:spPr>
        <a:xfrm xmlns:a="http://schemas.openxmlformats.org/drawingml/2006/main">
          <a:off x="6056859" y="832991"/>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37%</a:t>
          </a:r>
        </a:p>
      </cdr:txBody>
    </cdr:sp>
  </cdr:relSizeAnchor>
  <cdr:relSizeAnchor xmlns:cdr="http://schemas.openxmlformats.org/drawingml/2006/chartDrawing">
    <cdr:from>
      <cdr:x>0.77928</cdr:x>
      <cdr:y>0.59879</cdr:y>
    </cdr:from>
    <cdr:to>
      <cdr:x>0.82527</cdr:x>
      <cdr:y>0.65569</cdr:y>
    </cdr:to>
    <cdr:sp macro="" textlink="">
      <cdr:nvSpPr>
        <cdr:cNvPr id="28" name="TextBox 1"/>
        <cdr:cNvSpPr txBox="1"/>
      </cdr:nvSpPr>
      <cdr:spPr>
        <a:xfrm xmlns:a="http://schemas.openxmlformats.org/drawingml/2006/main">
          <a:off x="6056859" y="2591286"/>
          <a:ext cx="357470" cy="246221"/>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chemeClr val="bg1"/>
              </a:solidFill>
              <a:latin typeface="Calibri" pitchFamily="34" charset="0"/>
            </a:rPr>
            <a:t>30%</a:t>
          </a:r>
        </a:p>
      </cdr:txBody>
    </cdr:sp>
  </cdr:relSizeAnchor>
  <cdr:relSizeAnchor xmlns:cdr="http://schemas.openxmlformats.org/drawingml/2006/chartDrawing">
    <cdr:from>
      <cdr:x>0.73648</cdr:x>
      <cdr:y>0.04916</cdr:y>
    </cdr:from>
    <cdr:to>
      <cdr:x>0.86806</cdr:x>
      <cdr:y>0.09184</cdr:y>
    </cdr:to>
    <cdr:sp macro="" textlink="">
      <cdr:nvSpPr>
        <cdr:cNvPr id="8" name="TextBox 1"/>
        <cdr:cNvSpPr txBox="1"/>
      </cdr:nvSpPr>
      <cdr:spPr>
        <a:xfrm xmlns:a="http://schemas.openxmlformats.org/drawingml/2006/main">
          <a:off x="5724235" y="212725"/>
          <a:ext cx="1022692" cy="184699"/>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u="sng" dirty="0">
              <a:solidFill>
                <a:schemeClr val="bg1"/>
              </a:solidFill>
              <a:latin typeface="Calibri" pitchFamily="34" charset="0"/>
            </a:rPr>
            <a:t>CMC opt-outs</a:t>
          </a:r>
        </a:p>
      </cdr:txBody>
    </cdr:sp>
  </cdr:relSizeAnchor>
  <cdr:relSizeAnchor xmlns:cdr="http://schemas.openxmlformats.org/drawingml/2006/chartDrawing">
    <cdr:from>
      <cdr:x>0.3703</cdr:x>
      <cdr:y>0.04916</cdr:y>
    </cdr:from>
    <cdr:to>
      <cdr:x>0.50848</cdr:x>
      <cdr:y>0.09184</cdr:y>
    </cdr:to>
    <cdr:sp macro="" textlink="">
      <cdr:nvSpPr>
        <cdr:cNvPr id="9" name="TextBox 2"/>
        <cdr:cNvSpPr txBox="1"/>
      </cdr:nvSpPr>
      <cdr:spPr>
        <a:xfrm xmlns:a="http://schemas.openxmlformats.org/drawingml/2006/main">
          <a:off x="2878137" y="212725"/>
          <a:ext cx="1073991" cy="184699"/>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u="sng" dirty="0">
              <a:solidFill>
                <a:schemeClr val="bg1"/>
              </a:solidFill>
              <a:latin typeface="Calibri" pitchFamily="34" charset="0"/>
            </a:rPr>
            <a:t>CMC enrollees</a:t>
          </a:r>
        </a:p>
      </cdr:txBody>
    </cdr:sp>
  </cdr:relSizeAnchor>
</c:userShapes>
</file>

<file path=ppt/drawings/drawing6.xml><?xml version="1.0" encoding="utf-8"?>
<c:userShapes xmlns:c="http://schemas.openxmlformats.org/drawingml/2006/chart">
  <cdr:relSizeAnchor xmlns:cdr="http://schemas.openxmlformats.org/drawingml/2006/chartDrawing">
    <cdr:from>
      <cdr:x>0.84089</cdr:x>
      <cdr:y>0</cdr:y>
    </cdr:from>
    <cdr:to>
      <cdr:x>0.93247</cdr:x>
      <cdr:y>0.085</cdr:y>
    </cdr:to>
    <cdr:sp macro="" textlink="">
      <cdr:nvSpPr>
        <cdr:cNvPr id="4" name="TextBox 3"/>
        <cdr:cNvSpPr txBox="1"/>
      </cdr:nvSpPr>
      <cdr:spPr>
        <a:xfrm xmlns:a="http://schemas.openxmlformats.org/drawingml/2006/main">
          <a:off x="6535737" y="0"/>
          <a:ext cx="711796" cy="367840"/>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dirty="0">
              <a:solidFill>
                <a:srgbClr val="02458C"/>
              </a:solidFill>
              <a:latin typeface="Calibri" pitchFamily="34" charset="0"/>
            </a:rPr>
            <a:t>Non-CMC</a:t>
          </a:r>
          <a:br>
            <a:rPr lang="en-US" sz="1400" b="1" dirty="0">
              <a:solidFill>
                <a:srgbClr val="02458C"/>
              </a:solidFill>
              <a:latin typeface="Calibri" pitchFamily="34" charset="0"/>
            </a:rPr>
          </a:br>
          <a:r>
            <a:rPr lang="en-US" sz="1400" b="1" u="sng" dirty="0">
              <a:solidFill>
                <a:srgbClr val="02458C"/>
              </a:solidFill>
              <a:latin typeface="Calibri" pitchFamily="34" charset="0"/>
            </a:rPr>
            <a:t>counties</a:t>
          </a:r>
        </a:p>
      </cdr:txBody>
    </cdr:sp>
  </cdr:relSizeAnchor>
  <cdr:relSizeAnchor xmlns:cdr="http://schemas.openxmlformats.org/drawingml/2006/chartDrawing">
    <cdr:from>
      <cdr:x>0.71232</cdr:x>
      <cdr:y>0</cdr:y>
    </cdr:from>
    <cdr:to>
      <cdr:x>0.7942</cdr:x>
      <cdr:y>0.08463</cdr:y>
    </cdr:to>
    <cdr:sp macro="" textlink="">
      <cdr:nvSpPr>
        <cdr:cNvPr id="19" name="TextBox 18"/>
        <cdr:cNvSpPr txBox="1"/>
      </cdr:nvSpPr>
      <cdr:spPr>
        <a:xfrm xmlns:a="http://schemas.openxmlformats.org/drawingml/2006/main">
          <a:off x="5536440" y="0"/>
          <a:ext cx="636404" cy="366238"/>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dirty="0">
              <a:solidFill>
                <a:srgbClr val="02458C"/>
              </a:solidFill>
              <a:latin typeface="Calibri" pitchFamily="34" charset="0"/>
            </a:rPr>
            <a:t>CMC</a:t>
          </a:r>
          <a:br>
            <a:rPr lang="en-US" sz="1400" b="1" dirty="0">
              <a:solidFill>
                <a:srgbClr val="02458C"/>
              </a:solidFill>
              <a:latin typeface="Calibri" pitchFamily="34" charset="0"/>
            </a:rPr>
          </a:br>
          <a:r>
            <a:rPr lang="en-US" sz="1400" b="1" u="sng" dirty="0">
              <a:solidFill>
                <a:srgbClr val="02458C"/>
              </a:solidFill>
              <a:latin typeface="Calibri" pitchFamily="34" charset="0"/>
            </a:rPr>
            <a:t>opt-outs</a:t>
          </a:r>
        </a:p>
      </cdr:txBody>
    </cdr:sp>
  </cdr:relSizeAnchor>
  <cdr:relSizeAnchor xmlns:cdr="http://schemas.openxmlformats.org/drawingml/2006/chartDrawing">
    <cdr:from>
      <cdr:x>0.73305</cdr:x>
      <cdr:y>0.88812</cdr:y>
    </cdr:from>
    <cdr:to>
      <cdr:x>0.77347</cdr:x>
      <cdr:y>0.9379</cdr:y>
    </cdr:to>
    <cdr:sp macro="" textlink="">
      <cdr:nvSpPr>
        <cdr:cNvPr id="26" name="TextBox 1"/>
        <cdr:cNvSpPr txBox="1"/>
      </cdr:nvSpPr>
      <cdr:spPr>
        <a:xfrm xmlns:a="http://schemas.openxmlformats.org/drawingml/2006/main">
          <a:off x="5697529" y="3843360"/>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19%</a:t>
          </a:r>
        </a:p>
      </cdr:txBody>
    </cdr:sp>
  </cdr:relSizeAnchor>
  <cdr:relSizeAnchor xmlns:cdr="http://schemas.openxmlformats.org/drawingml/2006/chartDrawing">
    <cdr:from>
      <cdr:x>0.73305</cdr:x>
      <cdr:y>0.20949</cdr:y>
    </cdr:from>
    <cdr:to>
      <cdr:x>0.77347</cdr:x>
      <cdr:y>0.25928</cdr:y>
    </cdr:to>
    <cdr:sp macro="" textlink="">
      <cdr:nvSpPr>
        <cdr:cNvPr id="27" name="TextBox 1"/>
        <cdr:cNvSpPr txBox="1"/>
      </cdr:nvSpPr>
      <cdr:spPr>
        <a:xfrm xmlns:a="http://schemas.openxmlformats.org/drawingml/2006/main">
          <a:off x="5697558" y="906567"/>
          <a:ext cx="314160" cy="215468"/>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14%</a:t>
          </a:r>
        </a:p>
      </cdr:txBody>
    </cdr:sp>
  </cdr:relSizeAnchor>
  <cdr:relSizeAnchor xmlns:cdr="http://schemas.openxmlformats.org/drawingml/2006/chartDrawing">
    <cdr:from>
      <cdr:x>0.73305</cdr:x>
      <cdr:y>0.70623</cdr:y>
    </cdr:from>
    <cdr:to>
      <cdr:x>0.77347</cdr:x>
      <cdr:y>0.75602</cdr:y>
    </cdr:to>
    <cdr:sp macro="" textlink="">
      <cdr:nvSpPr>
        <cdr:cNvPr id="28" name="TextBox 1"/>
        <cdr:cNvSpPr txBox="1"/>
      </cdr:nvSpPr>
      <cdr:spPr>
        <a:xfrm xmlns:a="http://schemas.openxmlformats.org/drawingml/2006/main">
          <a:off x="5697529" y="3056239"/>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24%</a:t>
          </a:r>
        </a:p>
      </cdr:txBody>
    </cdr:sp>
  </cdr:relSizeAnchor>
  <cdr:relSizeAnchor xmlns:cdr="http://schemas.openxmlformats.org/drawingml/2006/chartDrawing">
    <cdr:from>
      <cdr:x>0.44543</cdr:x>
      <cdr:y>0</cdr:y>
    </cdr:from>
    <cdr:to>
      <cdr:x>0.53391</cdr:x>
      <cdr:y>0.08463</cdr:y>
    </cdr:to>
    <cdr:sp macro="" textlink="">
      <cdr:nvSpPr>
        <cdr:cNvPr id="29" name="TextBox 28"/>
        <cdr:cNvSpPr txBox="1"/>
      </cdr:nvSpPr>
      <cdr:spPr>
        <a:xfrm xmlns:a="http://schemas.openxmlformats.org/drawingml/2006/main">
          <a:off x="3462060" y="0"/>
          <a:ext cx="687702" cy="366238"/>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dirty="0">
              <a:solidFill>
                <a:srgbClr val="02458C"/>
              </a:solidFill>
              <a:latin typeface="Calibri" pitchFamily="34" charset="0"/>
            </a:rPr>
            <a:t>CMC</a:t>
          </a:r>
          <a:br>
            <a:rPr lang="en-US" sz="1400" b="1" dirty="0">
              <a:solidFill>
                <a:srgbClr val="02458C"/>
              </a:solidFill>
              <a:latin typeface="Calibri" pitchFamily="34" charset="0"/>
            </a:rPr>
          </a:br>
          <a:r>
            <a:rPr lang="en-US" sz="1400" b="1" u="sng" dirty="0">
              <a:solidFill>
                <a:srgbClr val="02458C"/>
              </a:solidFill>
              <a:latin typeface="Calibri" pitchFamily="34" charset="0"/>
            </a:rPr>
            <a:t>enrollees</a:t>
          </a:r>
        </a:p>
      </cdr:txBody>
    </cdr:sp>
  </cdr:relSizeAnchor>
  <cdr:relSizeAnchor xmlns:cdr="http://schemas.openxmlformats.org/drawingml/2006/chartDrawing">
    <cdr:from>
      <cdr:x>0.01736</cdr:x>
      <cdr:y>0.12326</cdr:y>
    </cdr:from>
    <cdr:to>
      <cdr:x>0.24285</cdr:x>
      <cdr:y>0.28174</cdr:y>
    </cdr:to>
    <cdr:sp macro="" textlink="">
      <cdr:nvSpPr>
        <cdr:cNvPr id="30" name="TextBox 29"/>
        <cdr:cNvSpPr txBox="1"/>
      </cdr:nvSpPr>
      <cdr:spPr>
        <a:xfrm xmlns:a="http://schemas.openxmlformats.org/drawingml/2006/main">
          <a:off x="134929" y="533400"/>
          <a:ext cx="1752598" cy="685826"/>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400" b="1" dirty="0">
              <a:solidFill>
                <a:schemeClr val="bg1"/>
              </a:solidFill>
              <a:latin typeface="Calibri" pitchFamily="34" charset="0"/>
            </a:rPr>
            <a:t>1 year or less</a:t>
          </a:r>
        </a:p>
      </cdr:txBody>
    </cdr:sp>
  </cdr:relSizeAnchor>
  <cdr:relSizeAnchor xmlns:cdr="http://schemas.openxmlformats.org/drawingml/2006/chartDrawing">
    <cdr:from>
      <cdr:x>0.01736</cdr:x>
      <cdr:y>0.35217</cdr:y>
    </cdr:from>
    <cdr:to>
      <cdr:x>0.24285</cdr:x>
      <cdr:y>0.51064</cdr:y>
    </cdr:to>
    <cdr:sp macro="" textlink="">
      <cdr:nvSpPr>
        <cdr:cNvPr id="31" name="TextBox 30"/>
        <cdr:cNvSpPr txBox="1"/>
      </cdr:nvSpPr>
      <cdr:spPr>
        <a:xfrm xmlns:a="http://schemas.openxmlformats.org/drawingml/2006/main">
          <a:off x="134929" y="1524029"/>
          <a:ext cx="1752598" cy="685783"/>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400" b="1" dirty="0">
              <a:solidFill>
                <a:schemeClr val="bg1"/>
              </a:solidFill>
              <a:latin typeface="Calibri" pitchFamily="34" charset="0"/>
            </a:rPr>
            <a:t>2-5 years</a:t>
          </a:r>
        </a:p>
      </cdr:txBody>
    </cdr:sp>
  </cdr:relSizeAnchor>
  <cdr:relSizeAnchor xmlns:cdr="http://schemas.openxmlformats.org/drawingml/2006/chartDrawing">
    <cdr:from>
      <cdr:x>0.01736</cdr:x>
      <cdr:y>0.58107</cdr:y>
    </cdr:from>
    <cdr:to>
      <cdr:x>0.24285</cdr:x>
      <cdr:y>0.73954</cdr:y>
    </cdr:to>
    <cdr:sp macro="" textlink="">
      <cdr:nvSpPr>
        <cdr:cNvPr id="32" name="TextBox 31"/>
        <cdr:cNvSpPr txBox="1"/>
      </cdr:nvSpPr>
      <cdr:spPr>
        <a:xfrm xmlns:a="http://schemas.openxmlformats.org/drawingml/2006/main">
          <a:off x="134929" y="2514615"/>
          <a:ext cx="1752598" cy="685783"/>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400" b="1" dirty="0">
              <a:solidFill>
                <a:schemeClr val="bg1"/>
              </a:solidFill>
              <a:latin typeface="Calibri" pitchFamily="34" charset="0"/>
            </a:rPr>
            <a:t>6-10 years</a:t>
          </a:r>
        </a:p>
      </cdr:txBody>
    </cdr:sp>
  </cdr:relSizeAnchor>
  <cdr:relSizeAnchor xmlns:cdr="http://schemas.openxmlformats.org/drawingml/2006/chartDrawing">
    <cdr:from>
      <cdr:x>0.01736</cdr:x>
      <cdr:y>0.80998</cdr:y>
    </cdr:from>
    <cdr:to>
      <cdr:x>0.24285</cdr:x>
      <cdr:y>0.96845</cdr:y>
    </cdr:to>
    <cdr:sp macro="" textlink="">
      <cdr:nvSpPr>
        <cdr:cNvPr id="33" name="TextBox 32"/>
        <cdr:cNvSpPr txBox="1"/>
      </cdr:nvSpPr>
      <cdr:spPr>
        <a:xfrm xmlns:a="http://schemas.openxmlformats.org/drawingml/2006/main">
          <a:off x="134929" y="3505200"/>
          <a:ext cx="1752598" cy="685783"/>
        </a:xfrm>
        <a:prstGeom xmlns:a="http://schemas.openxmlformats.org/drawingml/2006/main" prst="rect">
          <a:avLst/>
        </a:prstGeom>
      </cdr:spPr>
      <cdr:txBody>
        <a:bodyPr xmlns:a="http://schemas.openxmlformats.org/drawingml/2006/main" vertOverflow="clip" wrap="square" lIns="0" tIns="0" rIns="0" bIns="0" rtlCol="0" anchor="ctr" anchorCtr="0">
          <a:noAutofit/>
        </a:bodyPr>
        <a:lstStyle xmlns:a="http://schemas.openxmlformats.org/drawingml/2006/main"/>
        <a:p xmlns:a="http://schemas.openxmlformats.org/drawingml/2006/main">
          <a:pPr algn="l">
            <a:lnSpc>
              <a:spcPct val="85000"/>
            </a:lnSpc>
          </a:pPr>
          <a:r>
            <a:rPr lang="en-US" sz="1400" b="1" dirty="0">
              <a:solidFill>
                <a:schemeClr val="bg1"/>
              </a:solidFill>
              <a:latin typeface="Calibri" pitchFamily="34" charset="0"/>
            </a:rPr>
            <a:t>More than 10 years</a:t>
          </a:r>
        </a:p>
      </cdr:txBody>
    </cdr:sp>
  </cdr:relSizeAnchor>
  <cdr:relSizeAnchor xmlns:cdr="http://schemas.openxmlformats.org/drawingml/2006/chartDrawing">
    <cdr:from>
      <cdr:x>0.73305</cdr:x>
      <cdr:y>0.47773</cdr:y>
    </cdr:from>
    <cdr:to>
      <cdr:x>0.77347</cdr:x>
      <cdr:y>0.52752</cdr:y>
    </cdr:to>
    <cdr:sp macro="" textlink="">
      <cdr:nvSpPr>
        <cdr:cNvPr id="35" name="TextBox 1"/>
        <cdr:cNvSpPr txBox="1"/>
      </cdr:nvSpPr>
      <cdr:spPr>
        <a:xfrm xmlns:a="http://schemas.openxmlformats.org/drawingml/2006/main">
          <a:off x="5697529" y="2067400"/>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33%</a:t>
          </a:r>
        </a:p>
      </cdr:txBody>
    </cdr:sp>
  </cdr:relSizeAnchor>
  <cdr:relSizeAnchor xmlns:cdr="http://schemas.openxmlformats.org/drawingml/2006/chartDrawing">
    <cdr:from>
      <cdr:x>0.73305</cdr:x>
      <cdr:y>0.66423</cdr:y>
    </cdr:from>
    <cdr:to>
      <cdr:x>0.77347</cdr:x>
      <cdr:y>0.71401</cdr:y>
    </cdr:to>
    <cdr:sp macro="" textlink="">
      <cdr:nvSpPr>
        <cdr:cNvPr id="37" name="TextBox 1"/>
        <cdr:cNvSpPr txBox="1"/>
      </cdr:nvSpPr>
      <cdr:spPr>
        <a:xfrm xmlns:a="http://schemas.openxmlformats.org/drawingml/2006/main">
          <a:off x="5697558" y="2874471"/>
          <a:ext cx="314160" cy="215425"/>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27%</a:t>
          </a:r>
        </a:p>
      </cdr:txBody>
    </cdr:sp>
  </cdr:relSizeAnchor>
  <cdr:relSizeAnchor xmlns:cdr="http://schemas.openxmlformats.org/drawingml/2006/chartDrawing">
    <cdr:from>
      <cdr:x>0.73305</cdr:x>
      <cdr:y>0.93473</cdr:y>
    </cdr:from>
    <cdr:to>
      <cdr:x>0.77347</cdr:x>
      <cdr:y>0.98451</cdr:y>
    </cdr:to>
    <cdr:sp macro="" textlink="">
      <cdr:nvSpPr>
        <cdr:cNvPr id="41" name="TextBox 1"/>
        <cdr:cNvSpPr txBox="1"/>
      </cdr:nvSpPr>
      <cdr:spPr>
        <a:xfrm xmlns:a="http://schemas.openxmlformats.org/drawingml/2006/main">
          <a:off x="5697529" y="4045058"/>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22%</a:t>
          </a:r>
        </a:p>
      </cdr:txBody>
    </cdr:sp>
  </cdr:relSizeAnchor>
  <cdr:relSizeAnchor xmlns:cdr="http://schemas.openxmlformats.org/drawingml/2006/chartDrawing">
    <cdr:from>
      <cdr:x>0.73305</cdr:x>
      <cdr:y>0.42973</cdr:y>
    </cdr:from>
    <cdr:to>
      <cdr:x>0.77318</cdr:x>
      <cdr:y>0.47951</cdr:y>
    </cdr:to>
    <cdr:sp macro="" textlink="">
      <cdr:nvSpPr>
        <cdr:cNvPr id="44" name="TextBox 1"/>
        <cdr:cNvSpPr txBox="1"/>
      </cdr:nvSpPr>
      <cdr:spPr>
        <a:xfrm xmlns:a="http://schemas.openxmlformats.org/drawingml/2006/main">
          <a:off x="5697558" y="1859646"/>
          <a:ext cx="311906" cy="215424"/>
        </a:xfrm>
        <a:prstGeom xmlns:a="http://schemas.openxmlformats.org/drawingml/2006/main" prst="rect">
          <a:avLst/>
        </a:prstGeom>
      </cdr:spPr>
      <cdr:txBody>
        <a:bodyPr xmlns:a="http://schemas.openxmlformats.org/drawingml/2006/main" wrap="squar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39%</a:t>
          </a:r>
        </a:p>
      </cdr:txBody>
    </cdr:sp>
  </cdr:relSizeAnchor>
  <cdr:relSizeAnchor xmlns:cdr="http://schemas.openxmlformats.org/drawingml/2006/chartDrawing">
    <cdr:from>
      <cdr:x>0.73305</cdr:x>
      <cdr:y>0.25304</cdr:y>
    </cdr:from>
    <cdr:to>
      <cdr:x>0.77347</cdr:x>
      <cdr:y>0.30283</cdr:y>
    </cdr:to>
    <cdr:sp macro="" textlink="">
      <cdr:nvSpPr>
        <cdr:cNvPr id="45" name="TextBox 1"/>
        <cdr:cNvSpPr txBox="1"/>
      </cdr:nvSpPr>
      <cdr:spPr>
        <a:xfrm xmlns:a="http://schemas.openxmlformats.org/drawingml/2006/main">
          <a:off x="5697529" y="1095048"/>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20%</a:t>
          </a:r>
        </a:p>
      </cdr:txBody>
    </cdr:sp>
  </cdr:relSizeAnchor>
  <cdr:relSizeAnchor xmlns:cdr="http://schemas.openxmlformats.org/drawingml/2006/chartDrawing">
    <cdr:from>
      <cdr:x>0.86647</cdr:x>
      <cdr:y>0.88812</cdr:y>
    </cdr:from>
    <cdr:to>
      <cdr:x>0.90689</cdr:x>
      <cdr:y>0.9379</cdr:y>
    </cdr:to>
    <cdr:sp macro="" textlink="">
      <cdr:nvSpPr>
        <cdr:cNvPr id="49" name="TextBox 1"/>
        <cdr:cNvSpPr txBox="1"/>
      </cdr:nvSpPr>
      <cdr:spPr>
        <a:xfrm xmlns:a="http://schemas.openxmlformats.org/drawingml/2006/main">
          <a:off x="6734551" y="3843370"/>
          <a:ext cx="314161" cy="21542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20%</a:t>
          </a:r>
        </a:p>
      </cdr:txBody>
    </cdr:sp>
  </cdr:relSizeAnchor>
  <cdr:relSizeAnchor xmlns:cdr="http://schemas.openxmlformats.org/drawingml/2006/chartDrawing">
    <cdr:from>
      <cdr:x>0.86647</cdr:x>
      <cdr:y>0.20949</cdr:y>
    </cdr:from>
    <cdr:to>
      <cdr:x>0.90689</cdr:x>
      <cdr:y>0.25928</cdr:y>
    </cdr:to>
    <cdr:sp macro="" textlink="">
      <cdr:nvSpPr>
        <cdr:cNvPr id="50" name="TextBox 1"/>
        <cdr:cNvSpPr txBox="1"/>
      </cdr:nvSpPr>
      <cdr:spPr>
        <a:xfrm xmlns:a="http://schemas.openxmlformats.org/drawingml/2006/main">
          <a:off x="6734551" y="906567"/>
          <a:ext cx="314161" cy="215468"/>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19%</a:t>
          </a:r>
        </a:p>
      </cdr:txBody>
    </cdr:sp>
  </cdr:relSizeAnchor>
  <cdr:relSizeAnchor xmlns:cdr="http://schemas.openxmlformats.org/drawingml/2006/chartDrawing">
    <cdr:from>
      <cdr:x>0.86647</cdr:x>
      <cdr:y>0.70624</cdr:y>
    </cdr:from>
    <cdr:to>
      <cdr:x>0.90689</cdr:x>
      <cdr:y>0.75602</cdr:y>
    </cdr:to>
    <cdr:sp macro="" textlink="">
      <cdr:nvSpPr>
        <cdr:cNvPr id="51" name="TextBox 1"/>
        <cdr:cNvSpPr txBox="1"/>
      </cdr:nvSpPr>
      <cdr:spPr>
        <a:xfrm xmlns:a="http://schemas.openxmlformats.org/drawingml/2006/main">
          <a:off x="6734523" y="3056261"/>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35%</a:t>
          </a:r>
        </a:p>
      </cdr:txBody>
    </cdr:sp>
  </cdr:relSizeAnchor>
  <cdr:relSizeAnchor xmlns:cdr="http://schemas.openxmlformats.org/drawingml/2006/chartDrawing">
    <cdr:from>
      <cdr:x>0.86647</cdr:x>
      <cdr:y>0.47774</cdr:y>
    </cdr:from>
    <cdr:to>
      <cdr:x>0.90689</cdr:x>
      <cdr:y>0.52752</cdr:y>
    </cdr:to>
    <cdr:sp macro="" textlink="">
      <cdr:nvSpPr>
        <cdr:cNvPr id="52" name="TextBox 1"/>
        <cdr:cNvSpPr txBox="1"/>
      </cdr:nvSpPr>
      <cdr:spPr>
        <a:xfrm xmlns:a="http://schemas.openxmlformats.org/drawingml/2006/main">
          <a:off x="6734523" y="2067422"/>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34%</a:t>
          </a:r>
        </a:p>
      </cdr:txBody>
    </cdr:sp>
  </cdr:relSizeAnchor>
  <cdr:relSizeAnchor xmlns:cdr="http://schemas.openxmlformats.org/drawingml/2006/chartDrawing">
    <cdr:from>
      <cdr:x>0.86647</cdr:x>
      <cdr:y>0.66423</cdr:y>
    </cdr:from>
    <cdr:to>
      <cdr:x>0.90689</cdr:x>
      <cdr:y>0.71402</cdr:y>
    </cdr:to>
    <cdr:sp macro="" textlink="">
      <cdr:nvSpPr>
        <cdr:cNvPr id="53" name="TextBox 1"/>
        <cdr:cNvSpPr txBox="1"/>
      </cdr:nvSpPr>
      <cdr:spPr>
        <a:xfrm xmlns:a="http://schemas.openxmlformats.org/drawingml/2006/main">
          <a:off x="6734551" y="2874472"/>
          <a:ext cx="314161" cy="215468"/>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25%</a:t>
          </a:r>
        </a:p>
      </cdr:txBody>
    </cdr:sp>
  </cdr:relSizeAnchor>
  <cdr:relSizeAnchor xmlns:cdr="http://schemas.openxmlformats.org/drawingml/2006/chartDrawing">
    <cdr:from>
      <cdr:x>0.86647</cdr:x>
      <cdr:y>0.93473</cdr:y>
    </cdr:from>
    <cdr:to>
      <cdr:x>0.90689</cdr:x>
      <cdr:y>0.98451</cdr:y>
    </cdr:to>
    <cdr:sp macro="" textlink="">
      <cdr:nvSpPr>
        <cdr:cNvPr id="54" name="TextBox 1"/>
        <cdr:cNvSpPr txBox="1"/>
      </cdr:nvSpPr>
      <cdr:spPr>
        <a:xfrm xmlns:a="http://schemas.openxmlformats.org/drawingml/2006/main">
          <a:off x="6734523" y="4045058"/>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19%</a:t>
          </a:r>
        </a:p>
      </cdr:txBody>
    </cdr:sp>
  </cdr:relSizeAnchor>
  <cdr:relSizeAnchor xmlns:cdr="http://schemas.openxmlformats.org/drawingml/2006/chartDrawing">
    <cdr:from>
      <cdr:x>0.86647</cdr:x>
      <cdr:y>0.42973</cdr:y>
    </cdr:from>
    <cdr:to>
      <cdr:x>0.90689</cdr:x>
      <cdr:y>0.47951</cdr:y>
    </cdr:to>
    <cdr:sp macro="" textlink="">
      <cdr:nvSpPr>
        <cdr:cNvPr id="56" name="TextBox 1"/>
        <cdr:cNvSpPr txBox="1"/>
      </cdr:nvSpPr>
      <cdr:spPr>
        <a:xfrm xmlns:a="http://schemas.openxmlformats.org/drawingml/2006/main">
          <a:off x="6734551" y="1859661"/>
          <a:ext cx="314161" cy="21542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35%</a:t>
          </a:r>
        </a:p>
      </cdr:txBody>
    </cdr:sp>
  </cdr:relSizeAnchor>
  <cdr:relSizeAnchor xmlns:cdr="http://schemas.openxmlformats.org/drawingml/2006/chartDrawing">
    <cdr:from>
      <cdr:x>0.86647</cdr:x>
      <cdr:y>0.25304</cdr:y>
    </cdr:from>
    <cdr:to>
      <cdr:x>0.90672</cdr:x>
      <cdr:y>0.30283</cdr:y>
    </cdr:to>
    <cdr:sp macro="" textlink="">
      <cdr:nvSpPr>
        <cdr:cNvPr id="57" name="TextBox 1"/>
        <cdr:cNvSpPr txBox="1"/>
      </cdr:nvSpPr>
      <cdr:spPr>
        <a:xfrm xmlns:a="http://schemas.openxmlformats.org/drawingml/2006/main">
          <a:off x="6734551" y="1095037"/>
          <a:ext cx="312839" cy="215467"/>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12%</a:t>
          </a:r>
        </a:p>
      </cdr:txBody>
    </cdr:sp>
  </cdr:relSizeAnchor>
  <cdr:relSizeAnchor xmlns:cdr="http://schemas.openxmlformats.org/drawingml/2006/chartDrawing">
    <cdr:from>
      <cdr:x>0.73305</cdr:x>
      <cdr:y>0.8415</cdr:y>
    </cdr:from>
    <cdr:to>
      <cdr:x>0.77347</cdr:x>
      <cdr:y>0.89129</cdr:y>
    </cdr:to>
    <cdr:sp macro="" textlink="">
      <cdr:nvSpPr>
        <cdr:cNvPr id="34" name="TextBox 1"/>
        <cdr:cNvSpPr txBox="1"/>
      </cdr:nvSpPr>
      <cdr:spPr>
        <a:xfrm xmlns:a="http://schemas.openxmlformats.org/drawingml/2006/main">
          <a:off x="5697558" y="3641630"/>
          <a:ext cx="314160" cy="215468"/>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32%</a:t>
          </a:r>
        </a:p>
      </cdr:txBody>
    </cdr:sp>
  </cdr:relSizeAnchor>
  <cdr:relSizeAnchor xmlns:cdr="http://schemas.openxmlformats.org/drawingml/2006/chartDrawing">
    <cdr:from>
      <cdr:x>0.86647</cdr:x>
      <cdr:y>0.8415</cdr:y>
    </cdr:from>
    <cdr:to>
      <cdr:x>0.90689</cdr:x>
      <cdr:y>0.89129</cdr:y>
    </cdr:to>
    <cdr:sp macro="" textlink="">
      <cdr:nvSpPr>
        <cdr:cNvPr id="36" name="TextBox 1"/>
        <cdr:cNvSpPr txBox="1"/>
      </cdr:nvSpPr>
      <cdr:spPr>
        <a:xfrm xmlns:a="http://schemas.openxmlformats.org/drawingml/2006/main">
          <a:off x="6734551" y="3641630"/>
          <a:ext cx="314161" cy="215468"/>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15%</a:t>
          </a:r>
        </a:p>
      </cdr:txBody>
    </cdr:sp>
  </cdr:relSizeAnchor>
  <cdr:relSizeAnchor xmlns:cdr="http://schemas.openxmlformats.org/drawingml/2006/chartDrawing">
    <cdr:from>
      <cdr:x>0.73305</cdr:x>
      <cdr:y>0.62222</cdr:y>
    </cdr:from>
    <cdr:to>
      <cdr:x>0.77347</cdr:x>
      <cdr:y>0.67201</cdr:y>
    </cdr:to>
    <cdr:sp macro="" textlink="">
      <cdr:nvSpPr>
        <cdr:cNvPr id="38" name="TextBox 1"/>
        <cdr:cNvSpPr txBox="1"/>
      </cdr:nvSpPr>
      <cdr:spPr>
        <a:xfrm xmlns:a="http://schemas.openxmlformats.org/drawingml/2006/main">
          <a:off x="5697529" y="2692684"/>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27%</a:t>
          </a:r>
        </a:p>
      </cdr:txBody>
    </cdr:sp>
  </cdr:relSizeAnchor>
  <cdr:relSizeAnchor xmlns:cdr="http://schemas.openxmlformats.org/drawingml/2006/chartDrawing">
    <cdr:from>
      <cdr:x>0.86647</cdr:x>
      <cdr:y>0.62222</cdr:y>
    </cdr:from>
    <cdr:to>
      <cdr:x>0.90689</cdr:x>
      <cdr:y>0.67201</cdr:y>
    </cdr:to>
    <cdr:sp macro="" textlink="">
      <cdr:nvSpPr>
        <cdr:cNvPr id="39" name="TextBox 1"/>
        <cdr:cNvSpPr txBox="1"/>
      </cdr:nvSpPr>
      <cdr:spPr>
        <a:xfrm xmlns:a="http://schemas.openxmlformats.org/drawingml/2006/main">
          <a:off x="6734523" y="2692684"/>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18%</a:t>
          </a:r>
        </a:p>
      </cdr:txBody>
    </cdr:sp>
  </cdr:relSizeAnchor>
  <cdr:relSizeAnchor xmlns:cdr="http://schemas.openxmlformats.org/drawingml/2006/chartDrawing">
    <cdr:from>
      <cdr:x>0.73305</cdr:x>
      <cdr:y>0.38171</cdr:y>
    </cdr:from>
    <cdr:to>
      <cdr:x>0.77347</cdr:x>
      <cdr:y>0.4315</cdr:y>
    </cdr:to>
    <cdr:sp macro="" textlink="">
      <cdr:nvSpPr>
        <cdr:cNvPr id="40" name="TextBox 1"/>
        <cdr:cNvSpPr txBox="1"/>
      </cdr:nvSpPr>
      <cdr:spPr>
        <a:xfrm xmlns:a="http://schemas.openxmlformats.org/drawingml/2006/main">
          <a:off x="5697529" y="1651871"/>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29%</a:t>
          </a:r>
        </a:p>
      </cdr:txBody>
    </cdr:sp>
  </cdr:relSizeAnchor>
  <cdr:relSizeAnchor xmlns:cdr="http://schemas.openxmlformats.org/drawingml/2006/chartDrawing">
    <cdr:from>
      <cdr:x>0.86647</cdr:x>
      <cdr:y>0.38172</cdr:y>
    </cdr:from>
    <cdr:to>
      <cdr:x>0.90689</cdr:x>
      <cdr:y>0.4315</cdr:y>
    </cdr:to>
    <cdr:sp macro="" textlink="">
      <cdr:nvSpPr>
        <cdr:cNvPr id="42" name="TextBox 1"/>
        <cdr:cNvSpPr txBox="1"/>
      </cdr:nvSpPr>
      <cdr:spPr>
        <a:xfrm xmlns:a="http://schemas.openxmlformats.org/drawingml/2006/main">
          <a:off x="6734551" y="1651889"/>
          <a:ext cx="314161" cy="21542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44%</a:t>
          </a:r>
        </a:p>
      </cdr:txBody>
    </cdr:sp>
  </cdr:relSizeAnchor>
  <cdr:relSizeAnchor xmlns:cdr="http://schemas.openxmlformats.org/drawingml/2006/chartDrawing">
    <cdr:from>
      <cdr:x>0.73305</cdr:x>
      <cdr:y>0.16595</cdr:y>
    </cdr:from>
    <cdr:to>
      <cdr:x>0.77347</cdr:x>
      <cdr:y>0.21573</cdr:y>
    </cdr:to>
    <cdr:sp macro="" textlink="">
      <cdr:nvSpPr>
        <cdr:cNvPr id="58" name="TextBox 1"/>
        <cdr:cNvSpPr txBox="1"/>
      </cdr:nvSpPr>
      <cdr:spPr>
        <a:xfrm xmlns:a="http://schemas.openxmlformats.org/drawingml/2006/main">
          <a:off x="5697558" y="718142"/>
          <a:ext cx="314160" cy="21542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12%</a:t>
          </a:r>
        </a:p>
      </cdr:txBody>
    </cdr:sp>
  </cdr:relSizeAnchor>
  <cdr:relSizeAnchor xmlns:cdr="http://schemas.openxmlformats.org/drawingml/2006/chartDrawing">
    <cdr:from>
      <cdr:x>0.86647</cdr:x>
      <cdr:y>0.16595</cdr:y>
    </cdr:from>
    <cdr:to>
      <cdr:x>0.90689</cdr:x>
      <cdr:y>0.21573</cdr:y>
    </cdr:to>
    <cdr:sp macro="" textlink="">
      <cdr:nvSpPr>
        <cdr:cNvPr id="59" name="TextBox 1"/>
        <cdr:cNvSpPr txBox="1"/>
      </cdr:nvSpPr>
      <cdr:spPr>
        <a:xfrm xmlns:a="http://schemas.openxmlformats.org/drawingml/2006/main">
          <a:off x="6734551" y="718142"/>
          <a:ext cx="314161" cy="21542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24%</a:t>
          </a:r>
        </a:p>
      </cdr:txBody>
    </cdr:sp>
  </cdr:relSizeAnchor>
  <cdr:relSizeAnchor xmlns:cdr="http://schemas.openxmlformats.org/drawingml/2006/chartDrawing">
    <cdr:from>
      <cdr:x>0.733</cdr:x>
      <cdr:y>0.12241</cdr:y>
    </cdr:from>
    <cdr:to>
      <cdr:x>0.77342</cdr:x>
      <cdr:y>0.17219</cdr:y>
    </cdr:to>
    <cdr:sp macro="" textlink="">
      <cdr:nvSpPr>
        <cdr:cNvPr id="43" name="TextBox 1">
          <a:extLst xmlns:a="http://schemas.openxmlformats.org/drawingml/2006/main">
            <a:ext uri="{FF2B5EF4-FFF2-40B4-BE49-F238E27FC236}">
              <a16:creationId xmlns="" xmlns:a16="http://schemas.microsoft.com/office/drawing/2014/main" id="{812FAE83-C755-4ACB-8559-30E1D50BA935}"/>
            </a:ext>
          </a:extLst>
        </cdr:cNvPr>
        <cdr:cNvSpPr txBox="1"/>
      </cdr:nvSpPr>
      <cdr:spPr>
        <a:xfrm xmlns:a="http://schemas.openxmlformats.org/drawingml/2006/main">
          <a:off x="5697140" y="529717"/>
          <a:ext cx="314160" cy="21542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14%</a:t>
          </a:r>
        </a:p>
      </cdr:txBody>
    </cdr:sp>
  </cdr:relSizeAnchor>
  <cdr:relSizeAnchor xmlns:cdr="http://schemas.openxmlformats.org/drawingml/2006/chartDrawing">
    <cdr:from>
      <cdr:x>0.86647</cdr:x>
      <cdr:y>0.12241</cdr:y>
    </cdr:from>
    <cdr:to>
      <cdr:x>0.90689</cdr:x>
      <cdr:y>0.17219</cdr:y>
    </cdr:to>
    <cdr:sp macro="" textlink="">
      <cdr:nvSpPr>
        <cdr:cNvPr id="46" name="TextBox 1">
          <a:extLst xmlns:a="http://schemas.openxmlformats.org/drawingml/2006/main">
            <a:ext uri="{FF2B5EF4-FFF2-40B4-BE49-F238E27FC236}">
              <a16:creationId xmlns="" xmlns:a16="http://schemas.microsoft.com/office/drawing/2014/main" id="{5242C70B-5A52-4E15-A042-C4D0C031D066}"/>
            </a:ext>
          </a:extLst>
        </cdr:cNvPr>
        <cdr:cNvSpPr txBox="1"/>
      </cdr:nvSpPr>
      <cdr:spPr>
        <a:xfrm xmlns:a="http://schemas.openxmlformats.org/drawingml/2006/main">
          <a:off x="6734551" y="529717"/>
          <a:ext cx="314161" cy="21542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22%</a:t>
          </a:r>
        </a:p>
      </cdr:txBody>
    </cdr:sp>
  </cdr:relSizeAnchor>
  <cdr:relSizeAnchor xmlns:cdr="http://schemas.openxmlformats.org/drawingml/2006/chartDrawing">
    <cdr:from>
      <cdr:x>0.733</cdr:x>
      <cdr:y>0.33371</cdr:y>
    </cdr:from>
    <cdr:to>
      <cdr:x>0.77342</cdr:x>
      <cdr:y>0.38349</cdr:y>
    </cdr:to>
    <cdr:sp macro="" textlink="">
      <cdr:nvSpPr>
        <cdr:cNvPr id="47" name="TextBox 1">
          <a:extLst xmlns:a="http://schemas.openxmlformats.org/drawingml/2006/main">
            <a:ext uri="{FF2B5EF4-FFF2-40B4-BE49-F238E27FC236}">
              <a16:creationId xmlns="" xmlns:a16="http://schemas.microsoft.com/office/drawing/2014/main" id="{812FAE83-C755-4ACB-8559-30E1D50BA935}"/>
            </a:ext>
          </a:extLst>
        </cdr:cNvPr>
        <cdr:cNvSpPr txBox="1"/>
      </cdr:nvSpPr>
      <cdr:spPr>
        <a:xfrm xmlns:a="http://schemas.openxmlformats.org/drawingml/2006/main">
          <a:off x="5697141" y="1444129"/>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28%</a:t>
          </a:r>
        </a:p>
      </cdr:txBody>
    </cdr:sp>
  </cdr:relSizeAnchor>
  <cdr:relSizeAnchor xmlns:cdr="http://schemas.openxmlformats.org/drawingml/2006/chartDrawing">
    <cdr:from>
      <cdr:x>0.86642</cdr:x>
      <cdr:y>0.33371</cdr:y>
    </cdr:from>
    <cdr:to>
      <cdr:x>0.90684</cdr:x>
      <cdr:y>0.38349</cdr:y>
    </cdr:to>
    <cdr:sp macro="" textlink="">
      <cdr:nvSpPr>
        <cdr:cNvPr id="48" name="TextBox 1">
          <a:extLst xmlns:a="http://schemas.openxmlformats.org/drawingml/2006/main">
            <a:ext uri="{FF2B5EF4-FFF2-40B4-BE49-F238E27FC236}">
              <a16:creationId xmlns="" xmlns:a16="http://schemas.microsoft.com/office/drawing/2014/main" id="{5242C70B-5A52-4E15-A042-C4D0C031D066}"/>
            </a:ext>
          </a:extLst>
        </cdr:cNvPr>
        <cdr:cNvSpPr txBox="1"/>
      </cdr:nvSpPr>
      <cdr:spPr>
        <a:xfrm xmlns:a="http://schemas.openxmlformats.org/drawingml/2006/main">
          <a:off x="6734134" y="1444129"/>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34%</a:t>
          </a:r>
        </a:p>
      </cdr:txBody>
    </cdr:sp>
  </cdr:relSizeAnchor>
  <cdr:relSizeAnchor xmlns:cdr="http://schemas.openxmlformats.org/drawingml/2006/chartDrawing">
    <cdr:from>
      <cdr:x>0.733</cdr:x>
      <cdr:y>0.58022</cdr:y>
    </cdr:from>
    <cdr:to>
      <cdr:x>0.77342</cdr:x>
      <cdr:y>0.63</cdr:y>
    </cdr:to>
    <cdr:sp macro="" textlink="">
      <cdr:nvSpPr>
        <cdr:cNvPr id="55" name="TextBox 1">
          <a:extLst xmlns:a="http://schemas.openxmlformats.org/drawingml/2006/main">
            <a:ext uri="{FF2B5EF4-FFF2-40B4-BE49-F238E27FC236}">
              <a16:creationId xmlns="" xmlns:a16="http://schemas.microsoft.com/office/drawing/2014/main" id="{812FAE83-C755-4ACB-8559-30E1D50BA935}"/>
            </a:ext>
          </a:extLst>
        </cdr:cNvPr>
        <cdr:cNvSpPr txBox="1"/>
      </cdr:nvSpPr>
      <cdr:spPr>
        <a:xfrm xmlns:a="http://schemas.openxmlformats.org/drawingml/2006/main">
          <a:off x="5697141" y="2510907"/>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27%</a:t>
          </a:r>
        </a:p>
      </cdr:txBody>
    </cdr:sp>
  </cdr:relSizeAnchor>
  <cdr:relSizeAnchor xmlns:cdr="http://schemas.openxmlformats.org/drawingml/2006/chartDrawing">
    <cdr:from>
      <cdr:x>0.86642</cdr:x>
      <cdr:y>0.58022</cdr:y>
    </cdr:from>
    <cdr:to>
      <cdr:x>0.90684</cdr:x>
      <cdr:y>0.63</cdr:y>
    </cdr:to>
    <cdr:sp macro="" textlink="">
      <cdr:nvSpPr>
        <cdr:cNvPr id="60" name="TextBox 1">
          <a:extLst xmlns:a="http://schemas.openxmlformats.org/drawingml/2006/main">
            <a:ext uri="{FF2B5EF4-FFF2-40B4-BE49-F238E27FC236}">
              <a16:creationId xmlns="" xmlns:a16="http://schemas.microsoft.com/office/drawing/2014/main" id="{5242C70B-5A52-4E15-A042-C4D0C031D066}"/>
            </a:ext>
          </a:extLst>
        </cdr:cNvPr>
        <cdr:cNvSpPr txBox="1"/>
      </cdr:nvSpPr>
      <cdr:spPr>
        <a:xfrm xmlns:a="http://schemas.openxmlformats.org/drawingml/2006/main">
          <a:off x="6734133" y="2510917"/>
          <a:ext cx="314161" cy="21542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20%</a:t>
          </a:r>
        </a:p>
      </cdr:txBody>
    </cdr:sp>
  </cdr:relSizeAnchor>
  <cdr:relSizeAnchor xmlns:cdr="http://schemas.openxmlformats.org/drawingml/2006/chartDrawing">
    <cdr:from>
      <cdr:x>0.733</cdr:x>
      <cdr:y>0.7949</cdr:y>
    </cdr:from>
    <cdr:to>
      <cdr:x>0.77342</cdr:x>
      <cdr:y>0.84468</cdr:y>
    </cdr:to>
    <cdr:sp macro="" textlink="">
      <cdr:nvSpPr>
        <cdr:cNvPr id="61" name="TextBox 1">
          <a:extLst xmlns:a="http://schemas.openxmlformats.org/drawingml/2006/main">
            <a:ext uri="{FF2B5EF4-FFF2-40B4-BE49-F238E27FC236}">
              <a16:creationId xmlns="" xmlns:a16="http://schemas.microsoft.com/office/drawing/2014/main" id="{812FAE83-C755-4ACB-8559-30E1D50BA935}"/>
            </a:ext>
          </a:extLst>
        </cdr:cNvPr>
        <cdr:cNvSpPr txBox="1"/>
      </cdr:nvSpPr>
      <cdr:spPr>
        <a:xfrm xmlns:a="http://schemas.openxmlformats.org/drawingml/2006/main">
          <a:off x="5697141" y="3439940"/>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31%</a:t>
          </a:r>
        </a:p>
      </cdr:txBody>
    </cdr:sp>
  </cdr:relSizeAnchor>
  <cdr:relSizeAnchor xmlns:cdr="http://schemas.openxmlformats.org/drawingml/2006/chartDrawing">
    <cdr:from>
      <cdr:x>0.86642</cdr:x>
      <cdr:y>0.7949</cdr:y>
    </cdr:from>
    <cdr:to>
      <cdr:x>0.90684</cdr:x>
      <cdr:y>0.84468</cdr:y>
    </cdr:to>
    <cdr:sp macro="" textlink="">
      <cdr:nvSpPr>
        <cdr:cNvPr id="62" name="TextBox 1">
          <a:extLst xmlns:a="http://schemas.openxmlformats.org/drawingml/2006/main">
            <a:ext uri="{FF2B5EF4-FFF2-40B4-BE49-F238E27FC236}">
              <a16:creationId xmlns="" xmlns:a16="http://schemas.microsoft.com/office/drawing/2014/main" id="{5242C70B-5A52-4E15-A042-C4D0C031D066}"/>
            </a:ext>
          </a:extLst>
        </cdr:cNvPr>
        <cdr:cNvSpPr txBox="1"/>
      </cdr:nvSpPr>
      <cdr:spPr>
        <a:xfrm xmlns:a="http://schemas.openxmlformats.org/drawingml/2006/main">
          <a:off x="6734133" y="3439934"/>
          <a:ext cx="314161" cy="21542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24%</a:t>
          </a:r>
        </a:p>
      </cdr:txBody>
    </cdr:sp>
  </cdr:relSizeAnchor>
</c:userShapes>
</file>

<file path=ppt/drawings/drawing7.xml><?xml version="1.0" encoding="utf-8"?>
<c:userShapes xmlns:c="http://schemas.openxmlformats.org/drawingml/2006/chart">
  <cdr:relSizeAnchor xmlns:cdr="http://schemas.openxmlformats.org/drawingml/2006/chartDrawing">
    <cdr:from>
      <cdr:x>0.77114</cdr:x>
      <cdr:y>0</cdr:y>
    </cdr:from>
    <cdr:to>
      <cdr:x>0.85302</cdr:x>
      <cdr:y>0.08463</cdr:y>
    </cdr:to>
    <cdr:sp macro="" textlink="">
      <cdr:nvSpPr>
        <cdr:cNvPr id="19" name="TextBox 18"/>
        <cdr:cNvSpPr txBox="1"/>
      </cdr:nvSpPr>
      <cdr:spPr>
        <a:xfrm xmlns:a="http://schemas.openxmlformats.org/drawingml/2006/main">
          <a:off x="5993614" y="0"/>
          <a:ext cx="636393" cy="366254"/>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dirty="0">
              <a:solidFill>
                <a:srgbClr val="02458C"/>
              </a:solidFill>
              <a:latin typeface="Calibri" pitchFamily="34" charset="0"/>
            </a:rPr>
            <a:t>CMC</a:t>
          </a:r>
          <a:br>
            <a:rPr lang="en-US" sz="1400" b="1" dirty="0">
              <a:solidFill>
                <a:srgbClr val="02458C"/>
              </a:solidFill>
              <a:latin typeface="Calibri" pitchFamily="34" charset="0"/>
            </a:rPr>
          </a:br>
          <a:r>
            <a:rPr lang="en-US" sz="1400" b="1" u="sng" dirty="0">
              <a:solidFill>
                <a:srgbClr val="02458C"/>
              </a:solidFill>
              <a:latin typeface="Calibri" pitchFamily="34" charset="0"/>
            </a:rPr>
            <a:t>opt-outs</a:t>
          </a:r>
        </a:p>
      </cdr:txBody>
    </cdr:sp>
  </cdr:relSizeAnchor>
  <cdr:relSizeAnchor xmlns:cdr="http://schemas.openxmlformats.org/drawingml/2006/chartDrawing">
    <cdr:from>
      <cdr:x>0.79204</cdr:x>
      <cdr:y>0.50807</cdr:y>
    </cdr:from>
    <cdr:to>
      <cdr:x>0.83229</cdr:x>
      <cdr:y>0.55786</cdr:y>
    </cdr:to>
    <cdr:sp macro="" textlink="">
      <cdr:nvSpPr>
        <cdr:cNvPr id="24" name="TextBox 1"/>
        <cdr:cNvSpPr txBox="1"/>
      </cdr:nvSpPr>
      <cdr:spPr>
        <a:xfrm xmlns:a="http://schemas.openxmlformats.org/drawingml/2006/main">
          <a:off x="6156017" y="2198697"/>
          <a:ext cx="312874"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49%</a:t>
          </a:r>
        </a:p>
      </cdr:txBody>
    </cdr:sp>
  </cdr:relSizeAnchor>
  <cdr:relSizeAnchor xmlns:cdr="http://schemas.openxmlformats.org/drawingml/2006/chartDrawing">
    <cdr:from>
      <cdr:x>0.79204</cdr:x>
      <cdr:y>0.9135</cdr:y>
    </cdr:from>
    <cdr:to>
      <cdr:x>0.83229</cdr:x>
      <cdr:y>0.96328</cdr:y>
    </cdr:to>
    <cdr:sp macro="" textlink="">
      <cdr:nvSpPr>
        <cdr:cNvPr id="26" name="TextBox 1"/>
        <cdr:cNvSpPr txBox="1"/>
      </cdr:nvSpPr>
      <cdr:spPr>
        <a:xfrm xmlns:a="http://schemas.openxmlformats.org/drawingml/2006/main">
          <a:off x="6156017" y="3953184"/>
          <a:ext cx="312874"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11%</a:t>
          </a:r>
        </a:p>
      </cdr:txBody>
    </cdr:sp>
  </cdr:relSizeAnchor>
  <cdr:relSizeAnchor xmlns:cdr="http://schemas.openxmlformats.org/drawingml/2006/chartDrawing">
    <cdr:from>
      <cdr:x>0.79204</cdr:x>
      <cdr:y>0.17022</cdr:y>
    </cdr:from>
    <cdr:to>
      <cdr:x>0.83229</cdr:x>
      <cdr:y>0.22</cdr:y>
    </cdr:to>
    <cdr:sp macro="" textlink="">
      <cdr:nvSpPr>
        <cdr:cNvPr id="27" name="TextBox 1"/>
        <cdr:cNvSpPr txBox="1"/>
      </cdr:nvSpPr>
      <cdr:spPr>
        <a:xfrm xmlns:a="http://schemas.openxmlformats.org/drawingml/2006/main">
          <a:off x="6156017" y="736622"/>
          <a:ext cx="312874"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37%</a:t>
          </a:r>
        </a:p>
      </cdr:txBody>
    </cdr:sp>
  </cdr:relSizeAnchor>
  <cdr:relSizeAnchor xmlns:cdr="http://schemas.openxmlformats.org/drawingml/2006/chartDrawing">
    <cdr:from>
      <cdr:x>0.79204</cdr:x>
      <cdr:y>0.64322</cdr:y>
    </cdr:from>
    <cdr:to>
      <cdr:x>0.83229</cdr:x>
      <cdr:y>0.693</cdr:y>
    </cdr:to>
    <cdr:sp macro="" textlink="">
      <cdr:nvSpPr>
        <cdr:cNvPr id="28" name="TextBox 1"/>
        <cdr:cNvSpPr txBox="1"/>
      </cdr:nvSpPr>
      <cdr:spPr>
        <a:xfrm xmlns:a="http://schemas.openxmlformats.org/drawingml/2006/main">
          <a:off x="6156017" y="2783541"/>
          <a:ext cx="312874"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18%</a:t>
          </a:r>
        </a:p>
      </cdr:txBody>
    </cdr:sp>
  </cdr:relSizeAnchor>
  <cdr:relSizeAnchor xmlns:cdr="http://schemas.openxmlformats.org/drawingml/2006/chartDrawing">
    <cdr:from>
      <cdr:x>0.44543</cdr:x>
      <cdr:y>0</cdr:y>
    </cdr:from>
    <cdr:to>
      <cdr:x>0.53391</cdr:x>
      <cdr:y>0.085</cdr:y>
    </cdr:to>
    <cdr:sp macro="" textlink="">
      <cdr:nvSpPr>
        <cdr:cNvPr id="29" name="TextBox 28"/>
        <cdr:cNvSpPr txBox="1"/>
      </cdr:nvSpPr>
      <cdr:spPr>
        <a:xfrm xmlns:a="http://schemas.openxmlformats.org/drawingml/2006/main">
          <a:off x="3462067" y="0"/>
          <a:ext cx="687689" cy="367858"/>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dirty="0">
              <a:solidFill>
                <a:srgbClr val="02458C"/>
              </a:solidFill>
              <a:latin typeface="Calibri" pitchFamily="34" charset="0"/>
            </a:rPr>
            <a:t>CMC</a:t>
          </a:r>
          <a:br>
            <a:rPr lang="en-US" sz="1400" b="1" dirty="0">
              <a:solidFill>
                <a:srgbClr val="02458C"/>
              </a:solidFill>
              <a:latin typeface="Calibri" pitchFamily="34" charset="0"/>
            </a:rPr>
          </a:br>
          <a:r>
            <a:rPr lang="en-US" sz="1400" b="1" u="sng" dirty="0">
              <a:solidFill>
                <a:srgbClr val="02458C"/>
              </a:solidFill>
              <a:latin typeface="Calibri" pitchFamily="34" charset="0"/>
            </a:rPr>
            <a:t>enrollees</a:t>
          </a:r>
        </a:p>
      </cdr:txBody>
    </cdr:sp>
  </cdr:relSizeAnchor>
  <cdr:relSizeAnchor xmlns:cdr="http://schemas.openxmlformats.org/drawingml/2006/chartDrawing">
    <cdr:from>
      <cdr:x>0.79204</cdr:x>
      <cdr:y>0.23779</cdr:y>
    </cdr:from>
    <cdr:to>
      <cdr:x>0.83229</cdr:x>
      <cdr:y>0.28757</cdr:y>
    </cdr:to>
    <cdr:sp macro="" textlink="">
      <cdr:nvSpPr>
        <cdr:cNvPr id="33" name="TextBox 1"/>
        <cdr:cNvSpPr txBox="1"/>
      </cdr:nvSpPr>
      <cdr:spPr>
        <a:xfrm xmlns:a="http://schemas.openxmlformats.org/drawingml/2006/main">
          <a:off x="6156017" y="1029032"/>
          <a:ext cx="312874"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63%</a:t>
          </a:r>
        </a:p>
      </cdr:txBody>
    </cdr:sp>
  </cdr:relSizeAnchor>
  <cdr:relSizeAnchor xmlns:cdr="http://schemas.openxmlformats.org/drawingml/2006/chartDrawing">
    <cdr:from>
      <cdr:x>0.79204</cdr:x>
      <cdr:y>0.37293</cdr:y>
    </cdr:from>
    <cdr:to>
      <cdr:x>0.83229</cdr:x>
      <cdr:y>0.42271</cdr:y>
    </cdr:to>
    <cdr:sp macro="" textlink="">
      <cdr:nvSpPr>
        <cdr:cNvPr id="35" name="TextBox 1"/>
        <cdr:cNvSpPr txBox="1"/>
      </cdr:nvSpPr>
      <cdr:spPr>
        <a:xfrm xmlns:a="http://schemas.openxmlformats.org/drawingml/2006/main">
          <a:off x="6156017" y="1613854"/>
          <a:ext cx="312874"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20%</a:t>
          </a:r>
        </a:p>
      </cdr:txBody>
    </cdr:sp>
  </cdr:relSizeAnchor>
  <cdr:relSizeAnchor xmlns:cdr="http://schemas.openxmlformats.org/drawingml/2006/chartDrawing">
    <cdr:from>
      <cdr:x>0.79204</cdr:x>
      <cdr:y>0.4405</cdr:y>
    </cdr:from>
    <cdr:to>
      <cdr:x>0.83229</cdr:x>
      <cdr:y>0.49029</cdr:y>
    </cdr:to>
    <cdr:sp macro="" textlink="">
      <cdr:nvSpPr>
        <cdr:cNvPr id="36" name="TextBox 1"/>
        <cdr:cNvSpPr txBox="1"/>
      </cdr:nvSpPr>
      <cdr:spPr>
        <a:xfrm xmlns:a="http://schemas.openxmlformats.org/drawingml/2006/main">
          <a:off x="6156017" y="1906286"/>
          <a:ext cx="312874"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32%</a:t>
          </a:r>
        </a:p>
      </cdr:txBody>
    </cdr:sp>
  </cdr:relSizeAnchor>
  <cdr:relSizeAnchor xmlns:cdr="http://schemas.openxmlformats.org/drawingml/2006/chartDrawing">
    <cdr:from>
      <cdr:x>0.79204</cdr:x>
      <cdr:y>0.71079</cdr:y>
    </cdr:from>
    <cdr:to>
      <cdr:x>0.83229</cdr:x>
      <cdr:y>0.76057</cdr:y>
    </cdr:to>
    <cdr:sp macro="" textlink="">
      <cdr:nvSpPr>
        <cdr:cNvPr id="39" name="TextBox 1"/>
        <cdr:cNvSpPr txBox="1"/>
      </cdr:nvSpPr>
      <cdr:spPr>
        <a:xfrm xmlns:a="http://schemas.openxmlformats.org/drawingml/2006/main">
          <a:off x="6156017" y="3075952"/>
          <a:ext cx="312874"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41%</a:t>
          </a:r>
        </a:p>
      </cdr:txBody>
    </cdr:sp>
  </cdr:relSizeAnchor>
  <cdr:relSizeAnchor xmlns:cdr="http://schemas.openxmlformats.org/drawingml/2006/chartDrawing">
    <cdr:from>
      <cdr:x>0.79187</cdr:x>
      <cdr:y>0.77836</cdr:y>
    </cdr:from>
    <cdr:to>
      <cdr:x>0.83229</cdr:x>
      <cdr:y>0.82814</cdr:y>
    </cdr:to>
    <cdr:sp macro="" textlink="">
      <cdr:nvSpPr>
        <cdr:cNvPr id="40" name="TextBox 1"/>
        <cdr:cNvSpPr txBox="1"/>
      </cdr:nvSpPr>
      <cdr:spPr>
        <a:xfrm xmlns:a="http://schemas.openxmlformats.org/drawingml/2006/main">
          <a:off x="6154702" y="3368365"/>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13%</a:t>
          </a:r>
        </a:p>
      </cdr:txBody>
    </cdr:sp>
  </cdr:relSizeAnchor>
  <cdr:relSizeAnchor xmlns:cdr="http://schemas.openxmlformats.org/drawingml/2006/chartDrawing">
    <cdr:from>
      <cdr:x>0.79204</cdr:x>
      <cdr:y>0.84593</cdr:y>
    </cdr:from>
    <cdr:to>
      <cdr:x>0.83229</cdr:x>
      <cdr:y>0.89571</cdr:y>
    </cdr:to>
    <cdr:sp macro="" textlink="">
      <cdr:nvSpPr>
        <cdr:cNvPr id="41" name="TextBox 1"/>
        <cdr:cNvSpPr txBox="1"/>
      </cdr:nvSpPr>
      <cdr:spPr>
        <a:xfrm xmlns:a="http://schemas.openxmlformats.org/drawingml/2006/main">
          <a:off x="6156017" y="3660773"/>
          <a:ext cx="312874"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16%</a:t>
          </a:r>
        </a:p>
      </cdr:txBody>
    </cdr:sp>
  </cdr:relSizeAnchor>
  <cdr:relSizeAnchor xmlns:cdr="http://schemas.openxmlformats.org/drawingml/2006/chartDrawing">
    <cdr:from>
      <cdr:x>0.25919</cdr:x>
      <cdr:y>0.11269</cdr:y>
    </cdr:from>
    <cdr:to>
      <cdr:x>0.32993</cdr:x>
      <cdr:y>0.15538</cdr:y>
    </cdr:to>
    <cdr:sp macro="" textlink="">
      <cdr:nvSpPr>
        <cdr:cNvPr id="42" name="TextBox 41"/>
        <cdr:cNvSpPr txBox="1"/>
      </cdr:nvSpPr>
      <cdr:spPr>
        <a:xfrm xmlns:a="http://schemas.openxmlformats.org/drawingml/2006/main">
          <a:off x="2014537" y="487680"/>
          <a:ext cx="549831"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rgbClr val="02458C"/>
              </a:solidFill>
              <a:latin typeface="Calibri" pitchFamily="34" charset="0"/>
            </a:rPr>
            <a:t>Gender</a:t>
          </a:r>
        </a:p>
      </cdr:txBody>
    </cdr:sp>
  </cdr:relSizeAnchor>
  <cdr:relSizeAnchor xmlns:cdr="http://schemas.openxmlformats.org/drawingml/2006/chartDrawing">
    <cdr:from>
      <cdr:x>0.29343</cdr:x>
      <cdr:y>0.31695</cdr:y>
    </cdr:from>
    <cdr:to>
      <cdr:x>0.32993</cdr:x>
      <cdr:y>0.35964</cdr:y>
    </cdr:to>
    <cdr:sp macro="" textlink="">
      <cdr:nvSpPr>
        <cdr:cNvPr id="43" name="TextBox 42"/>
        <cdr:cNvSpPr txBox="1"/>
      </cdr:nvSpPr>
      <cdr:spPr>
        <a:xfrm xmlns:a="http://schemas.openxmlformats.org/drawingml/2006/main">
          <a:off x="2280636" y="1371600"/>
          <a:ext cx="283732"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u="sng" dirty="0">
              <a:solidFill>
                <a:srgbClr val="02458C"/>
              </a:solidFill>
              <a:latin typeface="Calibri" pitchFamily="34" charset="0"/>
            </a:rPr>
            <a:t>Age</a:t>
          </a:r>
        </a:p>
      </cdr:txBody>
    </cdr:sp>
  </cdr:relSizeAnchor>
  <cdr:relSizeAnchor xmlns:cdr="http://schemas.openxmlformats.org/drawingml/2006/chartDrawing">
    <cdr:from>
      <cdr:x>0.18989</cdr:x>
      <cdr:y>0.59164</cdr:y>
    </cdr:from>
    <cdr:to>
      <cdr:x>0.32993</cdr:x>
      <cdr:y>0.63432</cdr:y>
    </cdr:to>
    <cdr:sp macro="" textlink="">
      <cdr:nvSpPr>
        <cdr:cNvPr id="44" name="TextBox 43"/>
        <cdr:cNvSpPr txBox="1"/>
      </cdr:nvSpPr>
      <cdr:spPr>
        <a:xfrm xmlns:a="http://schemas.openxmlformats.org/drawingml/2006/main">
          <a:off x="1475929" y="2560320"/>
          <a:ext cx="1088439"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r">
            <a:lnSpc>
              <a:spcPct val="85000"/>
            </a:lnSpc>
          </a:pPr>
          <a:r>
            <a:rPr lang="en-US" sz="1400" b="1" u="sng" dirty="0">
              <a:solidFill>
                <a:srgbClr val="02458C"/>
              </a:solidFill>
              <a:latin typeface="Calibri" pitchFamily="34" charset="0"/>
            </a:rPr>
            <a:t>Race/ethnicity</a:t>
          </a:r>
        </a:p>
      </cdr:txBody>
    </cdr:sp>
  </cdr:relSizeAnchor>
</c:userShapes>
</file>

<file path=ppt/drawings/drawing8.xml><?xml version="1.0" encoding="utf-8"?>
<c:userShapes xmlns:c="http://schemas.openxmlformats.org/drawingml/2006/chart">
  <cdr:relSizeAnchor xmlns:cdr="http://schemas.openxmlformats.org/drawingml/2006/chartDrawing">
    <cdr:from>
      <cdr:x>0.79204</cdr:x>
      <cdr:y>0.48968</cdr:y>
    </cdr:from>
    <cdr:to>
      <cdr:x>0.83229</cdr:x>
      <cdr:y>0.53946</cdr:y>
    </cdr:to>
    <cdr:sp macro="" textlink="">
      <cdr:nvSpPr>
        <cdr:cNvPr id="24" name="TextBox 1"/>
        <cdr:cNvSpPr txBox="1"/>
      </cdr:nvSpPr>
      <cdr:spPr>
        <a:xfrm xmlns:a="http://schemas.openxmlformats.org/drawingml/2006/main">
          <a:off x="6156017" y="2119093"/>
          <a:ext cx="312874"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10%</a:t>
          </a:r>
        </a:p>
      </cdr:txBody>
    </cdr:sp>
  </cdr:relSizeAnchor>
  <cdr:relSizeAnchor xmlns:cdr="http://schemas.openxmlformats.org/drawingml/2006/chartDrawing">
    <cdr:from>
      <cdr:x>0.79204</cdr:x>
      <cdr:y>0.18402</cdr:y>
    </cdr:from>
    <cdr:to>
      <cdr:x>0.83229</cdr:x>
      <cdr:y>0.2338</cdr:y>
    </cdr:to>
    <cdr:sp macro="" textlink="">
      <cdr:nvSpPr>
        <cdr:cNvPr id="27" name="TextBox 1"/>
        <cdr:cNvSpPr txBox="1"/>
      </cdr:nvSpPr>
      <cdr:spPr>
        <a:xfrm xmlns:a="http://schemas.openxmlformats.org/drawingml/2006/main">
          <a:off x="6156017" y="796341"/>
          <a:ext cx="312874"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44%</a:t>
          </a:r>
        </a:p>
      </cdr:txBody>
    </cdr:sp>
  </cdr:relSizeAnchor>
  <cdr:relSizeAnchor xmlns:cdr="http://schemas.openxmlformats.org/drawingml/2006/chartDrawing">
    <cdr:from>
      <cdr:x>0.79187</cdr:x>
      <cdr:y>0.28729</cdr:y>
    </cdr:from>
    <cdr:to>
      <cdr:x>0.83229</cdr:x>
      <cdr:y>0.33707</cdr:y>
    </cdr:to>
    <cdr:sp macro="" textlink="">
      <cdr:nvSpPr>
        <cdr:cNvPr id="33" name="TextBox 1"/>
        <cdr:cNvSpPr txBox="1"/>
      </cdr:nvSpPr>
      <cdr:spPr>
        <a:xfrm xmlns:a="http://schemas.openxmlformats.org/drawingml/2006/main">
          <a:off x="6154702" y="1243245"/>
          <a:ext cx="314189"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19%</a:t>
          </a:r>
        </a:p>
      </cdr:txBody>
    </cdr:sp>
  </cdr:relSizeAnchor>
  <cdr:relSizeAnchor xmlns:cdr="http://schemas.openxmlformats.org/drawingml/2006/chartDrawing">
    <cdr:from>
      <cdr:x>0.79204</cdr:x>
      <cdr:y>0.38918</cdr:y>
    </cdr:from>
    <cdr:to>
      <cdr:x>0.83229</cdr:x>
      <cdr:y>0.43896</cdr:y>
    </cdr:to>
    <cdr:sp macro="" textlink="">
      <cdr:nvSpPr>
        <cdr:cNvPr id="35" name="TextBox 1"/>
        <cdr:cNvSpPr txBox="1"/>
      </cdr:nvSpPr>
      <cdr:spPr>
        <a:xfrm xmlns:a="http://schemas.openxmlformats.org/drawingml/2006/main">
          <a:off x="6156017" y="1684176"/>
          <a:ext cx="312874"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13%</a:t>
          </a:r>
        </a:p>
      </cdr:txBody>
    </cdr:sp>
  </cdr:relSizeAnchor>
  <cdr:relSizeAnchor xmlns:cdr="http://schemas.openxmlformats.org/drawingml/2006/chartDrawing">
    <cdr:from>
      <cdr:x>0.79204</cdr:x>
      <cdr:y>0.69239</cdr:y>
    </cdr:from>
    <cdr:to>
      <cdr:x>0.83229</cdr:x>
      <cdr:y>0.74217</cdr:y>
    </cdr:to>
    <cdr:sp macro="" textlink="">
      <cdr:nvSpPr>
        <cdr:cNvPr id="39" name="TextBox 1"/>
        <cdr:cNvSpPr txBox="1"/>
      </cdr:nvSpPr>
      <cdr:spPr>
        <a:xfrm xmlns:a="http://schemas.openxmlformats.org/drawingml/2006/main">
          <a:off x="6156017" y="2996325"/>
          <a:ext cx="312874"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59%</a:t>
          </a:r>
        </a:p>
      </cdr:txBody>
    </cdr:sp>
  </cdr:relSizeAnchor>
  <cdr:relSizeAnchor xmlns:cdr="http://schemas.openxmlformats.org/drawingml/2006/chartDrawing">
    <cdr:from>
      <cdr:x>0.79204</cdr:x>
      <cdr:y>0.79446</cdr:y>
    </cdr:from>
    <cdr:to>
      <cdr:x>0.83229</cdr:x>
      <cdr:y>0.84424</cdr:y>
    </cdr:to>
    <cdr:sp macro="" textlink="">
      <cdr:nvSpPr>
        <cdr:cNvPr id="40" name="TextBox 1"/>
        <cdr:cNvSpPr txBox="1"/>
      </cdr:nvSpPr>
      <cdr:spPr>
        <a:xfrm xmlns:a="http://schemas.openxmlformats.org/drawingml/2006/main">
          <a:off x="6156017" y="3438036"/>
          <a:ext cx="312874" cy="215444"/>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solidFill>
                <a:schemeClr val="bg1"/>
              </a:solidFill>
              <a:latin typeface="Calibri" pitchFamily="34" charset="0"/>
            </a:rPr>
            <a:t>36%</a:t>
          </a:r>
        </a:p>
      </cdr:txBody>
    </cdr:sp>
  </cdr:relSizeAnchor>
  <cdr:relSizeAnchor xmlns:cdr="http://schemas.openxmlformats.org/drawingml/2006/chartDrawing">
    <cdr:from>
      <cdr:x>0.23423</cdr:x>
      <cdr:y>0.11269</cdr:y>
    </cdr:from>
    <cdr:to>
      <cdr:x>0.32993</cdr:x>
      <cdr:y>0.15776</cdr:y>
    </cdr:to>
    <cdr:sp macro="" textlink="">
      <cdr:nvSpPr>
        <cdr:cNvPr id="42" name="TextBox 41"/>
        <cdr:cNvSpPr txBox="1"/>
      </cdr:nvSpPr>
      <cdr:spPr>
        <a:xfrm xmlns:a="http://schemas.openxmlformats.org/drawingml/2006/main">
          <a:off x="1820555" y="461908"/>
          <a:ext cx="743793" cy="18473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r">
            <a:lnSpc>
              <a:spcPct val="85000"/>
            </a:lnSpc>
          </a:pPr>
          <a:r>
            <a:rPr lang="en-US" sz="1400" b="1" u="sng" dirty="0">
              <a:solidFill>
                <a:srgbClr val="02458C"/>
              </a:solidFill>
              <a:latin typeface="Calibri" pitchFamily="34" charset="0"/>
            </a:rPr>
            <a:t>Education</a:t>
          </a:r>
        </a:p>
      </cdr:txBody>
    </cdr:sp>
  </cdr:relSizeAnchor>
  <cdr:relSizeAnchor xmlns:cdr="http://schemas.openxmlformats.org/drawingml/2006/chartDrawing">
    <cdr:from>
      <cdr:x>0.03692</cdr:x>
      <cdr:y>0.5887</cdr:y>
    </cdr:from>
    <cdr:to>
      <cdr:x>0.33104</cdr:x>
      <cdr:y>0.67458</cdr:y>
    </cdr:to>
    <cdr:sp macro="" textlink="">
      <cdr:nvSpPr>
        <cdr:cNvPr id="44" name="TextBox 43"/>
        <cdr:cNvSpPr txBox="1"/>
      </cdr:nvSpPr>
      <cdr:spPr>
        <a:xfrm xmlns:a="http://schemas.openxmlformats.org/drawingml/2006/main">
          <a:off x="286940" y="2547615"/>
          <a:ext cx="2286018" cy="371640"/>
        </a:xfrm>
        <a:prstGeom xmlns:a="http://schemas.openxmlformats.org/drawingml/2006/main" prst="rect">
          <a:avLst/>
        </a:prstGeom>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r">
            <a:lnSpc>
              <a:spcPct val="85000"/>
            </a:lnSpc>
          </a:pPr>
          <a:r>
            <a:rPr lang="en-US" sz="1400" b="1" dirty="0">
              <a:solidFill>
                <a:srgbClr val="02458C"/>
              </a:solidFill>
              <a:latin typeface="Calibri" pitchFamily="34" charset="0"/>
            </a:rPr>
            <a:t>Receive Supplemental</a:t>
          </a:r>
          <a:br>
            <a:rPr lang="en-US" sz="1400" b="1" dirty="0">
              <a:solidFill>
                <a:srgbClr val="02458C"/>
              </a:solidFill>
              <a:latin typeface="Calibri" pitchFamily="34" charset="0"/>
            </a:rPr>
          </a:br>
          <a:r>
            <a:rPr lang="en-US" sz="1400" b="1" u="sng" dirty="0">
              <a:solidFill>
                <a:srgbClr val="02458C"/>
              </a:solidFill>
              <a:latin typeface="Calibri" pitchFamily="34" charset="0"/>
            </a:rPr>
            <a:t>Security Income/Payment</a:t>
          </a:r>
        </a:p>
      </cdr:txBody>
    </cdr:sp>
  </cdr:relSizeAnchor>
  <cdr:relSizeAnchor xmlns:cdr="http://schemas.openxmlformats.org/drawingml/2006/chartDrawing">
    <cdr:from>
      <cdr:x>0.769</cdr:x>
      <cdr:y>0.02348</cdr:y>
    </cdr:from>
    <cdr:to>
      <cdr:x>0.85088</cdr:x>
      <cdr:y>0.11283</cdr:y>
    </cdr:to>
    <cdr:sp macro="" textlink="">
      <cdr:nvSpPr>
        <cdr:cNvPr id="12" name="TextBox 1"/>
        <cdr:cNvSpPr txBox="1"/>
      </cdr:nvSpPr>
      <cdr:spPr>
        <a:xfrm xmlns:a="http://schemas.openxmlformats.org/drawingml/2006/main">
          <a:off x="5976937" y="101600"/>
          <a:ext cx="636404"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a:solidFill>
                <a:srgbClr val="02458C"/>
              </a:solidFill>
              <a:latin typeface="Calibri" pitchFamily="34" charset="0"/>
            </a:rPr>
            <a:t>CMC</a:t>
          </a:r>
          <a:br>
            <a:rPr lang="en-US" sz="1400" b="1" dirty="0">
              <a:solidFill>
                <a:srgbClr val="02458C"/>
              </a:solidFill>
              <a:latin typeface="Calibri" pitchFamily="34" charset="0"/>
            </a:rPr>
          </a:br>
          <a:r>
            <a:rPr lang="en-US" sz="1400" b="1" u="sng" dirty="0">
              <a:solidFill>
                <a:srgbClr val="02458C"/>
              </a:solidFill>
              <a:latin typeface="Calibri" pitchFamily="34" charset="0"/>
            </a:rPr>
            <a:t>opt-outs</a:t>
          </a:r>
        </a:p>
      </cdr:txBody>
    </cdr:sp>
  </cdr:relSizeAnchor>
  <cdr:relSizeAnchor xmlns:cdr="http://schemas.openxmlformats.org/drawingml/2006/chartDrawing">
    <cdr:from>
      <cdr:x>0.44328</cdr:x>
      <cdr:y>0.02348</cdr:y>
    </cdr:from>
    <cdr:to>
      <cdr:x>0.53176</cdr:x>
      <cdr:y>0.11283</cdr:y>
    </cdr:to>
    <cdr:sp macro="" textlink="">
      <cdr:nvSpPr>
        <cdr:cNvPr id="13" name="TextBox 2"/>
        <cdr:cNvSpPr txBox="1"/>
      </cdr:nvSpPr>
      <cdr:spPr>
        <a:xfrm xmlns:a="http://schemas.openxmlformats.org/drawingml/2006/main">
          <a:off x="3445388" y="101600"/>
          <a:ext cx="687702" cy="386664"/>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sz="1400" b="1" dirty="0">
              <a:solidFill>
                <a:srgbClr val="02458C"/>
              </a:solidFill>
              <a:latin typeface="Calibri" pitchFamily="34" charset="0"/>
            </a:rPr>
            <a:t>CMC</a:t>
          </a:r>
          <a:br>
            <a:rPr lang="en-US" sz="1400" b="1" dirty="0">
              <a:solidFill>
                <a:srgbClr val="02458C"/>
              </a:solidFill>
              <a:latin typeface="Calibri" pitchFamily="34" charset="0"/>
            </a:rPr>
          </a:br>
          <a:r>
            <a:rPr lang="en-US" sz="1400" b="1" u="sng" dirty="0">
              <a:solidFill>
                <a:srgbClr val="02458C"/>
              </a:solidFill>
              <a:latin typeface="Calibri" pitchFamily="34" charset="0"/>
            </a:rPr>
            <a:t>enrollees</a:t>
          </a:r>
        </a:p>
      </cdr:txBody>
    </cdr:sp>
  </cdr:relSizeAnchor>
</c:userShapes>
</file>

<file path=ppt/drawings/drawing9.xml><?xml version="1.0" encoding="utf-8"?>
<c:userShapes xmlns:c="http://schemas.openxmlformats.org/drawingml/2006/chart">
  <cdr:relSizeAnchor xmlns:cdr="http://schemas.openxmlformats.org/drawingml/2006/chartDrawing">
    <cdr:from>
      <cdr:x>0.77114</cdr:x>
      <cdr:y>0</cdr:y>
    </cdr:from>
    <cdr:to>
      <cdr:x>0.85302</cdr:x>
      <cdr:y>0.08463</cdr:y>
    </cdr:to>
    <cdr:sp macro="" textlink="">
      <cdr:nvSpPr>
        <cdr:cNvPr id="19" name="TextBox 18"/>
        <cdr:cNvSpPr txBox="1"/>
      </cdr:nvSpPr>
      <cdr:spPr>
        <a:xfrm xmlns:a="http://schemas.openxmlformats.org/drawingml/2006/main">
          <a:off x="5993614" y="0"/>
          <a:ext cx="636393" cy="366254"/>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dirty="0">
              <a:solidFill>
                <a:srgbClr val="02458C"/>
              </a:solidFill>
              <a:latin typeface="Calibri" pitchFamily="34" charset="0"/>
            </a:rPr>
            <a:t>CMC</a:t>
          </a:r>
          <a:br>
            <a:rPr lang="en-US" sz="1400" b="1" dirty="0">
              <a:solidFill>
                <a:srgbClr val="02458C"/>
              </a:solidFill>
              <a:latin typeface="Calibri" pitchFamily="34" charset="0"/>
            </a:rPr>
          </a:br>
          <a:r>
            <a:rPr lang="en-US" sz="1400" b="1" u="sng" dirty="0">
              <a:solidFill>
                <a:srgbClr val="02458C"/>
              </a:solidFill>
              <a:latin typeface="Calibri" pitchFamily="34" charset="0"/>
            </a:rPr>
            <a:t>opt-outs</a:t>
          </a:r>
        </a:p>
      </cdr:txBody>
    </cdr:sp>
  </cdr:relSizeAnchor>
  <cdr:relSizeAnchor xmlns:cdr="http://schemas.openxmlformats.org/drawingml/2006/chartDrawing">
    <cdr:from>
      <cdr:x>0.78053</cdr:x>
      <cdr:y>0.39209</cdr:y>
    </cdr:from>
    <cdr:to>
      <cdr:x>0.83229</cdr:x>
      <cdr:y>0.45609</cdr:y>
    </cdr:to>
    <cdr:sp macro="" textlink="">
      <cdr:nvSpPr>
        <cdr:cNvPr id="24" name="TextBox 1"/>
        <cdr:cNvSpPr txBox="1"/>
      </cdr:nvSpPr>
      <cdr:spPr>
        <a:xfrm xmlns:a="http://schemas.openxmlformats.org/drawingml/2006/main">
          <a:off x="6066625" y="1696761"/>
          <a:ext cx="402266" cy="27699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800" b="1" dirty="0">
              <a:solidFill>
                <a:schemeClr val="bg1"/>
              </a:solidFill>
              <a:latin typeface="Calibri" pitchFamily="34" charset="0"/>
            </a:rPr>
            <a:t>53%</a:t>
          </a:r>
        </a:p>
      </cdr:txBody>
    </cdr:sp>
  </cdr:relSizeAnchor>
  <cdr:relSizeAnchor xmlns:cdr="http://schemas.openxmlformats.org/drawingml/2006/chartDrawing">
    <cdr:from>
      <cdr:x>0.78053</cdr:x>
      <cdr:y>0.79839</cdr:y>
    </cdr:from>
    <cdr:to>
      <cdr:x>0.83229</cdr:x>
      <cdr:y>0.8624</cdr:y>
    </cdr:to>
    <cdr:sp macro="" textlink="">
      <cdr:nvSpPr>
        <cdr:cNvPr id="26" name="TextBox 1"/>
        <cdr:cNvSpPr txBox="1"/>
      </cdr:nvSpPr>
      <cdr:spPr>
        <a:xfrm xmlns:a="http://schemas.openxmlformats.org/drawingml/2006/main">
          <a:off x="6066625" y="3455056"/>
          <a:ext cx="402266" cy="27699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800" b="1" dirty="0">
              <a:solidFill>
                <a:schemeClr val="bg1"/>
              </a:solidFill>
              <a:latin typeface="Calibri" pitchFamily="34" charset="0"/>
            </a:rPr>
            <a:t>28%</a:t>
          </a:r>
        </a:p>
      </cdr:txBody>
    </cdr:sp>
  </cdr:relSizeAnchor>
  <cdr:relSizeAnchor xmlns:cdr="http://schemas.openxmlformats.org/drawingml/2006/chartDrawing">
    <cdr:from>
      <cdr:x>0.78053</cdr:x>
      <cdr:y>0.18893</cdr:y>
    </cdr:from>
    <cdr:to>
      <cdr:x>0.83229</cdr:x>
      <cdr:y>0.25294</cdr:y>
    </cdr:to>
    <cdr:sp macro="" textlink="">
      <cdr:nvSpPr>
        <cdr:cNvPr id="27" name="TextBox 1"/>
        <cdr:cNvSpPr txBox="1"/>
      </cdr:nvSpPr>
      <cdr:spPr>
        <a:xfrm xmlns:a="http://schemas.openxmlformats.org/drawingml/2006/main">
          <a:off x="6066625" y="817602"/>
          <a:ext cx="402266" cy="27699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800" b="1" dirty="0">
              <a:solidFill>
                <a:schemeClr val="bg1"/>
              </a:solidFill>
              <a:latin typeface="Calibri" pitchFamily="34" charset="0"/>
            </a:rPr>
            <a:t>48%</a:t>
          </a:r>
        </a:p>
      </cdr:txBody>
    </cdr:sp>
  </cdr:relSizeAnchor>
  <cdr:relSizeAnchor xmlns:cdr="http://schemas.openxmlformats.org/drawingml/2006/chartDrawing">
    <cdr:from>
      <cdr:x>0.78053</cdr:x>
      <cdr:y>0.59524</cdr:y>
    </cdr:from>
    <cdr:to>
      <cdr:x>0.83229</cdr:x>
      <cdr:y>0.65924</cdr:y>
    </cdr:to>
    <cdr:sp macro="" textlink="">
      <cdr:nvSpPr>
        <cdr:cNvPr id="28" name="TextBox 1"/>
        <cdr:cNvSpPr txBox="1"/>
      </cdr:nvSpPr>
      <cdr:spPr>
        <a:xfrm xmlns:a="http://schemas.openxmlformats.org/drawingml/2006/main">
          <a:off x="6066625" y="2575898"/>
          <a:ext cx="402266" cy="276999"/>
        </a:xfrm>
        <a:prstGeom xmlns:a="http://schemas.openxmlformats.org/drawingml/2006/main" prst="rect">
          <a:avLst/>
        </a:prstGeom>
      </cdr:spPr>
      <cdr:txBody>
        <a:bodyPr xmlns:a="http://schemas.openxmlformats.org/drawingml/2006/main" wrap="non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800" b="1" dirty="0">
              <a:solidFill>
                <a:schemeClr val="bg1"/>
              </a:solidFill>
              <a:latin typeface="Calibri" pitchFamily="34" charset="0"/>
            </a:rPr>
            <a:t>44%</a:t>
          </a:r>
        </a:p>
      </cdr:txBody>
    </cdr:sp>
  </cdr:relSizeAnchor>
  <cdr:relSizeAnchor xmlns:cdr="http://schemas.openxmlformats.org/drawingml/2006/chartDrawing">
    <cdr:from>
      <cdr:x>0.40952</cdr:x>
      <cdr:y>0</cdr:y>
    </cdr:from>
    <cdr:to>
      <cdr:x>0.498</cdr:x>
      <cdr:y>0.085</cdr:y>
    </cdr:to>
    <cdr:sp macro="" textlink="">
      <cdr:nvSpPr>
        <cdr:cNvPr id="29" name="TextBox 28"/>
        <cdr:cNvSpPr txBox="1"/>
      </cdr:nvSpPr>
      <cdr:spPr>
        <a:xfrm xmlns:a="http://schemas.openxmlformats.org/drawingml/2006/main">
          <a:off x="3182937" y="0"/>
          <a:ext cx="687689" cy="367858"/>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85000"/>
            </a:lnSpc>
          </a:pPr>
          <a:r>
            <a:rPr lang="en-US" sz="1400" b="1" dirty="0">
              <a:solidFill>
                <a:srgbClr val="02458C"/>
              </a:solidFill>
              <a:latin typeface="Calibri" pitchFamily="34" charset="0"/>
            </a:rPr>
            <a:t>CMC</a:t>
          </a:r>
          <a:br>
            <a:rPr lang="en-US" sz="1400" b="1" dirty="0">
              <a:solidFill>
                <a:srgbClr val="02458C"/>
              </a:solidFill>
              <a:latin typeface="Calibri" pitchFamily="34" charset="0"/>
            </a:rPr>
          </a:br>
          <a:r>
            <a:rPr lang="en-US" sz="1400" b="1" u="sng" dirty="0">
              <a:solidFill>
                <a:srgbClr val="02458C"/>
              </a:solidFill>
              <a:latin typeface="Calibri" pitchFamily="34" charset="0"/>
            </a:rPr>
            <a:t>enrollees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284" tIns="46642" rIns="93284" bIns="4664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284" tIns="46642" rIns="93284" bIns="46642" rtlCol="0"/>
          <a:lstStyle>
            <a:lvl1pPr algn="r">
              <a:defRPr sz="1200"/>
            </a:lvl1pPr>
          </a:lstStyle>
          <a:p>
            <a:fld id="{EBCC78E8-5E76-4278-8BC4-7CA821CF2EBF}" type="datetimeFigureOut">
              <a:rPr lang="en-US" smtClean="0"/>
              <a:t>10/9/2018</a:t>
            </a:fld>
            <a:endParaRPr lang="en-US"/>
          </a:p>
        </p:txBody>
      </p:sp>
      <p:sp>
        <p:nvSpPr>
          <p:cNvPr id="4" name="Footer Placeholder 3"/>
          <p:cNvSpPr>
            <a:spLocks noGrp="1"/>
          </p:cNvSpPr>
          <p:nvPr>
            <p:ph type="ftr" sz="quarter" idx="2"/>
          </p:nvPr>
        </p:nvSpPr>
        <p:spPr>
          <a:xfrm>
            <a:off x="1" y="8842029"/>
            <a:ext cx="3043343" cy="465455"/>
          </a:xfrm>
          <a:prstGeom prst="rect">
            <a:avLst/>
          </a:prstGeom>
        </p:spPr>
        <p:txBody>
          <a:bodyPr vert="horz" lIns="93284" tIns="46642" rIns="93284" bIns="4664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284" tIns="46642" rIns="93284" bIns="46642" rtlCol="0" anchor="b"/>
          <a:lstStyle>
            <a:lvl1pPr algn="r">
              <a:defRPr sz="1200"/>
            </a:lvl1pPr>
          </a:lstStyle>
          <a:p>
            <a:fld id="{DCF57252-7C2C-4949-B378-9FA9257592E6}" type="slidenum">
              <a:rPr lang="en-US" smtClean="0"/>
              <a:t>‹#›</a:t>
            </a:fld>
            <a:endParaRPr lang="en-US"/>
          </a:p>
        </p:txBody>
      </p:sp>
    </p:spTree>
    <p:extLst>
      <p:ext uri="{BB962C8B-B14F-4D97-AF65-F5344CB8AC3E}">
        <p14:creationId xmlns:p14="http://schemas.microsoft.com/office/powerpoint/2010/main" val="2161970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284" tIns="46642" rIns="93284" bIns="4664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284" tIns="46642" rIns="93284" bIns="46642" rtlCol="0"/>
          <a:lstStyle>
            <a:lvl1pPr algn="r">
              <a:defRPr sz="1200"/>
            </a:lvl1pPr>
          </a:lstStyle>
          <a:p>
            <a:fld id="{94BB9B69-EFD6-4FEE-A7B7-FC6314465A2D}" type="datetimeFigureOut">
              <a:rPr lang="en-US" smtClean="0"/>
              <a:t>10/9/2018</a:t>
            </a:fld>
            <a:endParaRPr lang="en-US"/>
          </a:p>
        </p:txBody>
      </p:sp>
      <p:sp>
        <p:nvSpPr>
          <p:cNvPr id="4" name="Slide Image Placeholder 3"/>
          <p:cNvSpPr>
            <a:spLocks noGrp="1" noRot="1" noChangeAspect="1"/>
          </p:cNvSpPr>
          <p:nvPr>
            <p:ph type="sldImg" idx="2"/>
          </p:nvPr>
        </p:nvSpPr>
        <p:spPr>
          <a:xfrm>
            <a:off x="1185863" y="698500"/>
            <a:ext cx="4651375" cy="3489325"/>
          </a:xfrm>
          <a:prstGeom prst="rect">
            <a:avLst/>
          </a:prstGeom>
          <a:noFill/>
          <a:ln w="12700">
            <a:solidFill>
              <a:prstClr val="black"/>
            </a:solidFill>
          </a:ln>
        </p:spPr>
        <p:txBody>
          <a:bodyPr vert="horz" lIns="93284" tIns="46642" rIns="93284" bIns="4664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284" tIns="46642" rIns="93284" bIns="4664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29"/>
            <a:ext cx="3043343" cy="465455"/>
          </a:xfrm>
          <a:prstGeom prst="rect">
            <a:avLst/>
          </a:prstGeom>
        </p:spPr>
        <p:txBody>
          <a:bodyPr vert="horz" lIns="93284" tIns="46642" rIns="93284" bIns="4664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284" tIns="46642" rIns="93284" bIns="46642" rtlCol="0" anchor="b"/>
          <a:lstStyle>
            <a:lvl1pPr algn="r">
              <a:defRPr sz="1200"/>
            </a:lvl1pPr>
          </a:lstStyle>
          <a:p>
            <a:fld id="{1EDEEAB6-64E8-411E-9D1F-C115D7D9D4EA}" type="slidenum">
              <a:rPr lang="en-US" smtClean="0"/>
              <a:t>‹#›</a:t>
            </a:fld>
            <a:endParaRPr lang="en-US"/>
          </a:p>
        </p:txBody>
      </p:sp>
    </p:spTree>
    <p:extLst>
      <p:ext uri="{BB962C8B-B14F-4D97-AF65-F5344CB8AC3E}">
        <p14:creationId xmlns:p14="http://schemas.microsoft.com/office/powerpoint/2010/main" val="1692872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DEEAB6-64E8-411E-9D1F-C115D7D9D4EA}" type="slidenum">
              <a:rPr lang="en-US" smtClean="0"/>
              <a:t>1</a:t>
            </a:fld>
            <a:endParaRPr lang="en-US"/>
          </a:p>
        </p:txBody>
      </p:sp>
    </p:spTree>
    <p:extLst>
      <p:ext uri="{BB962C8B-B14F-4D97-AF65-F5344CB8AC3E}">
        <p14:creationId xmlns:p14="http://schemas.microsoft.com/office/powerpoint/2010/main" val="1985027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12</a:t>
            </a:fld>
            <a:endParaRPr lang="en-US"/>
          </a:p>
        </p:txBody>
      </p:sp>
    </p:spTree>
    <p:extLst>
      <p:ext uri="{BB962C8B-B14F-4D97-AF65-F5344CB8AC3E}">
        <p14:creationId xmlns:p14="http://schemas.microsoft.com/office/powerpoint/2010/main" val="4192175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13</a:t>
            </a:fld>
            <a:endParaRPr lang="en-US"/>
          </a:p>
        </p:txBody>
      </p:sp>
    </p:spTree>
    <p:extLst>
      <p:ext uri="{BB962C8B-B14F-4D97-AF65-F5344CB8AC3E}">
        <p14:creationId xmlns:p14="http://schemas.microsoft.com/office/powerpoint/2010/main" val="2495909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14</a:t>
            </a:fld>
            <a:endParaRPr lang="en-US"/>
          </a:p>
        </p:txBody>
      </p:sp>
    </p:spTree>
    <p:extLst>
      <p:ext uri="{BB962C8B-B14F-4D97-AF65-F5344CB8AC3E}">
        <p14:creationId xmlns:p14="http://schemas.microsoft.com/office/powerpoint/2010/main" val="1472162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15</a:t>
            </a:fld>
            <a:endParaRPr lang="en-US"/>
          </a:p>
        </p:txBody>
      </p:sp>
    </p:spTree>
    <p:extLst>
      <p:ext uri="{BB962C8B-B14F-4D97-AF65-F5344CB8AC3E}">
        <p14:creationId xmlns:p14="http://schemas.microsoft.com/office/powerpoint/2010/main" val="2561661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16</a:t>
            </a:fld>
            <a:endParaRPr lang="en-US"/>
          </a:p>
        </p:txBody>
      </p:sp>
    </p:spTree>
    <p:extLst>
      <p:ext uri="{BB962C8B-B14F-4D97-AF65-F5344CB8AC3E}">
        <p14:creationId xmlns:p14="http://schemas.microsoft.com/office/powerpoint/2010/main" val="1244040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17</a:t>
            </a:fld>
            <a:endParaRPr lang="en-US"/>
          </a:p>
        </p:txBody>
      </p:sp>
    </p:spTree>
    <p:extLst>
      <p:ext uri="{BB962C8B-B14F-4D97-AF65-F5344CB8AC3E}">
        <p14:creationId xmlns:p14="http://schemas.microsoft.com/office/powerpoint/2010/main" val="3672638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18</a:t>
            </a:fld>
            <a:endParaRPr lang="en-US"/>
          </a:p>
        </p:txBody>
      </p:sp>
    </p:spTree>
    <p:extLst>
      <p:ext uri="{BB962C8B-B14F-4D97-AF65-F5344CB8AC3E}">
        <p14:creationId xmlns:p14="http://schemas.microsoft.com/office/powerpoint/2010/main" val="3060362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19</a:t>
            </a:fld>
            <a:endParaRPr lang="en-US"/>
          </a:p>
        </p:txBody>
      </p:sp>
    </p:spTree>
    <p:extLst>
      <p:ext uri="{BB962C8B-B14F-4D97-AF65-F5344CB8AC3E}">
        <p14:creationId xmlns:p14="http://schemas.microsoft.com/office/powerpoint/2010/main" val="3522661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23</a:t>
            </a:fld>
            <a:endParaRPr lang="en-US"/>
          </a:p>
        </p:txBody>
      </p:sp>
    </p:spTree>
    <p:extLst>
      <p:ext uri="{BB962C8B-B14F-4D97-AF65-F5344CB8AC3E}">
        <p14:creationId xmlns:p14="http://schemas.microsoft.com/office/powerpoint/2010/main" val="1208513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24</a:t>
            </a:fld>
            <a:endParaRPr lang="en-US"/>
          </a:p>
        </p:txBody>
      </p:sp>
    </p:spTree>
    <p:extLst>
      <p:ext uri="{BB962C8B-B14F-4D97-AF65-F5344CB8AC3E}">
        <p14:creationId xmlns:p14="http://schemas.microsoft.com/office/powerpoint/2010/main" val="2651583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3</a:t>
            </a:fld>
            <a:endParaRPr lang="en-US"/>
          </a:p>
        </p:txBody>
      </p:sp>
    </p:spTree>
    <p:extLst>
      <p:ext uri="{BB962C8B-B14F-4D97-AF65-F5344CB8AC3E}">
        <p14:creationId xmlns:p14="http://schemas.microsoft.com/office/powerpoint/2010/main" val="1625229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25</a:t>
            </a:fld>
            <a:endParaRPr lang="en-US"/>
          </a:p>
        </p:txBody>
      </p:sp>
    </p:spTree>
    <p:extLst>
      <p:ext uri="{BB962C8B-B14F-4D97-AF65-F5344CB8AC3E}">
        <p14:creationId xmlns:p14="http://schemas.microsoft.com/office/powerpoint/2010/main" val="352724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26</a:t>
            </a:fld>
            <a:endParaRPr lang="en-US"/>
          </a:p>
        </p:txBody>
      </p:sp>
    </p:spTree>
    <p:extLst>
      <p:ext uri="{BB962C8B-B14F-4D97-AF65-F5344CB8AC3E}">
        <p14:creationId xmlns:p14="http://schemas.microsoft.com/office/powerpoint/2010/main" val="859127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27</a:t>
            </a:fld>
            <a:endParaRPr lang="en-US"/>
          </a:p>
        </p:txBody>
      </p:sp>
    </p:spTree>
    <p:extLst>
      <p:ext uri="{BB962C8B-B14F-4D97-AF65-F5344CB8AC3E}">
        <p14:creationId xmlns:p14="http://schemas.microsoft.com/office/powerpoint/2010/main" val="3065078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28</a:t>
            </a:fld>
            <a:endParaRPr lang="en-US"/>
          </a:p>
        </p:txBody>
      </p:sp>
    </p:spTree>
    <p:extLst>
      <p:ext uri="{BB962C8B-B14F-4D97-AF65-F5344CB8AC3E}">
        <p14:creationId xmlns:p14="http://schemas.microsoft.com/office/powerpoint/2010/main" val="1004220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29</a:t>
            </a:fld>
            <a:endParaRPr lang="en-US"/>
          </a:p>
        </p:txBody>
      </p:sp>
    </p:spTree>
    <p:extLst>
      <p:ext uri="{BB962C8B-B14F-4D97-AF65-F5344CB8AC3E}">
        <p14:creationId xmlns:p14="http://schemas.microsoft.com/office/powerpoint/2010/main" val="1189633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30</a:t>
            </a:fld>
            <a:endParaRPr lang="en-US"/>
          </a:p>
        </p:txBody>
      </p:sp>
    </p:spTree>
    <p:extLst>
      <p:ext uri="{BB962C8B-B14F-4D97-AF65-F5344CB8AC3E}">
        <p14:creationId xmlns:p14="http://schemas.microsoft.com/office/powerpoint/2010/main" val="29184585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31</a:t>
            </a:fld>
            <a:endParaRPr lang="en-US"/>
          </a:p>
        </p:txBody>
      </p:sp>
    </p:spTree>
    <p:extLst>
      <p:ext uri="{BB962C8B-B14F-4D97-AF65-F5344CB8AC3E}">
        <p14:creationId xmlns:p14="http://schemas.microsoft.com/office/powerpoint/2010/main" val="14514174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32</a:t>
            </a:fld>
            <a:endParaRPr lang="en-US"/>
          </a:p>
        </p:txBody>
      </p:sp>
    </p:spTree>
    <p:extLst>
      <p:ext uri="{BB962C8B-B14F-4D97-AF65-F5344CB8AC3E}">
        <p14:creationId xmlns:p14="http://schemas.microsoft.com/office/powerpoint/2010/main" val="29415597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33</a:t>
            </a:fld>
            <a:endParaRPr lang="en-US"/>
          </a:p>
        </p:txBody>
      </p:sp>
    </p:spTree>
    <p:extLst>
      <p:ext uri="{BB962C8B-B14F-4D97-AF65-F5344CB8AC3E}">
        <p14:creationId xmlns:p14="http://schemas.microsoft.com/office/powerpoint/2010/main" val="13363425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34</a:t>
            </a:fld>
            <a:endParaRPr lang="en-US"/>
          </a:p>
        </p:txBody>
      </p:sp>
    </p:spTree>
    <p:extLst>
      <p:ext uri="{BB962C8B-B14F-4D97-AF65-F5344CB8AC3E}">
        <p14:creationId xmlns:p14="http://schemas.microsoft.com/office/powerpoint/2010/main" val="1385304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4</a:t>
            </a:fld>
            <a:endParaRPr lang="en-US"/>
          </a:p>
        </p:txBody>
      </p:sp>
    </p:spTree>
    <p:extLst>
      <p:ext uri="{BB962C8B-B14F-4D97-AF65-F5344CB8AC3E}">
        <p14:creationId xmlns:p14="http://schemas.microsoft.com/office/powerpoint/2010/main" val="12063586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35</a:t>
            </a:fld>
            <a:endParaRPr lang="en-US"/>
          </a:p>
        </p:txBody>
      </p:sp>
    </p:spTree>
    <p:extLst>
      <p:ext uri="{BB962C8B-B14F-4D97-AF65-F5344CB8AC3E}">
        <p14:creationId xmlns:p14="http://schemas.microsoft.com/office/powerpoint/2010/main" val="30650788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36</a:t>
            </a:fld>
            <a:endParaRPr lang="en-US"/>
          </a:p>
        </p:txBody>
      </p:sp>
    </p:spTree>
    <p:extLst>
      <p:ext uri="{BB962C8B-B14F-4D97-AF65-F5344CB8AC3E}">
        <p14:creationId xmlns:p14="http://schemas.microsoft.com/office/powerpoint/2010/main" val="32372230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37</a:t>
            </a:fld>
            <a:endParaRPr lang="en-US"/>
          </a:p>
        </p:txBody>
      </p:sp>
    </p:spTree>
    <p:extLst>
      <p:ext uri="{BB962C8B-B14F-4D97-AF65-F5344CB8AC3E}">
        <p14:creationId xmlns:p14="http://schemas.microsoft.com/office/powerpoint/2010/main" val="37331121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38</a:t>
            </a:fld>
            <a:endParaRPr lang="en-US"/>
          </a:p>
        </p:txBody>
      </p:sp>
    </p:spTree>
    <p:extLst>
      <p:ext uri="{BB962C8B-B14F-4D97-AF65-F5344CB8AC3E}">
        <p14:creationId xmlns:p14="http://schemas.microsoft.com/office/powerpoint/2010/main" val="6740332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40</a:t>
            </a:fld>
            <a:endParaRPr lang="en-US"/>
          </a:p>
        </p:txBody>
      </p:sp>
    </p:spTree>
    <p:extLst>
      <p:ext uri="{BB962C8B-B14F-4D97-AF65-F5344CB8AC3E}">
        <p14:creationId xmlns:p14="http://schemas.microsoft.com/office/powerpoint/2010/main" val="40653904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43</a:t>
            </a:fld>
            <a:endParaRPr lang="en-US"/>
          </a:p>
        </p:txBody>
      </p:sp>
    </p:spTree>
    <p:extLst>
      <p:ext uri="{BB962C8B-B14F-4D97-AF65-F5344CB8AC3E}">
        <p14:creationId xmlns:p14="http://schemas.microsoft.com/office/powerpoint/2010/main" val="12383633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44</a:t>
            </a:fld>
            <a:endParaRPr lang="en-US"/>
          </a:p>
        </p:txBody>
      </p:sp>
    </p:spTree>
    <p:extLst>
      <p:ext uri="{BB962C8B-B14F-4D97-AF65-F5344CB8AC3E}">
        <p14:creationId xmlns:p14="http://schemas.microsoft.com/office/powerpoint/2010/main" val="38920448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45</a:t>
            </a:fld>
            <a:endParaRPr lang="en-US"/>
          </a:p>
        </p:txBody>
      </p:sp>
    </p:spTree>
    <p:extLst>
      <p:ext uri="{BB962C8B-B14F-4D97-AF65-F5344CB8AC3E}">
        <p14:creationId xmlns:p14="http://schemas.microsoft.com/office/powerpoint/2010/main" val="25126964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46</a:t>
            </a:fld>
            <a:endParaRPr lang="en-US"/>
          </a:p>
        </p:txBody>
      </p:sp>
    </p:spTree>
    <p:extLst>
      <p:ext uri="{BB962C8B-B14F-4D97-AF65-F5344CB8AC3E}">
        <p14:creationId xmlns:p14="http://schemas.microsoft.com/office/powerpoint/2010/main" val="34843641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47</a:t>
            </a:fld>
            <a:endParaRPr lang="en-US"/>
          </a:p>
        </p:txBody>
      </p:sp>
    </p:spTree>
    <p:extLst>
      <p:ext uri="{BB962C8B-B14F-4D97-AF65-F5344CB8AC3E}">
        <p14:creationId xmlns:p14="http://schemas.microsoft.com/office/powerpoint/2010/main" val="2766802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6</a:t>
            </a:fld>
            <a:endParaRPr lang="en-US"/>
          </a:p>
        </p:txBody>
      </p:sp>
    </p:spTree>
    <p:extLst>
      <p:ext uri="{BB962C8B-B14F-4D97-AF65-F5344CB8AC3E}">
        <p14:creationId xmlns:p14="http://schemas.microsoft.com/office/powerpoint/2010/main" val="6998245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48</a:t>
            </a:fld>
            <a:endParaRPr lang="en-US"/>
          </a:p>
        </p:txBody>
      </p:sp>
    </p:spTree>
    <p:extLst>
      <p:ext uri="{BB962C8B-B14F-4D97-AF65-F5344CB8AC3E}">
        <p14:creationId xmlns:p14="http://schemas.microsoft.com/office/powerpoint/2010/main" val="41323005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49</a:t>
            </a:fld>
            <a:endParaRPr lang="en-US"/>
          </a:p>
        </p:txBody>
      </p:sp>
    </p:spTree>
    <p:extLst>
      <p:ext uri="{BB962C8B-B14F-4D97-AF65-F5344CB8AC3E}">
        <p14:creationId xmlns:p14="http://schemas.microsoft.com/office/powerpoint/2010/main" val="10462254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51</a:t>
            </a:fld>
            <a:endParaRPr lang="en-US"/>
          </a:p>
        </p:txBody>
      </p:sp>
    </p:spTree>
    <p:extLst>
      <p:ext uri="{BB962C8B-B14F-4D97-AF65-F5344CB8AC3E}">
        <p14:creationId xmlns:p14="http://schemas.microsoft.com/office/powerpoint/2010/main" val="13874786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52</a:t>
            </a:fld>
            <a:endParaRPr lang="en-US"/>
          </a:p>
        </p:txBody>
      </p:sp>
    </p:spTree>
    <p:extLst>
      <p:ext uri="{BB962C8B-B14F-4D97-AF65-F5344CB8AC3E}">
        <p14:creationId xmlns:p14="http://schemas.microsoft.com/office/powerpoint/2010/main" val="22266561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53</a:t>
            </a:fld>
            <a:endParaRPr lang="en-US"/>
          </a:p>
        </p:txBody>
      </p:sp>
    </p:spTree>
    <p:extLst>
      <p:ext uri="{BB962C8B-B14F-4D97-AF65-F5344CB8AC3E}">
        <p14:creationId xmlns:p14="http://schemas.microsoft.com/office/powerpoint/2010/main" val="12633313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54</a:t>
            </a:fld>
            <a:endParaRPr lang="en-US"/>
          </a:p>
        </p:txBody>
      </p:sp>
    </p:spTree>
    <p:extLst>
      <p:ext uri="{BB962C8B-B14F-4D97-AF65-F5344CB8AC3E}">
        <p14:creationId xmlns:p14="http://schemas.microsoft.com/office/powerpoint/2010/main" val="23842412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56</a:t>
            </a:fld>
            <a:endParaRPr lang="en-US"/>
          </a:p>
        </p:txBody>
      </p:sp>
    </p:spTree>
    <p:extLst>
      <p:ext uri="{BB962C8B-B14F-4D97-AF65-F5344CB8AC3E}">
        <p14:creationId xmlns:p14="http://schemas.microsoft.com/office/powerpoint/2010/main" val="24080676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58</a:t>
            </a:fld>
            <a:endParaRPr lang="en-US"/>
          </a:p>
        </p:txBody>
      </p:sp>
    </p:spTree>
    <p:extLst>
      <p:ext uri="{BB962C8B-B14F-4D97-AF65-F5344CB8AC3E}">
        <p14:creationId xmlns:p14="http://schemas.microsoft.com/office/powerpoint/2010/main" val="12265955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59</a:t>
            </a:fld>
            <a:endParaRPr lang="en-US"/>
          </a:p>
        </p:txBody>
      </p:sp>
    </p:spTree>
    <p:extLst>
      <p:ext uri="{BB962C8B-B14F-4D97-AF65-F5344CB8AC3E}">
        <p14:creationId xmlns:p14="http://schemas.microsoft.com/office/powerpoint/2010/main" val="41750189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60</a:t>
            </a:fld>
            <a:endParaRPr lang="en-US"/>
          </a:p>
        </p:txBody>
      </p:sp>
    </p:spTree>
    <p:extLst>
      <p:ext uri="{BB962C8B-B14F-4D97-AF65-F5344CB8AC3E}">
        <p14:creationId xmlns:p14="http://schemas.microsoft.com/office/powerpoint/2010/main" val="1796105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7</a:t>
            </a:fld>
            <a:endParaRPr lang="en-US"/>
          </a:p>
        </p:txBody>
      </p:sp>
    </p:spTree>
    <p:extLst>
      <p:ext uri="{BB962C8B-B14F-4D97-AF65-F5344CB8AC3E}">
        <p14:creationId xmlns:p14="http://schemas.microsoft.com/office/powerpoint/2010/main" val="1571633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61</a:t>
            </a:fld>
            <a:endParaRPr lang="en-US"/>
          </a:p>
        </p:txBody>
      </p:sp>
    </p:spTree>
    <p:extLst>
      <p:ext uri="{BB962C8B-B14F-4D97-AF65-F5344CB8AC3E}">
        <p14:creationId xmlns:p14="http://schemas.microsoft.com/office/powerpoint/2010/main" val="13602307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64</a:t>
            </a:fld>
            <a:endParaRPr lang="en-US"/>
          </a:p>
        </p:txBody>
      </p:sp>
    </p:spTree>
    <p:extLst>
      <p:ext uri="{BB962C8B-B14F-4D97-AF65-F5344CB8AC3E}">
        <p14:creationId xmlns:p14="http://schemas.microsoft.com/office/powerpoint/2010/main" val="23703265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66</a:t>
            </a:fld>
            <a:endParaRPr lang="en-US"/>
          </a:p>
        </p:txBody>
      </p:sp>
    </p:spTree>
    <p:extLst>
      <p:ext uri="{BB962C8B-B14F-4D97-AF65-F5344CB8AC3E}">
        <p14:creationId xmlns:p14="http://schemas.microsoft.com/office/powerpoint/2010/main" val="20335598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68</a:t>
            </a:fld>
            <a:endParaRPr lang="en-US"/>
          </a:p>
        </p:txBody>
      </p:sp>
    </p:spTree>
    <p:extLst>
      <p:ext uri="{BB962C8B-B14F-4D97-AF65-F5344CB8AC3E}">
        <p14:creationId xmlns:p14="http://schemas.microsoft.com/office/powerpoint/2010/main" val="7130063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69</a:t>
            </a:fld>
            <a:endParaRPr lang="en-US"/>
          </a:p>
        </p:txBody>
      </p:sp>
    </p:spTree>
    <p:extLst>
      <p:ext uri="{BB962C8B-B14F-4D97-AF65-F5344CB8AC3E}">
        <p14:creationId xmlns:p14="http://schemas.microsoft.com/office/powerpoint/2010/main" val="40869429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70</a:t>
            </a:fld>
            <a:endParaRPr lang="en-US"/>
          </a:p>
        </p:txBody>
      </p:sp>
    </p:spTree>
    <p:extLst>
      <p:ext uri="{BB962C8B-B14F-4D97-AF65-F5344CB8AC3E}">
        <p14:creationId xmlns:p14="http://schemas.microsoft.com/office/powerpoint/2010/main" val="16794062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71</a:t>
            </a:fld>
            <a:endParaRPr lang="en-US"/>
          </a:p>
        </p:txBody>
      </p:sp>
    </p:spTree>
    <p:extLst>
      <p:ext uri="{BB962C8B-B14F-4D97-AF65-F5344CB8AC3E}">
        <p14:creationId xmlns:p14="http://schemas.microsoft.com/office/powerpoint/2010/main" val="7846455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72</a:t>
            </a:fld>
            <a:endParaRPr lang="en-US"/>
          </a:p>
        </p:txBody>
      </p:sp>
    </p:spTree>
    <p:extLst>
      <p:ext uri="{BB962C8B-B14F-4D97-AF65-F5344CB8AC3E}">
        <p14:creationId xmlns:p14="http://schemas.microsoft.com/office/powerpoint/2010/main" val="4106840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73</a:t>
            </a:fld>
            <a:endParaRPr lang="en-US"/>
          </a:p>
        </p:txBody>
      </p:sp>
    </p:spTree>
    <p:extLst>
      <p:ext uri="{BB962C8B-B14F-4D97-AF65-F5344CB8AC3E}">
        <p14:creationId xmlns:p14="http://schemas.microsoft.com/office/powerpoint/2010/main" val="23914359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74</a:t>
            </a:fld>
            <a:endParaRPr lang="en-US"/>
          </a:p>
        </p:txBody>
      </p:sp>
    </p:spTree>
    <p:extLst>
      <p:ext uri="{BB962C8B-B14F-4D97-AF65-F5344CB8AC3E}">
        <p14:creationId xmlns:p14="http://schemas.microsoft.com/office/powerpoint/2010/main" val="3523065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8</a:t>
            </a:fld>
            <a:endParaRPr lang="en-US"/>
          </a:p>
        </p:txBody>
      </p:sp>
    </p:spTree>
    <p:extLst>
      <p:ext uri="{BB962C8B-B14F-4D97-AF65-F5344CB8AC3E}">
        <p14:creationId xmlns:p14="http://schemas.microsoft.com/office/powerpoint/2010/main" val="16491367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77</a:t>
            </a:fld>
            <a:endParaRPr lang="en-US"/>
          </a:p>
        </p:txBody>
      </p:sp>
    </p:spTree>
    <p:extLst>
      <p:ext uri="{BB962C8B-B14F-4D97-AF65-F5344CB8AC3E}">
        <p14:creationId xmlns:p14="http://schemas.microsoft.com/office/powerpoint/2010/main" val="26140713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78</a:t>
            </a:fld>
            <a:endParaRPr lang="en-US"/>
          </a:p>
        </p:txBody>
      </p:sp>
    </p:spTree>
    <p:extLst>
      <p:ext uri="{BB962C8B-B14F-4D97-AF65-F5344CB8AC3E}">
        <p14:creationId xmlns:p14="http://schemas.microsoft.com/office/powerpoint/2010/main" val="12372877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79</a:t>
            </a:fld>
            <a:endParaRPr lang="en-US"/>
          </a:p>
        </p:txBody>
      </p:sp>
    </p:spTree>
    <p:extLst>
      <p:ext uri="{BB962C8B-B14F-4D97-AF65-F5344CB8AC3E}">
        <p14:creationId xmlns:p14="http://schemas.microsoft.com/office/powerpoint/2010/main" val="21653781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82</a:t>
            </a:fld>
            <a:endParaRPr lang="en-US"/>
          </a:p>
        </p:txBody>
      </p:sp>
    </p:spTree>
    <p:extLst>
      <p:ext uri="{BB962C8B-B14F-4D97-AF65-F5344CB8AC3E}">
        <p14:creationId xmlns:p14="http://schemas.microsoft.com/office/powerpoint/2010/main" val="38958756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84</a:t>
            </a:fld>
            <a:endParaRPr lang="en-US"/>
          </a:p>
        </p:txBody>
      </p:sp>
    </p:spTree>
    <p:extLst>
      <p:ext uri="{BB962C8B-B14F-4D97-AF65-F5344CB8AC3E}">
        <p14:creationId xmlns:p14="http://schemas.microsoft.com/office/powerpoint/2010/main" val="34840862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86</a:t>
            </a:fld>
            <a:endParaRPr lang="en-US"/>
          </a:p>
        </p:txBody>
      </p:sp>
    </p:spTree>
    <p:extLst>
      <p:ext uri="{BB962C8B-B14F-4D97-AF65-F5344CB8AC3E}">
        <p14:creationId xmlns:p14="http://schemas.microsoft.com/office/powerpoint/2010/main" val="3342863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87</a:t>
            </a:fld>
            <a:endParaRPr lang="en-US"/>
          </a:p>
        </p:txBody>
      </p:sp>
    </p:spTree>
    <p:extLst>
      <p:ext uri="{BB962C8B-B14F-4D97-AF65-F5344CB8AC3E}">
        <p14:creationId xmlns:p14="http://schemas.microsoft.com/office/powerpoint/2010/main" val="10863457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88</a:t>
            </a:fld>
            <a:endParaRPr lang="en-US"/>
          </a:p>
        </p:txBody>
      </p:sp>
    </p:spTree>
    <p:extLst>
      <p:ext uri="{BB962C8B-B14F-4D97-AF65-F5344CB8AC3E}">
        <p14:creationId xmlns:p14="http://schemas.microsoft.com/office/powerpoint/2010/main" val="27131411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90</a:t>
            </a:fld>
            <a:endParaRPr lang="en-US"/>
          </a:p>
        </p:txBody>
      </p:sp>
    </p:spTree>
    <p:extLst>
      <p:ext uri="{BB962C8B-B14F-4D97-AF65-F5344CB8AC3E}">
        <p14:creationId xmlns:p14="http://schemas.microsoft.com/office/powerpoint/2010/main" val="21064336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92</a:t>
            </a:fld>
            <a:endParaRPr lang="en-US"/>
          </a:p>
        </p:txBody>
      </p:sp>
    </p:spTree>
    <p:extLst>
      <p:ext uri="{BB962C8B-B14F-4D97-AF65-F5344CB8AC3E}">
        <p14:creationId xmlns:p14="http://schemas.microsoft.com/office/powerpoint/2010/main" val="2859568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9</a:t>
            </a:fld>
            <a:endParaRPr lang="en-US"/>
          </a:p>
        </p:txBody>
      </p:sp>
    </p:spTree>
    <p:extLst>
      <p:ext uri="{BB962C8B-B14F-4D97-AF65-F5344CB8AC3E}">
        <p14:creationId xmlns:p14="http://schemas.microsoft.com/office/powerpoint/2010/main" val="16491367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95</a:t>
            </a:fld>
            <a:endParaRPr lang="en-US"/>
          </a:p>
        </p:txBody>
      </p:sp>
    </p:spTree>
    <p:extLst>
      <p:ext uri="{BB962C8B-B14F-4D97-AF65-F5344CB8AC3E}">
        <p14:creationId xmlns:p14="http://schemas.microsoft.com/office/powerpoint/2010/main" val="198951392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97</a:t>
            </a:fld>
            <a:endParaRPr lang="en-US"/>
          </a:p>
        </p:txBody>
      </p:sp>
    </p:spTree>
    <p:extLst>
      <p:ext uri="{BB962C8B-B14F-4D97-AF65-F5344CB8AC3E}">
        <p14:creationId xmlns:p14="http://schemas.microsoft.com/office/powerpoint/2010/main" val="237730806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98</a:t>
            </a:fld>
            <a:endParaRPr lang="en-US"/>
          </a:p>
        </p:txBody>
      </p:sp>
    </p:spTree>
    <p:extLst>
      <p:ext uri="{BB962C8B-B14F-4D97-AF65-F5344CB8AC3E}">
        <p14:creationId xmlns:p14="http://schemas.microsoft.com/office/powerpoint/2010/main" val="111543524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100</a:t>
            </a:fld>
            <a:endParaRPr lang="en-US"/>
          </a:p>
        </p:txBody>
      </p:sp>
    </p:spTree>
    <p:extLst>
      <p:ext uri="{BB962C8B-B14F-4D97-AF65-F5344CB8AC3E}">
        <p14:creationId xmlns:p14="http://schemas.microsoft.com/office/powerpoint/2010/main" val="285448095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101</a:t>
            </a:fld>
            <a:endParaRPr lang="en-US"/>
          </a:p>
        </p:txBody>
      </p:sp>
    </p:spTree>
    <p:extLst>
      <p:ext uri="{BB962C8B-B14F-4D97-AF65-F5344CB8AC3E}">
        <p14:creationId xmlns:p14="http://schemas.microsoft.com/office/powerpoint/2010/main" val="28376960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103</a:t>
            </a:fld>
            <a:endParaRPr lang="en-US"/>
          </a:p>
        </p:txBody>
      </p:sp>
    </p:spTree>
    <p:extLst>
      <p:ext uri="{BB962C8B-B14F-4D97-AF65-F5344CB8AC3E}">
        <p14:creationId xmlns:p14="http://schemas.microsoft.com/office/powerpoint/2010/main" val="80290003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105</a:t>
            </a:fld>
            <a:endParaRPr lang="en-US"/>
          </a:p>
        </p:txBody>
      </p:sp>
    </p:spTree>
    <p:extLst>
      <p:ext uri="{BB962C8B-B14F-4D97-AF65-F5344CB8AC3E}">
        <p14:creationId xmlns:p14="http://schemas.microsoft.com/office/powerpoint/2010/main" val="177821358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108</a:t>
            </a:fld>
            <a:endParaRPr lang="en-US"/>
          </a:p>
        </p:txBody>
      </p:sp>
    </p:spTree>
    <p:extLst>
      <p:ext uri="{BB962C8B-B14F-4D97-AF65-F5344CB8AC3E}">
        <p14:creationId xmlns:p14="http://schemas.microsoft.com/office/powerpoint/2010/main" val="316190817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110</a:t>
            </a:fld>
            <a:endParaRPr lang="en-US"/>
          </a:p>
        </p:txBody>
      </p:sp>
    </p:spTree>
    <p:extLst>
      <p:ext uri="{BB962C8B-B14F-4D97-AF65-F5344CB8AC3E}">
        <p14:creationId xmlns:p14="http://schemas.microsoft.com/office/powerpoint/2010/main" val="20428726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111</a:t>
            </a:fld>
            <a:endParaRPr lang="en-US"/>
          </a:p>
        </p:txBody>
      </p:sp>
    </p:spTree>
    <p:extLst>
      <p:ext uri="{BB962C8B-B14F-4D97-AF65-F5344CB8AC3E}">
        <p14:creationId xmlns:p14="http://schemas.microsoft.com/office/powerpoint/2010/main" val="1580038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10</a:t>
            </a:fld>
            <a:endParaRPr lang="en-US"/>
          </a:p>
        </p:txBody>
      </p:sp>
    </p:spTree>
    <p:extLst>
      <p:ext uri="{BB962C8B-B14F-4D97-AF65-F5344CB8AC3E}">
        <p14:creationId xmlns:p14="http://schemas.microsoft.com/office/powerpoint/2010/main" val="210061140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113</a:t>
            </a:fld>
            <a:endParaRPr lang="en-US"/>
          </a:p>
        </p:txBody>
      </p:sp>
    </p:spTree>
    <p:extLst>
      <p:ext uri="{BB962C8B-B14F-4D97-AF65-F5344CB8AC3E}">
        <p14:creationId xmlns:p14="http://schemas.microsoft.com/office/powerpoint/2010/main" val="316855121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116</a:t>
            </a:fld>
            <a:endParaRPr lang="en-US"/>
          </a:p>
        </p:txBody>
      </p:sp>
    </p:spTree>
    <p:extLst>
      <p:ext uri="{BB962C8B-B14F-4D97-AF65-F5344CB8AC3E}">
        <p14:creationId xmlns:p14="http://schemas.microsoft.com/office/powerpoint/2010/main" val="131692909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117</a:t>
            </a:fld>
            <a:endParaRPr lang="en-US"/>
          </a:p>
        </p:txBody>
      </p:sp>
    </p:spTree>
    <p:extLst>
      <p:ext uri="{BB962C8B-B14F-4D97-AF65-F5344CB8AC3E}">
        <p14:creationId xmlns:p14="http://schemas.microsoft.com/office/powerpoint/2010/main" val="166076645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118</a:t>
            </a:fld>
            <a:endParaRPr lang="en-US"/>
          </a:p>
        </p:txBody>
      </p:sp>
    </p:spTree>
    <p:extLst>
      <p:ext uri="{BB962C8B-B14F-4D97-AF65-F5344CB8AC3E}">
        <p14:creationId xmlns:p14="http://schemas.microsoft.com/office/powerpoint/2010/main" val="56571308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119</a:t>
            </a:fld>
            <a:endParaRPr lang="en-US"/>
          </a:p>
        </p:txBody>
      </p:sp>
    </p:spTree>
    <p:extLst>
      <p:ext uri="{BB962C8B-B14F-4D97-AF65-F5344CB8AC3E}">
        <p14:creationId xmlns:p14="http://schemas.microsoft.com/office/powerpoint/2010/main" val="20556760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120</a:t>
            </a:fld>
            <a:endParaRPr lang="en-US"/>
          </a:p>
        </p:txBody>
      </p:sp>
    </p:spTree>
    <p:extLst>
      <p:ext uri="{BB962C8B-B14F-4D97-AF65-F5344CB8AC3E}">
        <p14:creationId xmlns:p14="http://schemas.microsoft.com/office/powerpoint/2010/main" val="117219813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121</a:t>
            </a:fld>
            <a:endParaRPr lang="en-US"/>
          </a:p>
        </p:txBody>
      </p:sp>
    </p:spTree>
    <p:extLst>
      <p:ext uri="{BB962C8B-B14F-4D97-AF65-F5344CB8AC3E}">
        <p14:creationId xmlns:p14="http://schemas.microsoft.com/office/powerpoint/2010/main" val="163464250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122</a:t>
            </a:fld>
            <a:endParaRPr lang="en-US"/>
          </a:p>
        </p:txBody>
      </p:sp>
    </p:spTree>
    <p:extLst>
      <p:ext uri="{BB962C8B-B14F-4D97-AF65-F5344CB8AC3E}">
        <p14:creationId xmlns:p14="http://schemas.microsoft.com/office/powerpoint/2010/main" val="28166498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123</a:t>
            </a:fld>
            <a:endParaRPr lang="en-US"/>
          </a:p>
        </p:txBody>
      </p:sp>
    </p:spTree>
    <p:extLst>
      <p:ext uri="{BB962C8B-B14F-4D97-AF65-F5344CB8AC3E}">
        <p14:creationId xmlns:p14="http://schemas.microsoft.com/office/powerpoint/2010/main" val="111279895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124</a:t>
            </a:fld>
            <a:endParaRPr lang="en-US"/>
          </a:p>
        </p:txBody>
      </p:sp>
    </p:spTree>
    <p:extLst>
      <p:ext uri="{BB962C8B-B14F-4D97-AF65-F5344CB8AC3E}">
        <p14:creationId xmlns:p14="http://schemas.microsoft.com/office/powerpoint/2010/main" val="2068179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11</a:t>
            </a:fld>
            <a:endParaRPr lang="en-US"/>
          </a:p>
        </p:txBody>
      </p:sp>
    </p:spTree>
    <p:extLst>
      <p:ext uri="{BB962C8B-B14F-4D97-AF65-F5344CB8AC3E}">
        <p14:creationId xmlns:p14="http://schemas.microsoft.com/office/powerpoint/2010/main" val="424841096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125</a:t>
            </a:fld>
            <a:endParaRPr lang="en-US"/>
          </a:p>
        </p:txBody>
      </p:sp>
    </p:spTree>
    <p:extLst>
      <p:ext uri="{BB962C8B-B14F-4D97-AF65-F5344CB8AC3E}">
        <p14:creationId xmlns:p14="http://schemas.microsoft.com/office/powerpoint/2010/main" val="123619814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34">
              <a:defRPr/>
            </a:pPr>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126</a:t>
            </a:fld>
            <a:endParaRPr lang="en-US"/>
          </a:p>
        </p:txBody>
      </p:sp>
    </p:spTree>
    <p:extLst>
      <p:ext uri="{BB962C8B-B14F-4D97-AF65-F5344CB8AC3E}">
        <p14:creationId xmlns:p14="http://schemas.microsoft.com/office/powerpoint/2010/main" val="213925858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127</a:t>
            </a:fld>
            <a:endParaRPr lang="en-US"/>
          </a:p>
        </p:txBody>
      </p:sp>
    </p:spTree>
    <p:extLst>
      <p:ext uri="{BB962C8B-B14F-4D97-AF65-F5344CB8AC3E}">
        <p14:creationId xmlns:p14="http://schemas.microsoft.com/office/powerpoint/2010/main" val="19424858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EAB6-64E8-411E-9D1F-C115D7D9D4EA}" type="slidenum">
              <a:rPr lang="en-US" smtClean="0"/>
              <a:t>128</a:t>
            </a:fld>
            <a:endParaRPr lang="en-US"/>
          </a:p>
        </p:txBody>
      </p:sp>
    </p:spTree>
    <p:extLst>
      <p:ext uri="{BB962C8B-B14F-4D97-AF65-F5344CB8AC3E}">
        <p14:creationId xmlns:p14="http://schemas.microsoft.com/office/powerpoint/2010/main" val="3249338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52600"/>
            <a:ext cx="7315200" cy="2595025"/>
          </a:xfrm>
        </p:spPr>
        <p:txBody>
          <a:bodyPr>
            <a:normAutofit/>
          </a:bodyPr>
          <a:lstStyle>
            <a:lvl1pPr>
              <a:lnSpc>
                <a:spcPct val="90000"/>
              </a:lnSpc>
              <a:defRPr sz="4800"/>
            </a:lvl1pPr>
          </a:lstStyle>
          <a:p>
            <a:r>
              <a:rPr lang="en-US" dirty="0"/>
              <a:t>Click to edit Master title style</a:t>
            </a:r>
          </a:p>
        </p:txBody>
      </p:sp>
      <p:sp>
        <p:nvSpPr>
          <p:cNvPr id="3" name="Subtitle 2"/>
          <p:cNvSpPr>
            <a:spLocks noGrp="1"/>
          </p:cNvSpPr>
          <p:nvPr>
            <p:ph type="subTitle" idx="1"/>
          </p:nvPr>
        </p:nvSpPr>
        <p:spPr>
          <a:xfrm>
            <a:off x="914400" y="4402506"/>
            <a:ext cx="7315200" cy="1144632"/>
          </a:xfrm>
        </p:spPr>
        <p:txBody>
          <a:bodyPr>
            <a:normAutofit/>
          </a:bodyPr>
          <a:lstStyle>
            <a:lvl1pPr marL="0" indent="0" algn="l">
              <a:lnSpc>
                <a:spcPct val="90000"/>
              </a:lnSpc>
              <a:buNone/>
              <a:defRPr sz="2200">
                <a:solidFill>
                  <a:srgbClr val="02458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20577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2438400"/>
            <a:ext cx="7315200" cy="1293592"/>
          </a:xfrm>
        </p:spPr>
        <p:txBody>
          <a:bodyPr anchor="t">
            <a:noAutofit/>
          </a:bodyPr>
          <a:lstStyle>
            <a:lvl1pPr algn="l">
              <a:lnSpc>
                <a:spcPct val="85000"/>
              </a:lnSpc>
              <a:defRPr sz="5400" b="1" cap="none">
                <a:solidFill>
                  <a:srgbClr val="02458C"/>
                </a:solidFill>
              </a:defRPr>
            </a:lvl1pPr>
          </a:lstStyle>
          <a:p>
            <a:r>
              <a:rPr lang="en-US" dirty="0"/>
              <a:t>Click to edit Master title style</a:t>
            </a:r>
          </a:p>
        </p:txBody>
      </p:sp>
    </p:spTree>
    <p:extLst>
      <p:ext uri="{BB962C8B-B14F-4D97-AF65-F5344CB8AC3E}">
        <p14:creationId xmlns:p14="http://schemas.microsoft.com/office/powerpoint/2010/main" val="4137823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43400"/>
          </a:xfrm>
        </p:spPr>
        <p:txBody>
          <a:bodyPr>
            <a:normAutofit/>
          </a:bodyPr>
          <a:lstStyle>
            <a:lvl1pPr>
              <a:buClr>
                <a:srgbClr val="2B7C99"/>
              </a:buClr>
              <a:defRPr sz="1600">
                <a:solidFill>
                  <a:schemeClr val="bg1"/>
                </a:solidFill>
              </a:defRPr>
            </a:lvl1pPr>
            <a:lvl2pPr>
              <a:buClr>
                <a:srgbClr val="2B7C99"/>
              </a:buClr>
              <a:defRPr sz="1600">
                <a:solidFill>
                  <a:schemeClr val="bg1"/>
                </a:solidFill>
              </a:defRPr>
            </a:lvl2pPr>
            <a:lvl3pPr>
              <a:buClr>
                <a:srgbClr val="2B7C99"/>
              </a:buClr>
              <a:defRPr sz="1600">
                <a:solidFill>
                  <a:schemeClr val="bg1"/>
                </a:solidFill>
              </a:defRPr>
            </a:lvl3pPr>
            <a:lvl4pPr>
              <a:buClr>
                <a:srgbClr val="2B7C99"/>
              </a:buClr>
              <a:defRPr sz="1600">
                <a:solidFill>
                  <a:schemeClr val="bg1"/>
                </a:solidFill>
              </a:defRPr>
            </a:lvl4pPr>
            <a:lvl5pPr>
              <a:buClr>
                <a:srgbClr val="2B7C99"/>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algn="ctr">
              <a:lnSpc>
                <a:spcPct val="85000"/>
              </a:lnSpc>
              <a:defRPr sz="2600">
                <a:solidFill>
                  <a:srgbClr val="02458C"/>
                </a:solidFill>
              </a:defRPr>
            </a:lvl1pPr>
          </a:lstStyle>
          <a:p>
            <a:r>
              <a:rPr lang="en-US" dirty="0"/>
              <a:t>Click to edit Master title style</a:t>
            </a:r>
          </a:p>
        </p:txBody>
      </p:sp>
      <p:sp>
        <p:nvSpPr>
          <p:cNvPr id="5" name="TextBox 4"/>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Los Angeles County</a:t>
            </a:r>
          </a:p>
        </p:txBody>
      </p:sp>
    </p:spTree>
    <p:extLst>
      <p:ext uri="{BB962C8B-B14F-4D97-AF65-F5344CB8AC3E}">
        <p14:creationId xmlns:p14="http://schemas.microsoft.com/office/powerpoint/2010/main" val="312249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Introduction to Table">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28160"/>
          </a:xfrm>
        </p:spPr>
        <p:txBody>
          <a:bodyPr>
            <a:normAutofit/>
          </a:bodyPr>
          <a:lstStyle>
            <a:lvl1pPr marL="45720" indent="0">
              <a:spcBef>
                <a:spcPts val="0"/>
              </a:spcBef>
              <a:spcAft>
                <a:spcPts val="800"/>
              </a:spcAft>
              <a:buClr>
                <a:srgbClr val="2B7C99"/>
              </a:buClr>
              <a:buNone/>
              <a:defRPr sz="1800">
                <a:solidFill>
                  <a:schemeClr val="bg1"/>
                </a:solidFill>
              </a:defRPr>
            </a:lvl1pPr>
            <a:lvl2pPr marL="461963" indent="-234950">
              <a:spcBef>
                <a:spcPts val="0"/>
              </a:spcBef>
              <a:spcAft>
                <a:spcPts val="800"/>
              </a:spcAft>
              <a:buClr>
                <a:srgbClr val="2B7C99"/>
              </a:buClr>
              <a:buFont typeface="Wingdings" panose="05000000000000000000" pitchFamily="2" charset="2"/>
              <a:buChar char="§"/>
              <a:defRPr sz="1800">
                <a:solidFill>
                  <a:schemeClr val="bg1"/>
                </a:solidFill>
              </a:defRPr>
            </a:lvl2pPr>
            <a:lvl3pPr marL="502920" indent="0">
              <a:spcBef>
                <a:spcPts val="0"/>
              </a:spcBef>
              <a:spcAft>
                <a:spcPts val="800"/>
              </a:spcAft>
              <a:buClr>
                <a:srgbClr val="2B7C99"/>
              </a:buClr>
              <a:buNone/>
              <a:defRPr sz="1800">
                <a:solidFill>
                  <a:schemeClr val="bg1"/>
                </a:solidFill>
              </a:defRPr>
            </a:lvl3pPr>
            <a:lvl4pPr marL="731520" indent="0">
              <a:spcBef>
                <a:spcPts val="0"/>
              </a:spcBef>
              <a:spcAft>
                <a:spcPts val="800"/>
              </a:spcAft>
              <a:buClr>
                <a:srgbClr val="2B7C99"/>
              </a:buClr>
              <a:buNone/>
              <a:defRPr sz="1800">
                <a:solidFill>
                  <a:schemeClr val="bg1"/>
                </a:solidFill>
              </a:defRPr>
            </a:lvl4pPr>
            <a:lvl5pPr marL="960120" indent="0">
              <a:spcBef>
                <a:spcPts val="0"/>
              </a:spcBef>
              <a:spcAft>
                <a:spcPts val="800"/>
              </a:spcAft>
              <a:buClr>
                <a:srgbClr val="2B7C99"/>
              </a:buClr>
              <a:buNone/>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marL="461963" indent="-461963" algn="l">
              <a:lnSpc>
                <a:spcPct val="85000"/>
              </a:lnSpc>
              <a:tabLst>
                <a:tab pos="461963" algn="l"/>
              </a:tabLst>
              <a:defRPr sz="2600">
                <a:solidFill>
                  <a:srgbClr val="02458C"/>
                </a:solidFill>
              </a:defRPr>
            </a:lvl1pPr>
          </a:lstStyle>
          <a:p>
            <a:r>
              <a:rPr lang="en-US" dirty="0"/>
              <a:t>Click to edit Master title style</a:t>
            </a:r>
          </a:p>
        </p:txBody>
      </p:sp>
      <p:sp>
        <p:nvSpPr>
          <p:cNvPr id="5" name="TextBox 4"/>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Los Angeles County</a:t>
            </a:r>
          </a:p>
        </p:txBody>
      </p:sp>
    </p:spTree>
    <p:extLst>
      <p:ext uri="{BB962C8B-B14F-4D97-AF65-F5344CB8AC3E}">
        <p14:creationId xmlns:p14="http://schemas.microsoft.com/office/powerpoint/2010/main" val="519730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5424" y="5425440"/>
            <a:ext cx="3364992" cy="594360"/>
          </a:xfrm>
        </p:spPr>
        <p:txBody>
          <a:bodyPr lIns="0" tIns="0" rIns="0" bIns="0" anchor="ctr" anchorCtr="1">
            <a:noAutofit/>
          </a:bodyPr>
          <a:lstStyle>
            <a:lvl1pPr marL="0" indent="0">
              <a:lnSpc>
                <a:spcPct val="9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74049" y="5425440"/>
            <a:ext cx="3362062" cy="594360"/>
          </a:xfrm>
        </p:spPr>
        <p:txBody>
          <a:bodyPr lIns="0" tIns="0" rIns="0" bIns="0" anchor="ctr" anchorCtr="1">
            <a:noAutofit/>
          </a:bodyPr>
          <a:lstStyle>
            <a:lvl1pPr marL="0" indent="0">
              <a:lnSpc>
                <a:spcPct val="9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itle 9"/>
          <p:cNvSpPr>
            <a:spLocks noGrp="1"/>
          </p:cNvSpPr>
          <p:nvPr>
            <p:ph type="title"/>
          </p:nvPr>
        </p:nvSpPr>
        <p:spPr>
          <a:xfrm>
            <a:off x="398860" y="609600"/>
            <a:ext cx="7772400" cy="1143000"/>
          </a:xfrm>
          <a:solidFill>
            <a:schemeClr val="tx1"/>
          </a:solidFill>
          <a:effectLst>
            <a:outerShdw blurRad="50800" dist="38100" dir="2700000" algn="tl" rotWithShape="0">
              <a:prstClr val="black">
                <a:alpha val="40000"/>
              </a:prstClr>
            </a:outerShdw>
          </a:effectLst>
        </p:spPr>
        <p:txBody>
          <a:bodyPr anchor="ctr">
            <a:normAutofit/>
          </a:bodyPr>
          <a:lstStyle>
            <a:lvl1pPr algn="ctr">
              <a:lnSpc>
                <a:spcPct val="85000"/>
              </a:lnSpc>
              <a:defRPr sz="2600" b="1">
                <a:solidFill>
                  <a:srgbClr val="02458C"/>
                </a:solidFill>
              </a:defRPr>
            </a:lvl1pPr>
          </a:lstStyle>
          <a:p>
            <a:r>
              <a:rPr lang="en-US" dirty="0"/>
              <a:t>Click to edit Master title style</a:t>
            </a:r>
          </a:p>
        </p:txBody>
      </p:sp>
      <p:sp>
        <p:nvSpPr>
          <p:cNvPr id="11" name="Content Placeholder 10"/>
          <p:cNvSpPr>
            <a:spLocks noGrp="1"/>
          </p:cNvSpPr>
          <p:nvPr>
            <p:ph sz="quarter" idx="13"/>
          </p:nvPr>
        </p:nvSpPr>
        <p:spPr>
          <a:xfrm>
            <a:off x="624840" y="2157632"/>
            <a:ext cx="3566160" cy="3191608"/>
          </a:xfrm>
        </p:spPr>
        <p:txBody>
          <a:bodyPr>
            <a:normAutofit/>
          </a:bodyPr>
          <a:lstStyle>
            <a:lvl1pPr>
              <a:lnSpc>
                <a:spcPct val="90000"/>
              </a:lnSpc>
              <a:buClr>
                <a:srgbClr val="2B7C99"/>
              </a:buClr>
              <a:defRPr sz="1600">
                <a:solidFill>
                  <a:schemeClr val="bg1"/>
                </a:solidFill>
              </a:defRPr>
            </a:lvl1pPr>
            <a:lvl2pPr>
              <a:lnSpc>
                <a:spcPct val="90000"/>
              </a:lnSpc>
              <a:buClr>
                <a:srgbClr val="2B7C99"/>
              </a:buClr>
              <a:defRPr sz="1600">
                <a:solidFill>
                  <a:schemeClr val="bg1"/>
                </a:solidFill>
              </a:defRPr>
            </a:lvl2pPr>
            <a:lvl3pPr>
              <a:lnSpc>
                <a:spcPct val="90000"/>
              </a:lnSpc>
              <a:buClr>
                <a:srgbClr val="2B7C99"/>
              </a:buClr>
              <a:defRPr sz="1600">
                <a:solidFill>
                  <a:schemeClr val="bg1"/>
                </a:solidFill>
              </a:defRPr>
            </a:lvl3pPr>
            <a:lvl4pPr>
              <a:lnSpc>
                <a:spcPct val="90000"/>
              </a:lnSpc>
              <a:buClr>
                <a:srgbClr val="2B7C99"/>
              </a:buClr>
              <a:defRPr sz="1600">
                <a:solidFill>
                  <a:schemeClr val="bg1"/>
                </a:solidFill>
              </a:defRPr>
            </a:lvl4pPr>
            <a:lvl5pPr>
              <a:lnSpc>
                <a:spcPct val="90000"/>
              </a:lnSpc>
              <a:buClr>
                <a:srgbClr val="2B7C99"/>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p:nvPr>
        </p:nvSpPr>
        <p:spPr>
          <a:xfrm>
            <a:off x="4572000" y="2157632"/>
            <a:ext cx="3566160" cy="3191608"/>
          </a:xfrm>
        </p:spPr>
        <p:txBody>
          <a:bodyPr>
            <a:normAutofit/>
          </a:bodyPr>
          <a:lstStyle>
            <a:lvl1pPr>
              <a:lnSpc>
                <a:spcPct val="90000"/>
              </a:lnSpc>
              <a:buClr>
                <a:srgbClr val="2B7C99"/>
              </a:buClr>
              <a:defRPr sz="1600">
                <a:solidFill>
                  <a:schemeClr val="bg1"/>
                </a:solidFill>
              </a:defRPr>
            </a:lvl1pPr>
            <a:lvl2pPr>
              <a:lnSpc>
                <a:spcPct val="90000"/>
              </a:lnSpc>
              <a:buClr>
                <a:srgbClr val="2B7C99"/>
              </a:buClr>
              <a:defRPr sz="1600">
                <a:solidFill>
                  <a:schemeClr val="bg1"/>
                </a:solidFill>
              </a:defRPr>
            </a:lvl2pPr>
            <a:lvl3pPr>
              <a:lnSpc>
                <a:spcPct val="90000"/>
              </a:lnSpc>
              <a:buClr>
                <a:srgbClr val="2B7C99"/>
              </a:buClr>
              <a:defRPr sz="1600">
                <a:solidFill>
                  <a:schemeClr val="bg1"/>
                </a:solidFill>
              </a:defRPr>
            </a:lvl3pPr>
            <a:lvl4pPr>
              <a:lnSpc>
                <a:spcPct val="90000"/>
              </a:lnSpc>
              <a:buClr>
                <a:srgbClr val="2B7C99"/>
              </a:buClr>
              <a:defRPr sz="1600">
                <a:solidFill>
                  <a:schemeClr val="bg1"/>
                </a:solidFill>
              </a:defRPr>
            </a:lvl4pPr>
            <a:lvl5pPr>
              <a:lnSpc>
                <a:spcPct val="90000"/>
              </a:lnSpc>
              <a:buClr>
                <a:srgbClr val="2B7C99"/>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Los Angeles County</a:t>
            </a:r>
          </a:p>
        </p:txBody>
      </p:sp>
    </p:spTree>
    <p:extLst>
      <p:ext uri="{BB962C8B-B14F-4D97-AF65-F5344CB8AC3E}">
        <p14:creationId xmlns:p14="http://schemas.microsoft.com/office/powerpoint/2010/main" val="966138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2438400"/>
            <a:ext cx="7315200" cy="1293592"/>
          </a:xfrm>
        </p:spPr>
        <p:txBody>
          <a:bodyPr anchor="t">
            <a:noAutofit/>
          </a:bodyPr>
          <a:lstStyle>
            <a:lvl1pPr algn="l">
              <a:lnSpc>
                <a:spcPct val="85000"/>
              </a:lnSpc>
              <a:defRPr sz="5400" b="1" cap="none">
                <a:solidFill>
                  <a:srgbClr val="02458C"/>
                </a:solidFill>
              </a:defRPr>
            </a:lvl1pPr>
          </a:lstStyle>
          <a:p>
            <a:r>
              <a:rPr lang="en-US" dirty="0"/>
              <a:t>Click to edit Master title style</a:t>
            </a:r>
          </a:p>
        </p:txBody>
      </p:sp>
    </p:spTree>
    <p:extLst>
      <p:ext uri="{BB962C8B-B14F-4D97-AF65-F5344CB8AC3E}">
        <p14:creationId xmlns:p14="http://schemas.microsoft.com/office/powerpoint/2010/main" val="2747113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28160"/>
          </a:xfrm>
        </p:spPr>
        <p:txBody>
          <a:bodyPr>
            <a:normAutofit/>
          </a:bodyPr>
          <a:lstStyle>
            <a:lvl1pPr>
              <a:buClr>
                <a:srgbClr val="2B7C99"/>
              </a:buClr>
              <a:defRPr sz="1600">
                <a:solidFill>
                  <a:schemeClr val="bg1"/>
                </a:solidFill>
              </a:defRPr>
            </a:lvl1pPr>
            <a:lvl2pPr>
              <a:buClr>
                <a:srgbClr val="2B7C99"/>
              </a:buClr>
              <a:defRPr sz="1600">
                <a:solidFill>
                  <a:schemeClr val="bg1"/>
                </a:solidFill>
              </a:defRPr>
            </a:lvl2pPr>
            <a:lvl3pPr>
              <a:buClr>
                <a:srgbClr val="2B7C99"/>
              </a:buClr>
              <a:defRPr sz="1600">
                <a:solidFill>
                  <a:schemeClr val="bg1"/>
                </a:solidFill>
              </a:defRPr>
            </a:lvl3pPr>
            <a:lvl4pPr>
              <a:buClr>
                <a:srgbClr val="2B7C99"/>
              </a:buClr>
              <a:defRPr sz="1600">
                <a:solidFill>
                  <a:schemeClr val="bg1"/>
                </a:solidFill>
              </a:defRPr>
            </a:lvl4pPr>
            <a:lvl5pPr>
              <a:buClr>
                <a:srgbClr val="2B7C99"/>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algn="ctr">
              <a:lnSpc>
                <a:spcPct val="85000"/>
              </a:lnSpc>
              <a:defRPr sz="2600">
                <a:solidFill>
                  <a:srgbClr val="02458C"/>
                </a:solidFill>
              </a:defRPr>
            </a:lvl1pPr>
          </a:lstStyle>
          <a:p>
            <a:r>
              <a:rPr lang="en-US" dirty="0"/>
              <a:t>Click to edit Master title style</a:t>
            </a:r>
          </a:p>
        </p:txBody>
      </p:sp>
      <p:sp>
        <p:nvSpPr>
          <p:cNvPr id="5" name="TextBox 4"/>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Riverside County</a:t>
            </a:r>
          </a:p>
        </p:txBody>
      </p:sp>
    </p:spTree>
    <p:extLst>
      <p:ext uri="{BB962C8B-B14F-4D97-AF65-F5344CB8AC3E}">
        <p14:creationId xmlns:p14="http://schemas.microsoft.com/office/powerpoint/2010/main" val="3942451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Introduction to Table">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28160"/>
          </a:xfrm>
        </p:spPr>
        <p:txBody>
          <a:bodyPr>
            <a:normAutofit/>
          </a:bodyPr>
          <a:lstStyle>
            <a:lvl1pPr marL="45720" indent="0">
              <a:spcBef>
                <a:spcPts val="0"/>
              </a:spcBef>
              <a:spcAft>
                <a:spcPts val="800"/>
              </a:spcAft>
              <a:buClr>
                <a:srgbClr val="2B7C99"/>
              </a:buClr>
              <a:buNone/>
              <a:defRPr sz="1800">
                <a:solidFill>
                  <a:schemeClr val="bg1"/>
                </a:solidFill>
              </a:defRPr>
            </a:lvl1pPr>
            <a:lvl2pPr marL="463550" indent="-236538">
              <a:spcBef>
                <a:spcPts val="0"/>
              </a:spcBef>
              <a:spcAft>
                <a:spcPts val="800"/>
              </a:spcAft>
              <a:buClr>
                <a:srgbClr val="2B7C99"/>
              </a:buClr>
              <a:buFont typeface="Wingdings" panose="05000000000000000000" pitchFamily="2" charset="2"/>
              <a:buChar char="§"/>
              <a:defRPr sz="1800">
                <a:solidFill>
                  <a:schemeClr val="bg1"/>
                </a:solidFill>
              </a:defRPr>
            </a:lvl2pPr>
            <a:lvl3pPr marL="502920" indent="0">
              <a:spcBef>
                <a:spcPts val="0"/>
              </a:spcBef>
              <a:spcAft>
                <a:spcPts val="800"/>
              </a:spcAft>
              <a:buClr>
                <a:srgbClr val="2B7C99"/>
              </a:buClr>
              <a:buNone/>
              <a:defRPr sz="1800">
                <a:solidFill>
                  <a:schemeClr val="bg1"/>
                </a:solidFill>
              </a:defRPr>
            </a:lvl3pPr>
            <a:lvl4pPr marL="731520" indent="0">
              <a:spcBef>
                <a:spcPts val="0"/>
              </a:spcBef>
              <a:spcAft>
                <a:spcPts val="800"/>
              </a:spcAft>
              <a:buClr>
                <a:srgbClr val="2B7C99"/>
              </a:buClr>
              <a:buNone/>
              <a:defRPr sz="1800">
                <a:solidFill>
                  <a:schemeClr val="bg1"/>
                </a:solidFill>
              </a:defRPr>
            </a:lvl4pPr>
            <a:lvl5pPr marL="960120" indent="0">
              <a:spcBef>
                <a:spcPts val="0"/>
              </a:spcBef>
              <a:spcAft>
                <a:spcPts val="800"/>
              </a:spcAft>
              <a:buClr>
                <a:srgbClr val="2B7C99"/>
              </a:buClr>
              <a:buNone/>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marL="461963" indent="-461963" algn="l">
              <a:lnSpc>
                <a:spcPct val="85000"/>
              </a:lnSpc>
              <a:tabLst>
                <a:tab pos="461963" algn="l"/>
              </a:tabLst>
              <a:defRPr sz="2600">
                <a:solidFill>
                  <a:srgbClr val="02458C"/>
                </a:solidFill>
              </a:defRPr>
            </a:lvl1pPr>
          </a:lstStyle>
          <a:p>
            <a:r>
              <a:rPr lang="en-US" dirty="0"/>
              <a:t>Click to edit Master title style</a:t>
            </a:r>
          </a:p>
        </p:txBody>
      </p:sp>
      <p:sp>
        <p:nvSpPr>
          <p:cNvPr id="5" name="TextBox 4"/>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Riverside County</a:t>
            </a:r>
          </a:p>
        </p:txBody>
      </p:sp>
    </p:spTree>
    <p:extLst>
      <p:ext uri="{BB962C8B-B14F-4D97-AF65-F5344CB8AC3E}">
        <p14:creationId xmlns:p14="http://schemas.microsoft.com/office/powerpoint/2010/main" val="949359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5424" y="5425440"/>
            <a:ext cx="3364992" cy="594360"/>
          </a:xfrm>
        </p:spPr>
        <p:txBody>
          <a:bodyPr lIns="0" tIns="0" rIns="0" bIns="0" anchor="ctr" anchorCtr="1">
            <a:noAutofit/>
          </a:bodyPr>
          <a:lstStyle>
            <a:lvl1pPr marL="0" indent="0">
              <a:lnSpc>
                <a:spcPct val="9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74049" y="5425440"/>
            <a:ext cx="3362062" cy="594360"/>
          </a:xfrm>
        </p:spPr>
        <p:txBody>
          <a:bodyPr lIns="0" tIns="0" rIns="0" bIns="0" anchor="ctr" anchorCtr="1">
            <a:noAutofit/>
          </a:bodyPr>
          <a:lstStyle>
            <a:lvl1pPr marL="0" indent="0">
              <a:lnSpc>
                <a:spcPct val="9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itle 9"/>
          <p:cNvSpPr>
            <a:spLocks noGrp="1"/>
          </p:cNvSpPr>
          <p:nvPr>
            <p:ph type="title"/>
          </p:nvPr>
        </p:nvSpPr>
        <p:spPr>
          <a:xfrm>
            <a:off x="398860" y="609600"/>
            <a:ext cx="7772400" cy="1143000"/>
          </a:xfrm>
          <a:solidFill>
            <a:schemeClr val="tx1"/>
          </a:solidFill>
          <a:effectLst>
            <a:outerShdw blurRad="50800" dist="38100" dir="2700000" algn="tl" rotWithShape="0">
              <a:prstClr val="black">
                <a:alpha val="40000"/>
              </a:prstClr>
            </a:outerShdw>
          </a:effectLst>
        </p:spPr>
        <p:txBody>
          <a:bodyPr anchor="ctr">
            <a:normAutofit/>
          </a:bodyPr>
          <a:lstStyle>
            <a:lvl1pPr algn="ctr">
              <a:lnSpc>
                <a:spcPct val="85000"/>
              </a:lnSpc>
              <a:defRPr sz="2600" b="1">
                <a:solidFill>
                  <a:srgbClr val="02458C"/>
                </a:solidFill>
              </a:defRPr>
            </a:lvl1pPr>
          </a:lstStyle>
          <a:p>
            <a:r>
              <a:rPr lang="en-US" dirty="0"/>
              <a:t>Click to edit Master title style</a:t>
            </a:r>
          </a:p>
        </p:txBody>
      </p:sp>
      <p:sp>
        <p:nvSpPr>
          <p:cNvPr id="11" name="Content Placeholder 10"/>
          <p:cNvSpPr>
            <a:spLocks noGrp="1"/>
          </p:cNvSpPr>
          <p:nvPr>
            <p:ph sz="quarter" idx="13"/>
          </p:nvPr>
        </p:nvSpPr>
        <p:spPr>
          <a:xfrm>
            <a:off x="624840" y="2157632"/>
            <a:ext cx="3566160" cy="3191608"/>
          </a:xfrm>
        </p:spPr>
        <p:txBody>
          <a:bodyPr>
            <a:normAutofit/>
          </a:bodyPr>
          <a:lstStyle>
            <a:lvl1pPr>
              <a:lnSpc>
                <a:spcPct val="90000"/>
              </a:lnSpc>
              <a:buClr>
                <a:srgbClr val="2B7C99"/>
              </a:buClr>
              <a:defRPr sz="1600">
                <a:solidFill>
                  <a:schemeClr val="bg1"/>
                </a:solidFill>
              </a:defRPr>
            </a:lvl1pPr>
            <a:lvl2pPr>
              <a:lnSpc>
                <a:spcPct val="90000"/>
              </a:lnSpc>
              <a:buClr>
                <a:srgbClr val="2B7C99"/>
              </a:buClr>
              <a:defRPr sz="1600">
                <a:solidFill>
                  <a:schemeClr val="bg1"/>
                </a:solidFill>
              </a:defRPr>
            </a:lvl2pPr>
            <a:lvl3pPr>
              <a:lnSpc>
                <a:spcPct val="90000"/>
              </a:lnSpc>
              <a:buClr>
                <a:srgbClr val="2B7C99"/>
              </a:buClr>
              <a:defRPr sz="1600">
                <a:solidFill>
                  <a:schemeClr val="bg1"/>
                </a:solidFill>
              </a:defRPr>
            </a:lvl3pPr>
            <a:lvl4pPr>
              <a:lnSpc>
                <a:spcPct val="90000"/>
              </a:lnSpc>
              <a:buClr>
                <a:srgbClr val="2B7C99"/>
              </a:buClr>
              <a:defRPr sz="1600">
                <a:solidFill>
                  <a:schemeClr val="bg1"/>
                </a:solidFill>
              </a:defRPr>
            </a:lvl4pPr>
            <a:lvl5pPr>
              <a:lnSpc>
                <a:spcPct val="90000"/>
              </a:lnSpc>
              <a:buClr>
                <a:srgbClr val="2B7C99"/>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p:nvPr>
        </p:nvSpPr>
        <p:spPr>
          <a:xfrm>
            <a:off x="4572000" y="2157632"/>
            <a:ext cx="3566160" cy="3191608"/>
          </a:xfrm>
        </p:spPr>
        <p:txBody>
          <a:bodyPr>
            <a:normAutofit/>
          </a:bodyPr>
          <a:lstStyle>
            <a:lvl1pPr>
              <a:lnSpc>
                <a:spcPct val="90000"/>
              </a:lnSpc>
              <a:buClr>
                <a:srgbClr val="2B7C99"/>
              </a:buClr>
              <a:defRPr sz="1600">
                <a:solidFill>
                  <a:schemeClr val="bg1"/>
                </a:solidFill>
              </a:defRPr>
            </a:lvl1pPr>
            <a:lvl2pPr>
              <a:lnSpc>
                <a:spcPct val="90000"/>
              </a:lnSpc>
              <a:buClr>
                <a:srgbClr val="2B7C99"/>
              </a:buClr>
              <a:defRPr sz="1600">
                <a:solidFill>
                  <a:schemeClr val="bg1"/>
                </a:solidFill>
              </a:defRPr>
            </a:lvl2pPr>
            <a:lvl3pPr>
              <a:lnSpc>
                <a:spcPct val="90000"/>
              </a:lnSpc>
              <a:buClr>
                <a:srgbClr val="2B7C99"/>
              </a:buClr>
              <a:defRPr sz="1600">
                <a:solidFill>
                  <a:schemeClr val="bg1"/>
                </a:solidFill>
              </a:defRPr>
            </a:lvl3pPr>
            <a:lvl4pPr>
              <a:lnSpc>
                <a:spcPct val="90000"/>
              </a:lnSpc>
              <a:buClr>
                <a:srgbClr val="2B7C99"/>
              </a:buClr>
              <a:defRPr sz="1600">
                <a:solidFill>
                  <a:schemeClr val="bg1"/>
                </a:solidFill>
              </a:defRPr>
            </a:lvl4pPr>
            <a:lvl5pPr>
              <a:lnSpc>
                <a:spcPct val="90000"/>
              </a:lnSpc>
              <a:buClr>
                <a:srgbClr val="2B7C99"/>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Riverside County</a:t>
            </a:r>
          </a:p>
        </p:txBody>
      </p:sp>
    </p:spTree>
    <p:extLst>
      <p:ext uri="{BB962C8B-B14F-4D97-AF65-F5344CB8AC3E}">
        <p14:creationId xmlns:p14="http://schemas.microsoft.com/office/powerpoint/2010/main" val="1506011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2438400"/>
            <a:ext cx="7315200" cy="1293592"/>
          </a:xfrm>
        </p:spPr>
        <p:txBody>
          <a:bodyPr anchor="t">
            <a:noAutofit/>
          </a:bodyPr>
          <a:lstStyle>
            <a:lvl1pPr algn="l">
              <a:lnSpc>
                <a:spcPct val="85000"/>
              </a:lnSpc>
              <a:defRPr sz="5400" b="1" cap="none">
                <a:solidFill>
                  <a:srgbClr val="02458C"/>
                </a:solidFill>
              </a:defRPr>
            </a:lvl1pPr>
          </a:lstStyle>
          <a:p>
            <a:r>
              <a:rPr lang="en-US" dirty="0"/>
              <a:t>Click to edit Master title style</a:t>
            </a:r>
          </a:p>
        </p:txBody>
      </p:sp>
    </p:spTree>
    <p:extLst>
      <p:ext uri="{BB962C8B-B14F-4D97-AF65-F5344CB8AC3E}">
        <p14:creationId xmlns:p14="http://schemas.microsoft.com/office/powerpoint/2010/main" val="3297526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28160"/>
          </a:xfrm>
        </p:spPr>
        <p:txBody>
          <a:bodyPr>
            <a:normAutofit/>
          </a:bodyPr>
          <a:lstStyle>
            <a:lvl1pPr>
              <a:buClr>
                <a:srgbClr val="2B7C99"/>
              </a:buClr>
              <a:defRPr sz="1600">
                <a:solidFill>
                  <a:schemeClr val="bg1"/>
                </a:solidFill>
              </a:defRPr>
            </a:lvl1pPr>
            <a:lvl2pPr>
              <a:buClr>
                <a:srgbClr val="2B7C99"/>
              </a:buClr>
              <a:defRPr sz="1600">
                <a:solidFill>
                  <a:schemeClr val="bg1"/>
                </a:solidFill>
              </a:defRPr>
            </a:lvl2pPr>
            <a:lvl3pPr>
              <a:buClr>
                <a:srgbClr val="2B7C99"/>
              </a:buClr>
              <a:defRPr sz="1600">
                <a:solidFill>
                  <a:schemeClr val="bg1"/>
                </a:solidFill>
              </a:defRPr>
            </a:lvl3pPr>
            <a:lvl4pPr>
              <a:buClr>
                <a:srgbClr val="2B7C99"/>
              </a:buClr>
              <a:defRPr sz="1600">
                <a:solidFill>
                  <a:schemeClr val="bg1"/>
                </a:solidFill>
              </a:defRPr>
            </a:lvl4pPr>
            <a:lvl5pPr>
              <a:buClr>
                <a:srgbClr val="2B7C99"/>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algn="ctr">
              <a:lnSpc>
                <a:spcPct val="85000"/>
              </a:lnSpc>
              <a:defRPr sz="2600">
                <a:solidFill>
                  <a:srgbClr val="02458C"/>
                </a:solidFill>
              </a:defRPr>
            </a:lvl1pPr>
          </a:lstStyle>
          <a:p>
            <a:r>
              <a:rPr lang="en-US" dirty="0"/>
              <a:t>Click to edit Master title style</a:t>
            </a:r>
          </a:p>
        </p:txBody>
      </p:sp>
      <p:sp>
        <p:nvSpPr>
          <p:cNvPr id="5" name="TextBox 4"/>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San Bernardino County</a:t>
            </a:r>
          </a:p>
        </p:txBody>
      </p:sp>
    </p:spTree>
    <p:extLst>
      <p:ext uri="{BB962C8B-B14F-4D97-AF65-F5344CB8AC3E}">
        <p14:creationId xmlns:p14="http://schemas.microsoft.com/office/powerpoint/2010/main" val="1573578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ethdology Section Header">
    <p:spTree>
      <p:nvGrpSpPr>
        <p:cNvPr id="1" name=""/>
        <p:cNvGrpSpPr/>
        <p:nvPr/>
      </p:nvGrpSpPr>
      <p:grpSpPr>
        <a:xfrm>
          <a:off x="0" y="0"/>
          <a:ext cx="0" cy="0"/>
          <a:chOff x="0" y="0"/>
          <a:chExt cx="0" cy="0"/>
        </a:xfrm>
      </p:grpSpPr>
      <p:grpSp>
        <p:nvGrpSpPr>
          <p:cNvPr id="97" name="Group 96"/>
          <p:cNvGrpSpPr/>
          <p:nvPr userDrawn="1"/>
        </p:nvGrpSpPr>
        <p:grpSpPr>
          <a:xfrm>
            <a:off x="8570120" y="6235700"/>
            <a:ext cx="340642" cy="615888"/>
            <a:chOff x="8570120" y="4967288"/>
            <a:chExt cx="340642" cy="1893093"/>
          </a:xfrm>
          <a:solidFill>
            <a:schemeClr val="accent2"/>
          </a:solidFill>
          <a:effectLst>
            <a:outerShdw blurRad="50800" dist="38100" dir="2700000" algn="tl" rotWithShape="0">
              <a:prstClr val="black">
                <a:alpha val="40000"/>
              </a:prstClr>
            </a:outerShdw>
          </a:effectLst>
        </p:grpSpPr>
        <p:sp>
          <p:nvSpPr>
            <p:cNvPr id="98" name="Rectangle 97"/>
            <p:cNvSpPr/>
            <p:nvPr userDrawn="1"/>
          </p:nvSpPr>
          <p:spPr>
            <a:xfrm>
              <a:off x="8686801" y="4967288"/>
              <a:ext cx="223961" cy="1893093"/>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userDrawn="1"/>
          </p:nvSpPr>
          <p:spPr>
            <a:xfrm>
              <a:off x="8570120" y="4967288"/>
              <a:ext cx="66674" cy="1890712"/>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userDrawn="1">
            <p:ph type="title"/>
          </p:nvPr>
        </p:nvSpPr>
        <p:spPr>
          <a:xfrm>
            <a:off x="914400" y="2782204"/>
            <a:ext cx="7315200" cy="1293592"/>
          </a:xfrm>
        </p:spPr>
        <p:txBody>
          <a:bodyPr anchor="ctr">
            <a:noAutofit/>
          </a:bodyPr>
          <a:lstStyle>
            <a:lvl1pPr algn="l">
              <a:lnSpc>
                <a:spcPct val="85000"/>
              </a:lnSpc>
              <a:defRPr sz="5400" b="1" cap="none">
                <a:solidFill>
                  <a:srgbClr val="02458C"/>
                </a:solidFill>
              </a:defRPr>
            </a:lvl1pPr>
          </a:lstStyle>
          <a:p>
            <a:r>
              <a:rPr lang="en-US" dirty="0"/>
              <a:t>Click to edit Master title style</a:t>
            </a:r>
          </a:p>
        </p:txBody>
      </p:sp>
      <p:sp>
        <p:nvSpPr>
          <p:cNvPr id="24" name="Slide Number Placeholder 7"/>
          <p:cNvSpPr txBox="1">
            <a:spLocks/>
          </p:cNvSpPr>
          <p:nvPr userDrawn="1"/>
        </p:nvSpPr>
        <p:spPr>
          <a:xfrm>
            <a:off x="8686015" y="6630084"/>
            <a:ext cx="229385" cy="146194"/>
          </a:xfrm>
          <a:prstGeom prst="rect">
            <a:avLst/>
          </a:prstGeom>
        </p:spPr>
        <p:txBody>
          <a:bodyPr wrap="square" lIns="0" tIns="0" rIns="0" bIns="0" anchor="ctr" anchorCtr="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7569E8-0AE9-4B9B-BB14-AC6E85488ADC}" type="slidenum">
              <a:rPr lang="en-US" sz="950" b="1" smtClean="0">
                <a:solidFill>
                  <a:schemeClr val="tx1"/>
                </a:solidFill>
              </a:rPr>
              <a:pPr/>
              <a:t>‹#›</a:t>
            </a:fld>
            <a:endParaRPr lang="en-US" sz="950" b="1" dirty="0">
              <a:solidFill>
                <a:schemeClr val="tx1"/>
              </a:solidFill>
            </a:endParaRPr>
          </a:p>
        </p:txBody>
      </p:sp>
      <p:grpSp>
        <p:nvGrpSpPr>
          <p:cNvPr id="73" name="Group 72"/>
          <p:cNvGrpSpPr/>
          <p:nvPr userDrawn="1"/>
        </p:nvGrpSpPr>
        <p:grpSpPr>
          <a:xfrm>
            <a:off x="8570490" y="0"/>
            <a:ext cx="564229" cy="777240"/>
            <a:chOff x="7224714" y="0"/>
            <a:chExt cx="564229" cy="777240"/>
          </a:xfrm>
          <a:solidFill>
            <a:srgbClr val="D4720F"/>
          </a:solidFill>
          <a:effectLst>
            <a:outerShdw blurRad="50800" dist="38100" dir="2700000" algn="tl" rotWithShape="0">
              <a:prstClr val="black">
                <a:alpha val="40000"/>
              </a:prstClr>
            </a:outerShdw>
          </a:effectLst>
        </p:grpSpPr>
        <p:sp>
          <p:nvSpPr>
            <p:cNvPr id="74" name="Rectangle 73"/>
            <p:cNvSpPr/>
            <p:nvPr/>
          </p:nvSpPr>
          <p:spPr>
            <a:xfrm>
              <a:off x="7224714" y="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TextBox 74"/>
            <p:cNvSpPr txBox="1"/>
            <p:nvPr userDrawn="1"/>
          </p:nvSpPr>
          <p:spPr>
            <a:xfrm>
              <a:off x="7341030" y="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ysClr val="windowText" lastClr="000000"/>
                </a:solidFill>
                <a:latin typeface="Calibri" pitchFamily="34" charset="0"/>
              </a:endParaRPr>
            </a:p>
          </p:txBody>
        </p:sp>
      </p:grpSp>
      <p:grpSp>
        <p:nvGrpSpPr>
          <p:cNvPr id="76" name="Group 75"/>
          <p:cNvGrpSpPr/>
          <p:nvPr userDrawn="1"/>
        </p:nvGrpSpPr>
        <p:grpSpPr>
          <a:xfrm>
            <a:off x="8570490" y="779853"/>
            <a:ext cx="564229" cy="777240"/>
            <a:chOff x="7224714" y="-206595"/>
            <a:chExt cx="564229" cy="777240"/>
          </a:xfrm>
          <a:solidFill>
            <a:srgbClr val="D4720F"/>
          </a:solidFill>
          <a:effectLst>
            <a:outerShdw blurRad="50800" dist="38100" dir="2700000" algn="tl" rotWithShape="0">
              <a:prstClr val="black">
                <a:alpha val="40000"/>
              </a:prstClr>
            </a:outerShdw>
          </a:effectLst>
        </p:grpSpPr>
        <p:sp>
          <p:nvSpPr>
            <p:cNvPr id="77" name="Rectangle 76"/>
            <p:cNvSpPr/>
            <p:nvPr/>
          </p:nvSpPr>
          <p:spPr>
            <a:xfrm>
              <a:off x="7224714" y="-20659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8" name="TextBox 77"/>
            <p:cNvSpPr txBox="1"/>
            <p:nvPr userDrawn="1"/>
          </p:nvSpPr>
          <p:spPr>
            <a:xfrm>
              <a:off x="7341030" y="-20659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9" name="Group 78"/>
          <p:cNvGrpSpPr/>
          <p:nvPr userDrawn="1"/>
        </p:nvGrpSpPr>
        <p:grpSpPr>
          <a:xfrm>
            <a:off x="8570490" y="1559706"/>
            <a:ext cx="564229" cy="777240"/>
            <a:chOff x="7224714" y="-412017"/>
            <a:chExt cx="564229" cy="777240"/>
          </a:xfrm>
          <a:solidFill>
            <a:srgbClr val="D4720F"/>
          </a:solidFill>
          <a:effectLst>
            <a:outerShdw blurRad="50800" dist="38100" dir="2700000" algn="tl" rotWithShape="0">
              <a:prstClr val="black">
                <a:alpha val="40000"/>
              </a:prstClr>
            </a:outerShdw>
          </a:effectLst>
        </p:grpSpPr>
        <p:sp>
          <p:nvSpPr>
            <p:cNvPr id="80" name="Rectangle 79"/>
            <p:cNvSpPr/>
            <p:nvPr/>
          </p:nvSpPr>
          <p:spPr>
            <a:xfrm>
              <a:off x="7224714" y="-412017"/>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TextBox 80"/>
            <p:cNvSpPr txBox="1"/>
            <p:nvPr userDrawn="1"/>
          </p:nvSpPr>
          <p:spPr>
            <a:xfrm>
              <a:off x="7341030" y="-412017"/>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82" name="Group 81"/>
          <p:cNvGrpSpPr/>
          <p:nvPr userDrawn="1"/>
        </p:nvGrpSpPr>
        <p:grpSpPr>
          <a:xfrm>
            <a:off x="8570490" y="2339559"/>
            <a:ext cx="564229" cy="777240"/>
            <a:chOff x="7224714" y="-613630"/>
            <a:chExt cx="564229" cy="777240"/>
          </a:xfrm>
          <a:solidFill>
            <a:srgbClr val="D4720F"/>
          </a:solidFill>
          <a:effectLst>
            <a:outerShdw blurRad="50800" dist="38100" dir="2700000" algn="tl" rotWithShape="0">
              <a:prstClr val="black">
                <a:alpha val="40000"/>
              </a:prstClr>
            </a:outerShdw>
          </a:effectLst>
        </p:grpSpPr>
        <p:sp>
          <p:nvSpPr>
            <p:cNvPr id="83" name="Rectangle 82"/>
            <p:cNvSpPr/>
            <p:nvPr/>
          </p:nvSpPr>
          <p:spPr>
            <a:xfrm>
              <a:off x="7224714" y="-61363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TextBox 83"/>
            <p:cNvSpPr txBox="1"/>
            <p:nvPr userDrawn="1"/>
          </p:nvSpPr>
          <p:spPr>
            <a:xfrm>
              <a:off x="7341030" y="-61363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85" name="Group 84"/>
          <p:cNvGrpSpPr/>
          <p:nvPr userDrawn="1"/>
        </p:nvGrpSpPr>
        <p:grpSpPr>
          <a:xfrm>
            <a:off x="8570490" y="3119412"/>
            <a:ext cx="564229" cy="777240"/>
            <a:chOff x="7224714" y="-824034"/>
            <a:chExt cx="564229" cy="777240"/>
          </a:xfrm>
          <a:solidFill>
            <a:srgbClr val="D4720F"/>
          </a:solidFill>
          <a:effectLst>
            <a:outerShdw blurRad="50800" dist="38100" dir="2700000" algn="tl" rotWithShape="0">
              <a:prstClr val="black">
                <a:alpha val="40000"/>
              </a:prstClr>
            </a:outerShdw>
          </a:effectLst>
        </p:grpSpPr>
        <p:sp>
          <p:nvSpPr>
            <p:cNvPr id="86" name="Rectangle 85"/>
            <p:cNvSpPr/>
            <p:nvPr/>
          </p:nvSpPr>
          <p:spPr>
            <a:xfrm>
              <a:off x="7224714" y="-824034"/>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TextBox 86"/>
            <p:cNvSpPr txBox="1"/>
            <p:nvPr userDrawn="1"/>
          </p:nvSpPr>
          <p:spPr>
            <a:xfrm>
              <a:off x="7341030" y="-824034"/>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88" name="Group 87"/>
          <p:cNvGrpSpPr/>
          <p:nvPr userDrawn="1"/>
        </p:nvGrpSpPr>
        <p:grpSpPr>
          <a:xfrm>
            <a:off x="8570490" y="3899265"/>
            <a:ext cx="564229" cy="777240"/>
            <a:chOff x="8570490" y="3952875"/>
            <a:chExt cx="564229" cy="777240"/>
          </a:xfrm>
          <a:solidFill>
            <a:srgbClr val="D4720F"/>
          </a:solidFill>
          <a:effectLst>
            <a:outerShdw blurRad="50800" dist="38100" dir="2700000" algn="tl" rotWithShape="0">
              <a:prstClr val="black">
                <a:alpha val="40000"/>
              </a:prstClr>
            </a:outerShdw>
          </a:effectLst>
        </p:grpSpPr>
        <p:sp>
          <p:nvSpPr>
            <p:cNvPr id="89" name="Rectangle 88"/>
            <p:cNvSpPr/>
            <p:nvPr/>
          </p:nvSpPr>
          <p:spPr>
            <a:xfrm>
              <a:off x="8570490" y="395287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TextBox 89"/>
            <p:cNvSpPr txBox="1"/>
            <p:nvPr userDrawn="1"/>
          </p:nvSpPr>
          <p:spPr>
            <a:xfrm>
              <a:off x="8686806" y="395287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91" name="Group 90"/>
          <p:cNvGrpSpPr/>
          <p:nvPr userDrawn="1"/>
        </p:nvGrpSpPr>
        <p:grpSpPr>
          <a:xfrm>
            <a:off x="8570490" y="4679118"/>
            <a:ext cx="564229" cy="777240"/>
            <a:chOff x="8570490" y="4743450"/>
            <a:chExt cx="564229" cy="777240"/>
          </a:xfrm>
          <a:solidFill>
            <a:srgbClr val="D4720F"/>
          </a:solidFill>
          <a:effectLst>
            <a:outerShdw blurRad="50800" dist="38100" dir="2700000" algn="tl" rotWithShape="0">
              <a:prstClr val="black">
                <a:alpha val="40000"/>
              </a:prstClr>
            </a:outerShdw>
          </a:effectLst>
        </p:grpSpPr>
        <p:sp>
          <p:nvSpPr>
            <p:cNvPr id="92" name="Rectangle 91"/>
            <p:cNvSpPr/>
            <p:nvPr userDrawn="1"/>
          </p:nvSpPr>
          <p:spPr>
            <a:xfrm>
              <a:off x="8570490" y="474345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TextBox 92"/>
            <p:cNvSpPr txBox="1"/>
            <p:nvPr userDrawn="1"/>
          </p:nvSpPr>
          <p:spPr>
            <a:xfrm>
              <a:off x="8686806" y="474345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94" name="Group 93"/>
          <p:cNvGrpSpPr/>
          <p:nvPr userDrawn="1"/>
        </p:nvGrpSpPr>
        <p:grpSpPr>
          <a:xfrm>
            <a:off x="8570490" y="5458968"/>
            <a:ext cx="564229" cy="777240"/>
            <a:chOff x="8570490" y="5534025"/>
            <a:chExt cx="564229" cy="777240"/>
          </a:xfrm>
          <a:solidFill>
            <a:srgbClr val="02458C"/>
          </a:solidFill>
          <a:effectLst>
            <a:outerShdw blurRad="50800" dist="38100" dir="2700000" algn="tl" rotWithShape="0">
              <a:prstClr val="black">
                <a:alpha val="40000"/>
              </a:prstClr>
            </a:outerShdw>
          </a:effectLst>
        </p:grpSpPr>
        <p:sp>
          <p:nvSpPr>
            <p:cNvPr id="95" name="Rectangle 94"/>
            <p:cNvSpPr/>
            <p:nvPr userDrawn="1"/>
          </p:nvSpPr>
          <p:spPr>
            <a:xfrm>
              <a:off x="8570490" y="553402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6" name="TextBox 95"/>
            <p:cNvSpPr txBox="1"/>
            <p:nvPr userDrawn="1"/>
          </p:nvSpPr>
          <p:spPr>
            <a:xfrm>
              <a:off x="8686806" y="553402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spTree>
    <p:extLst>
      <p:ext uri="{BB962C8B-B14F-4D97-AF65-F5344CB8AC3E}">
        <p14:creationId xmlns:p14="http://schemas.microsoft.com/office/powerpoint/2010/main" val="3484031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Introduction to Table">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28160"/>
          </a:xfrm>
        </p:spPr>
        <p:txBody>
          <a:bodyPr>
            <a:normAutofit/>
          </a:bodyPr>
          <a:lstStyle>
            <a:lvl1pPr marL="45720" indent="0">
              <a:spcBef>
                <a:spcPts val="0"/>
              </a:spcBef>
              <a:spcAft>
                <a:spcPts val="800"/>
              </a:spcAft>
              <a:buClr>
                <a:srgbClr val="2B7C99"/>
              </a:buClr>
              <a:buNone/>
              <a:defRPr sz="1800">
                <a:solidFill>
                  <a:schemeClr val="bg1"/>
                </a:solidFill>
              </a:defRPr>
            </a:lvl1pPr>
            <a:lvl2pPr marL="463550" indent="-236538">
              <a:spcBef>
                <a:spcPts val="0"/>
              </a:spcBef>
              <a:spcAft>
                <a:spcPts val="800"/>
              </a:spcAft>
              <a:buClr>
                <a:srgbClr val="2B7C99"/>
              </a:buClr>
              <a:buFont typeface="Wingdings" panose="05000000000000000000" pitchFamily="2" charset="2"/>
              <a:buChar char="§"/>
              <a:defRPr sz="1800">
                <a:solidFill>
                  <a:schemeClr val="bg1"/>
                </a:solidFill>
              </a:defRPr>
            </a:lvl2pPr>
            <a:lvl3pPr marL="502920" indent="0">
              <a:spcBef>
                <a:spcPts val="0"/>
              </a:spcBef>
              <a:spcAft>
                <a:spcPts val="800"/>
              </a:spcAft>
              <a:buClr>
                <a:srgbClr val="2B7C99"/>
              </a:buClr>
              <a:buNone/>
              <a:defRPr sz="1800">
                <a:solidFill>
                  <a:schemeClr val="bg1"/>
                </a:solidFill>
              </a:defRPr>
            </a:lvl3pPr>
            <a:lvl4pPr marL="731520" indent="0">
              <a:spcBef>
                <a:spcPts val="0"/>
              </a:spcBef>
              <a:spcAft>
                <a:spcPts val="800"/>
              </a:spcAft>
              <a:buClr>
                <a:srgbClr val="2B7C99"/>
              </a:buClr>
              <a:buNone/>
              <a:defRPr sz="1800">
                <a:solidFill>
                  <a:schemeClr val="bg1"/>
                </a:solidFill>
              </a:defRPr>
            </a:lvl4pPr>
            <a:lvl5pPr marL="960120" indent="0">
              <a:spcBef>
                <a:spcPts val="0"/>
              </a:spcBef>
              <a:spcAft>
                <a:spcPts val="800"/>
              </a:spcAft>
              <a:buClr>
                <a:srgbClr val="2B7C99"/>
              </a:buClr>
              <a:buNone/>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marL="461963" indent="-461963" algn="l">
              <a:lnSpc>
                <a:spcPct val="85000"/>
              </a:lnSpc>
              <a:tabLst>
                <a:tab pos="461963" algn="l"/>
              </a:tabLst>
              <a:defRPr sz="2600">
                <a:solidFill>
                  <a:srgbClr val="02458C"/>
                </a:solidFill>
              </a:defRPr>
            </a:lvl1pPr>
          </a:lstStyle>
          <a:p>
            <a:r>
              <a:rPr lang="en-US" dirty="0"/>
              <a:t>Click to edit Master title style</a:t>
            </a:r>
          </a:p>
        </p:txBody>
      </p:sp>
      <p:sp>
        <p:nvSpPr>
          <p:cNvPr id="5" name="TextBox 4"/>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San Bernardino County</a:t>
            </a:r>
          </a:p>
        </p:txBody>
      </p:sp>
    </p:spTree>
    <p:extLst>
      <p:ext uri="{BB962C8B-B14F-4D97-AF65-F5344CB8AC3E}">
        <p14:creationId xmlns:p14="http://schemas.microsoft.com/office/powerpoint/2010/main" val="1847236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5424" y="5425440"/>
            <a:ext cx="3364992" cy="594360"/>
          </a:xfrm>
        </p:spPr>
        <p:txBody>
          <a:bodyPr lIns="0" tIns="0" rIns="0" bIns="0" anchor="ctr" anchorCtr="1">
            <a:noAutofit/>
          </a:bodyPr>
          <a:lstStyle>
            <a:lvl1pPr marL="0" indent="0">
              <a:lnSpc>
                <a:spcPct val="9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74049" y="5425440"/>
            <a:ext cx="3362062" cy="594360"/>
          </a:xfrm>
        </p:spPr>
        <p:txBody>
          <a:bodyPr lIns="0" tIns="0" rIns="0" bIns="0" anchor="ctr" anchorCtr="1">
            <a:noAutofit/>
          </a:bodyPr>
          <a:lstStyle>
            <a:lvl1pPr marL="0" indent="0">
              <a:lnSpc>
                <a:spcPct val="9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itle 9"/>
          <p:cNvSpPr>
            <a:spLocks noGrp="1"/>
          </p:cNvSpPr>
          <p:nvPr>
            <p:ph type="title"/>
          </p:nvPr>
        </p:nvSpPr>
        <p:spPr>
          <a:xfrm>
            <a:off x="398860" y="609600"/>
            <a:ext cx="7772400" cy="1143000"/>
          </a:xfrm>
          <a:solidFill>
            <a:schemeClr val="tx1"/>
          </a:solidFill>
          <a:effectLst>
            <a:outerShdw blurRad="50800" dist="38100" dir="2700000" algn="tl" rotWithShape="0">
              <a:prstClr val="black">
                <a:alpha val="40000"/>
              </a:prstClr>
            </a:outerShdw>
          </a:effectLst>
        </p:spPr>
        <p:txBody>
          <a:bodyPr anchor="ctr">
            <a:normAutofit/>
          </a:bodyPr>
          <a:lstStyle>
            <a:lvl1pPr algn="ctr">
              <a:lnSpc>
                <a:spcPct val="85000"/>
              </a:lnSpc>
              <a:defRPr sz="2600" b="1">
                <a:solidFill>
                  <a:srgbClr val="02458C"/>
                </a:solidFill>
              </a:defRPr>
            </a:lvl1pPr>
          </a:lstStyle>
          <a:p>
            <a:r>
              <a:rPr lang="en-US" dirty="0"/>
              <a:t>Click to edit Master title style</a:t>
            </a:r>
          </a:p>
        </p:txBody>
      </p:sp>
      <p:sp>
        <p:nvSpPr>
          <p:cNvPr id="11" name="Content Placeholder 10"/>
          <p:cNvSpPr>
            <a:spLocks noGrp="1"/>
          </p:cNvSpPr>
          <p:nvPr>
            <p:ph sz="quarter" idx="13"/>
          </p:nvPr>
        </p:nvSpPr>
        <p:spPr>
          <a:xfrm>
            <a:off x="624840" y="2157632"/>
            <a:ext cx="3566160" cy="3191608"/>
          </a:xfrm>
        </p:spPr>
        <p:txBody>
          <a:bodyPr>
            <a:normAutofit/>
          </a:bodyPr>
          <a:lstStyle>
            <a:lvl1pPr>
              <a:lnSpc>
                <a:spcPct val="90000"/>
              </a:lnSpc>
              <a:buClr>
                <a:srgbClr val="2B7C99"/>
              </a:buClr>
              <a:defRPr sz="1600">
                <a:solidFill>
                  <a:schemeClr val="bg1"/>
                </a:solidFill>
              </a:defRPr>
            </a:lvl1pPr>
            <a:lvl2pPr>
              <a:lnSpc>
                <a:spcPct val="90000"/>
              </a:lnSpc>
              <a:buClr>
                <a:srgbClr val="2B7C99"/>
              </a:buClr>
              <a:defRPr sz="1600">
                <a:solidFill>
                  <a:schemeClr val="bg1"/>
                </a:solidFill>
              </a:defRPr>
            </a:lvl2pPr>
            <a:lvl3pPr>
              <a:lnSpc>
                <a:spcPct val="90000"/>
              </a:lnSpc>
              <a:buClr>
                <a:srgbClr val="2B7C99"/>
              </a:buClr>
              <a:defRPr sz="1600">
                <a:solidFill>
                  <a:schemeClr val="bg1"/>
                </a:solidFill>
              </a:defRPr>
            </a:lvl3pPr>
            <a:lvl4pPr>
              <a:lnSpc>
                <a:spcPct val="90000"/>
              </a:lnSpc>
              <a:buClr>
                <a:srgbClr val="2B7C99"/>
              </a:buClr>
              <a:defRPr sz="1600">
                <a:solidFill>
                  <a:schemeClr val="bg1"/>
                </a:solidFill>
              </a:defRPr>
            </a:lvl4pPr>
            <a:lvl5pPr>
              <a:lnSpc>
                <a:spcPct val="90000"/>
              </a:lnSpc>
              <a:buClr>
                <a:srgbClr val="2B7C99"/>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p:nvPr>
        </p:nvSpPr>
        <p:spPr>
          <a:xfrm>
            <a:off x="4572000" y="2157632"/>
            <a:ext cx="3566160" cy="3191608"/>
          </a:xfrm>
        </p:spPr>
        <p:txBody>
          <a:bodyPr>
            <a:normAutofit/>
          </a:bodyPr>
          <a:lstStyle>
            <a:lvl1pPr>
              <a:lnSpc>
                <a:spcPct val="90000"/>
              </a:lnSpc>
              <a:buClr>
                <a:srgbClr val="2B7C99"/>
              </a:buClr>
              <a:defRPr sz="1600">
                <a:solidFill>
                  <a:schemeClr val="bg1"/>
                </a:solidFill>
              </a:defRPr>
            </a:lvl1pPr>
            <a:lvl2pPr>
              <a:lnSpc>
                <a:spcPct val="90000"/>
              </a:lnSpc>
              <a:buClr>
                <a:srgbClr val="2B7C99"/>
              </a:buClr>
              <a:defRPr sz="1600">
                <a:solidFill>
                  <a:schemeClr val="bg1"/>
                </a:solidFill>
              </a:defRPr>
            </a:lvl2pPr>
            <a:lvl3pPr>
              <a:lnSpc>
                <a:spcPct val="90000"/>
              </a:lnSpc>
              <a:buClr>
                <a:srgbClr val="2B7C99"/>
              </a:buClr>
              <a:defRPr sz="1600">
                <a:solidFill>
                  <a:schemeClr val="bg1"/>
                </a:solidFill>
              </a:defRPr>
            </a:lvl3pPr>
            <a:lvl4pPr>
              <a:lnSpc>
                <a:spcPct val="90000"/>
              </a:lnSpc>
              <a:buClr>
                <a:srgbClr val="2B7C99"/>
              </a:buClr>
              <a:defRPr sz="1600">
                <a:solidFill>
                  <a:schemeClr val="bg1"/>
                </a:solidFill>
              </a:defRPr>
            </a:lvl4pPr>
            <a:lvl5pPr>
              <a:lnSpc>
                <a:spcPct val="90000"/>
              </a:lnSpc>
              <a:buClr>
                <a:srgbClr val="2B7C99"/>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San Bernardino County</a:t>
            </a:r>
          </a:p>
        </p:txBody>
      </p:sp>
    </p:spTree>
    <p:extLst>
      <p:ext uri="{BB962C8B-B14F-4D97-AF65-F5344CB8AC3E}">
        <p14:creationId xmlns:p14="http://schemas.microsoft.com/office/powerpoint/2010/main" val="964568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2438400"/>
            <a:ext cx="7315200" cy="1293592"/>
          </a:xfrm>
        </p:spPr>
        <p:txBody>
          <a:bodyPr anchor="t">
            <a:noAutofit/>
          </a:bodyPr>
          <a:lstStyle>
            <a:lvl1pPr algn="l">
              <a:lnSpc>
                <a:spcPct val="85000"/>
              </a:lnSpc>
              <a:defRPr sz="5400" b="1" cap="none">
                <a:solidFill>
                  <a:srgbClr val="02458C"/>
                </a:solidFill>
              </a:defRPr>
            </a:lvl1pPr>
          </a:lstStyle>
          <a:p>
            <a:r>
              <a:rPr lang="en-US" dirty="0"/>
              <a:t>Click to edit Master title style</a:t>
            </a:r>
          </a:p>
        </p:txBody>
      </p:sp>
    </p:spTree>
    <p:extLst>
      <p:ext uri="{BB962C8B-B14F-4D97-AF65-F5344CB8AC3E}">
        <p14:creationId xmlns:p14="http://schemas.microsoft.com/office/powerpoint/2010/main" val="1396010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28160"/>
          </a:xfrm>
        </p:spPr>
        <p:txBody>
          <a:bodyPr>
            <a:normAutofit/>
          </a:bodyPr>
          <a:lstStyle>
            <a:lvl1pPr>
              <a:buClr>
                <a:srgbClr val="2B7C99"/>
              </a:buClr>
              <a:defRPr sz="1600">
                <a:solidFill>
                  <a:schemeClr val="bg1"/>
                </a:solidFill>
              </a:defRPr>
            </a:lvl1pPr>
            <a:lvl2pPr>
              <a:buClr>
                <a:srgbClr val="2B7C99"/>
              </a:buClr>
              <a:defRPr sz="1600">
                <a:solidFill>
                  <a:schemeClr val="bg1"/>
                </a:solidFill>
              </a:defRPr>
            </a:lvl2pPr>
            <a:lvl3pPr>
              <a:buClr>
                <a:srgbClr val="2B7C99"/>
              </a:buClr>
              <a:defRPr sz="1600">
                <a:solidFill>
                  <a:schemeClr val="bg1"/>
                </a:solidFill>
              </a:defRPr>
            </a:lvl3pPr>
            <a:lvl4pPr>
              <a:buClr>
                <a:srgbClr val="2B7C99"/>
              </a:buClr>
              <a:defRPr sz="1600">
                <a:solidFill>
                  <a:schemeClr val="bg1"/>
                </a:solidFill>
              </a:defRPr>
            </a:lvl4pPr>
            <a:lvl5pPr>
              <a:buClr>
                <a:srgbClr val="2B7C99"/>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algn="ctr">
              <a:lnSpc>
                <a:spcPct val="85000"/>
              </a:lnSpc>
              <a:defRPr sz="2600">
                <a:solidFill>
                  <a:srgbClr val="02458C"/>
                </a:solidFill>
              </a:defRPr>
            </a:lvl1pPr>
          </a:lstStyle>
          <a:p>
            <a:r>
              <a:rPr lang="en-US" dirty="0"/>
              <a:t>Click to edit Master title style</a:t>
            </a:r>
          </a:p>
        </p:txBody>
      </p:sp>
      <p:sp>
        <p:nvSpPr>
          <p:cNvPr id="5" name="TextBox 4"/>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San Diego County</a:t>
            </a:r>
          </a:p>
        </p:txBody>
      </p:sp>
    </p:spTree>
    <p:extLst>
      <p:ext uri="{BB962C8B-B14F-4D97-AF65-F5344CB8AC3E}">
        <p14:creationId xmlns:p14="http://schemas.microsoft.com/office/powerpoint/2010/main" val="2832369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Introduction to Table">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28160"/>
          </a:xfrm>
        </p:spPr>
        <p:txBody>
          <a:bodyPr>
            <a:normAutofit/>
          </a:bodyPr>
          <a:lstStyle>
            <a:lvl1pPr marL="45720" indent="0">
              <a:spcBef>
                <a:spcPts val="0"/>
              </a:spcBef>
              <a:spcAft>
                <a:spcPts val="800"/>
              </a:spcAft>
              <a:buClr>
                <a:srgbClr val="2B7C99"/>
              </a:buClr>
              <a:buNone/>
              <a:defRPr sz="1800">
                <a:solidFill>
                  <a:schemeClr val="bg1"/>
                </a:solidFill>
              </a:defRPr>
            </a:lvl1pPr>
            <a:lvl2pPr marL="463550" indent="-236538">
              <a:spcBef>
                <a:spcPts val="0"/>
              </a:spcBef>
              <a:spcAft>
                <a:spcPts val="800"/>
              </a:spcAft>
              <a:buClr>
                <a:srgbClr val="2B7C99"/>
              </a:buClr>
              <a:buFont typeface="Wingdings" panose="05000000000000000000" pitchFamily="2" charset="2"/>
              <a:buChar char="§"/>
              <a:defRPr sz="1800">
                <a:solidFill>
                  <a:schemeClr val="bg1"/>
                </a:solidFill>
              </a:defRPr>
            </a:lvl2pPr>
            <a:lvl3pPr marL="502920" indent="0">
              <a:spcBef>
                <a:spcPts val="0"/>
              </a:spcBef>
              <a:spcAft>
                <a:spcPts val="800"/>
              </a:spcAft>
              <a:buClr>
                <a:srgbClr val="2B7C99"/>
              </a:buClr>
              <a:buNone/>
              <a:defRPr sz="1800">
                <a:solidFill>
                  <a:schemeClr val="bg1"/>
                </a:solidFill>
              </a:defRPr>
            </a:lvl3pPr>
            <a:lvl4pPr marL="731520" indent="0">
              <a:spcBef>
                <a:spcPts val="0"/>
              </a:spcBef>
              <a:spcAft>
                <a:spcPts val="800"/>
              </a:spcAft>
              <a:buClr>
                <a:srgbClr val="2B7C99"/>
              </a:buClr>
              <a:buNone/>
              <a:defRPr sz="1800">
                <a:solidFill>
                  <a:schemeClr val="bg1"/>
                </a:solidFill>
              </a:defRPr>
            </a:lvl4pPr>
            <a:lvl5pPr marL="960120" indent="0">
              <a:spcBef>
                <a:spcPts val="0"/>
              </a:spcBef>
              <a:spcAft>
                <a:spcPts val="800"/>
              </a:spcAft>
              <a:buClr>
                <a:srgbClr val="2B7C99"/>
              </a:buClr>
              <a:buNone/>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marL="461963" indent="-461963" algn="l">
              <a:lnSpc>
                <a:spcPct val="85000"/>
              </a:lnSpc>
              <a:tabLst>
                <a:tab pos="461963" algn="l"/>
              </a:tabLst>
              <a:defRPr sz="2600">
                <a:solidFill>
                  <a:srgbClr val="02458C"/>
                </a:solidFill>
              </a:defRPr>
            </a:lvl1pPr>
          </a:lstStyle>
          <a:p>
            <a:r>
              <a:rPr lang="en-US" dirty="0"/>
              <a:t>Click to edit Master title style</a:t>
            </a:r>
          </a:p>
        </p:txBody>
      </p:sp>
      <p:sp>
        <p:nvSpPr>
          <p:cNvPr id="5" name="TextBox 4"/>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San Diego County</a:t>
            </a:r>
          </a:p>
        </p:txBody>
      </p:sp>
    </p:spTree>
    <p:extLst>
      <p:ext uri="{BB962C8B-B14F-4D97-AF65-F5344CB8AC3E}">
        <p14:creationId xmlns:p14="http://schemas.microsoft.com/office/powerpoint/2010/main" val="2006437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5424" y="5425440"/>
            <a:ext cx="3364992" cy="594360"/>
          </a:xfrm>
        </p:spPr>
        <p:txBody>
          <a:bodyPr lIns="0" tIns="0" rIns="0" bIns="0" anchor="ctr" anchorCtr="1">
            <a:noAutofit/>
          </a:bodyPr>
          <a:lstStyle>
            <a:lvl1pPr marL="0" indent="0">
              <a:lnSpc>
                <a:spcPct val="9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74049" y="5425440"/>
            <a:ext cx="3362062" cy="594360"/>
          </a:xfrm>
        </p:spPr>
        <p:txBody>
          <a:bodyPr lIns="0" tIns="0" rIns="0" bIns="0" anchor="ctr" anchorCtr="1">
            <a:noAutofit/>
          </a:bodyPr>
          <a:lstStyle>
            <a:lvl1pPr marL="0" indent="0">
              <a:lnSpc>
                <a:spcPct val="9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itle 9"/>
          <p:cNvSpPr>
            <a:spLocks noGrp="1"/>
          </p:cNvSpPr>
          <p:nvPr>
            <p:ph type="title"/>
          </p:nvPr>
        </p:nvSpPr>
        <p:spPr>
          <a:xfrm>
            <a:off x="398860" y="609600"/>
            <a:ext cx="7772400" cy="1143000"/>
          </a:xfrm>
          <a:solidFill>
            <a:schemeClr val="tx1"/>
          </a:solidFill>
          <a:effectLst>
            <a:outerShdw blurRad="50800" dist="38100" dir="2700000" algn="tl" rotWithShape="0">
              <a:prstClr val="black">
                <a:alpha val="40000"/>
              </a:prstClr>
            </a:outerShdw>
          </a:effectLst>
        </p:spPr>
        <p:txBody>
          <a:bodyPr anchor="ctr">
            <a:normAutofit/>
          </a:bodyPr>
          <a:lstStyle>
            <a:lvl1pPr algn="ctr">
              <a:lnSpc>
                <a:spcPct val="85000"/>
              </a:lnSpc>
              <a:defRPr sz="2600" b="1">
                <a:solidFill>
                  <a:srgbClr val="02458C"/>
                </a:solidFill>
              </a:defRPr>
            </a:lvl1pPr>
          </a:lstStyle>
          <a:p>
            <a:r>
              <a:rPr lang="en-US" dirty="0"/>
              <a:t>Click to edit Master title style</a:t>
            </a:r>
          </a:p>
        </p:txBody>
      </p:sp>
      <p:sp>
        <p:nvSpPr>
          <p:cNvPr id="11" name="Content Placeholder 10"/>
          <p:cNvSpPr>
            <a:spLocks noGrp="1"/>
          </p:cNvSpPr>
          <p:nvPr>
            <p:ph sz="quarter" idx="13"/>
          </p:nvPr>
        </p:nvSpPr>
        <p:spPr>
          <a:xfrm>
            <a:off x="624840" y="2157632"/>
            <a:ext cx="3566160" cy="3191608"/>
          </a:xfrm>
        </p:spPr>
        <p:txBody>
          <a:bodyPr>
            <a:normAutofit/>
          </a:bodyPr>
          <a:lstStyle>
            <a:lvl1pPr>
              <a:lnSpc>
                <a:spcPct val="90000"/>
              </a:lnSpc>
              <a:buClr>
                <a:srgbClr val="2B7C99"/>
              </a:buClr>
              <a:defRPr sz="1600">
                <a:solidFill>
                  <a:schemeClr val="bg1"/>
                </a:solidFill>
              </a:defRPr>
            </a:lvl1pPr>
            <a:lvl2pPr>
              <a:lnSpc>
                <a:spcPct val="90000"/>
              </a:lnSpc>
              <a:buClr>
                <a:srgbClr val="2B7C99"/>
              </a:buClr>
              <a:defRPr sz="1600">
                <a:solidFill>
                  <a:schemeClr val="bg1"/>
                </a:solidFill>
              </a:defRPr>
            </a:lvl2pPr>
            <a:lvl3pPr>
              <a:lnSpc>
                <a:spcPct val="90000"/>
              </a:lnSpc>
              <a:buClr>
                <a:srgbClr val="2B7C99"/>
              </a:buClr>
              <a:defRPr sz="1600">
                <a:solidFill>
                  <a:schemeClr val="bg1"/>
                </a:solidFill>
              </a:defRPr>
            </a:lvl3pPr>
            <a:lvl4pPr>
              <a:lnSpc>
                <a:spcPct val="90000"/>
              </a:lnSpc>
              <a:buClr>
                <a:srgbClr val="2B7C99"/>
              </a:buClr>
              <a:defRPr sz="1600">
                <a:solidFill>
                  <a:schemeClr val="bg1"/>
                </a:solidFill>
              </a:defRPr>
            </a:lvl4pPr>
            <a:lvl5pPr>
              <a:lnSpc>
                <a:spcPct val="90000"/>
              </a:lnSpc>
              <a:buClr>
                <a:srgbClr val="2B7C99"/>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p:nvPr>
        </p:nvSpPr>
        <p:spPr>
          <a:xfrm>
            <a:off x="4572000" y="2157632"/>
            <a:ext cx="3566160" cy="3191608"/>
          </a:xfrm>
        </p:spPr>
        <p:txBody>
          <a:bodyPr>
            <a:normAutofit/>
          </a:bodyPr>
          <a:lstStyle>
            <a:lvl1pPr>
              <a:lnSpc>
                <a:spcPct val="90000"/>
              </a:lnSpc>
              <a:buClr>
                <a:srgbClr val="2B7C99"/>
              </a:buClr>
              <a:defRPr sz="1600">
                <a:solidFill>
                  <a:schemeClr val="bg1"/>
                </a:solidFill>
              </a:defRPr>
            </a:lvl1pPr>
            <a:lvl2pPr>
              <a:lnSpc>
                <a:spcPct val="90000"/>
              </a:lnSpc>
              <a:buClr>
                <a:srgbClr val="2B7C99"/>
              </a:buClr>
              <a:defRPr sz="1600">
                <a:solidFill>
                  <a:schemeClr val="bg1"/>
                </a:solidFill>
              </a:defRPr>
            </a:lvl2pPr>
            <a:lvl3pPr>
              <a:lnSpc>
                <a:spcPct val="90000"/>
              </a:lnSpc>
              <a:buClr>
                <a:srgbClr val="2B7C99"/>
              </a:buClr>
              <a:defRPr sz="1600">
                <a:solidFill>
                  <a:schemeClr val="bg1"/>
                </a:solidFill>
              </a:defRPr>
            </a:lvl3pPr>
            <a:lvl4pPr>
              <a:lnSpc>
                <a:spcPct val="90000"/>
              </a:lnSpc>
              <a:buClr>
                <a:srgbClr val="2B7C99"/>
              </a:buClr>
              <a:defRPr sz="1600">
                <a:solidFill>
                  <a:schemeClr val="bg1"/>
                </a:solidFill>
              </a:defRPr>
            </a:lvl4pPr>
            <a:lvl5pPr>
              <a:lnSpc>
                <a:spcPct val="90000"/>
              </a:lnSpc>
              <a:buClr>
                <a:srgbClr val="2B7C99"/>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San Diego County</a:t>
            </a:r>
          </a:p>
        </p:txBody>
      </p:sp>
    </p:spTree>
    <p:extLst>
      <p:ext uri="{BB962C8B-B14F-4D97-AF65-F5344CB8AC3E}">
        <p14:creationId xmlns:p14="http://schemas.microsoft.com/office/powerpoint/2010/main" val="26794591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2438400"/>
            <a:ext cx="7315200" cy="1293592"/>
          </a:xfrm>
        </p:spPr>
        <p:txBody>
          <a:bodyPr anchor="t">
            <a:noAutofit/>
          </a:bodyPr>
          <a:lstStyle>
            <a:lvl1pPr algn="l">
              <a:lnSpc>
                <a:spcPct val="85000"/>
              </a:lnSpc>
              <a:defRPr sz="5400" b="1" cap="none">
                <a:solidFill>
                  <a:srgbClr val="02458C"/>
                </a:solidFill>
              </a:defRPr>
            </a:lvl1pPr>
          </a:lstStyle>
          <a:p>
            <a:r>
              <a:rPr lang="en-US" dirty="0"/>
              <a:t>Click to edit Master title style</a:t>
            </a:r>
          </a:p>
        </p:txBody>
      </p:sp>
    </p:spTree>
    <p:extLst>
      <p:ext uri="{BB962C8B-B14F-4D97-AF65-F5344CB8AC3E}">
        <p14:creationId xmlns:p14="http://schemas.microsoft.com/office/powerpoint/2010/main" val="856768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28160"/>
          </a:xfrm>
        </p:spPr>
        <p:txBody>
          <a:bodyPr>
            <a:normAutofit/>
          </a:bodyPr>
          <a:lstStyle>
            <a:lvl1pPr>
              <a:buClr>
                <a:srgbClr val="2B7C99"/>
              </a:buClr>
              <a:defRPr sz="1600">
                <a:solidFill>
                  <a:schemeClr val="bg1"/>
                </a:solidFill>
              </a:defRPr>
            </a:lvl1pPr>
            <a:lvl2pPr>
              <a:buClr>
                <a:srgbClr val="2B7C99"/>
              </a:buClr>
              <a:defRPr sz="1600">
                <a:solidFill>
                  <a:schemeClr val="bg1"/>
                </a:solidFill>
              </a:defRPr>
            </a:lvl2pPr>
            <a:lvl3pPr>
              <a:buClr>
                <a:srgbClr val="2B7C99"/>
              </a:buClr>
              <a:defRPr sz="1600">
                <a:solidFill>
                  <a:schemeClr val="bg1"/>
                </a:solidFill>
              </a:defRPr>
            </a:lvl3pPr>
            <a:lvl4pPr>
              <a:buClr>
                <a:srgbClr val="2B7C99"/>
              </a:buClr>
              <a:defRPr sz="1600">
                <a:solidFill>
                  <a:schemeClr val="bg1"/>
                </a:solidFill>
              </a:defRPr>
            </a:lvl4pPr>
            <a:lvl5pPr>
              <a:buClr>
                <a:srgbClr val="2B7C99"/>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algn="ctr">
              <a:lnSpc>
                <a:spcPct val="85000"/>
              </a:lnSpc>
              <a:defRPr sz="2600">
                <a:solidFill>
                  <a:srgbClr val="02458C"/>
                </a:solidFill>
              </a:defRPr>
            </a:lvl1pPr>
          </a:lstStyle>
          <a:p>
            <a:r>
              <a:rPr lang="en-US" dirty="0"/>
              <a:t>Click to edit Master title style</a:t>
            </a:r>
          </a:p>
        </p:txBody>
      </p:sp>
      <p:sp>
        <p:nvSpPr>
          <p:cNvPr id="6" name="TextBox 5"/>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Santa Clara County</a:t>
            </a:r>
          </a:p>
        </p:txBody>
      </p:sp>
    </p:spTree>
    <p:extLst>
      <p:ext uri="{BB962C8B-B14F-4D97-AF65-F5344CB8AC3E}">
        <p14:creationId xmlns:p14="http://schemas.microsoft.com/office/powerpoint/2010/main" val="10450369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Introduction to Table">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28160"/>
          </a:xfrm>
        </p:spPr>
        <p:txBody>
          <a:bodyPr>
            <a:normAutofit/>
          </a:bodyPr>
          <a:lstStyle>
            <a:lvl1pPr marL="45720" indent="0">
              <a:spcBef>
                <a:spcPts val="0"/>
              </a:spcBef>
              <a:spcAft>
                <a:spcPts val="800"/>
              </a:spcAft>
              <a:buClr>
                <a:srgbClr val="2B7C99"/>
              </a:buClr>
              <a:buNone/>
              <a:defRPr sz="1800">
                <a:solidFill>
                  <a:schemeClr val="bg1"/>
                </a:solidFill>
              </a:defRPr>
            </a:lvl1pPr>
            <a:lvl2pPr marL="463550" indent="-236538">
              <a:spcBef>
                <a:spcPts val="0"/>
              </a:spcBef>
              <a:spcAft>
                <a:spcPts val="800"/>
              </a:spcAft>
              <a:buClr>
                <a:srgbClr val="2B7C99"/>
              </a:buClr>
              <a:buFont typeface="Wingdings" panose="05000000000000000000" pitchFamily="2" charset="2"/>
              <a:buChar char="§"/>
              <a:defRPr sz="1800">
                <a:solidFill>
                  <a:schemeClr val="bg1"/>
                </a:solidFill>
              </a:defRPr>
            </a:lvl2pPr>
            <a:lvl3pPr marL="502920" indent="0">
              <a:spcBef>
                <a:spcPts val="0"/>
              </a:spcBef>
              <a:spcAft>
                <a:spcPts val="800"/>
              </a:spcAft>
              <a:buClr>
                <a:srgbClr val="2B7C99"/>
              </a:buClr>
              <a:buNone/>
              <a:defRPr sz="1800">
                <a:solidFill>
                  <a:schemeClr val="bg1"/>
                </a:solidFill>
              </a:defRPr>
            </a:lvl3pPr>
            <a:lvl4pPr marL="731520" indent="0">
              <a:spcBef>
                <a:spcPts val="0"/>
              </a:spcBef>
              <a:spcAft>
                <a:spcPts val="800"/>
              </a:spcAft>
              <a:buClr>
                <a:srgbClr val="2B7C99"/>
              </a:buClr>
              <a:buNone/>
              <a:defRPr sz="1800">
                <a:solidFill>
                  <a:schemeClr val="bg1"/>
                </a:solidFill>
              </a:defRPr>
            </a:lvl4pPr>
            <a:lvl5pPr marL="960120" indent="0">
              <a:spcBef>
                <a:spcPts val="0"/>
              </a:spcBef>
              <a:spcAft>
                <a:spcPts val="800"/>
              </a:spcAft>
              <a:buClr>
                <a:srgbClr val="2B7C99"/>
              </a:buClr>
              <a:buNone/>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marL="461963" indent="-461963" algn="l">
              <a:lnSpc>
                <a:spcPct val="85000"/>
              </a:lnSpc>
              <a:tabLst>
                <a:tab pos="461963" algn="l"/>
              </a:tabLst>
              <a:defRPr sz="2600">
                <a:solidFill>
                  <a:srgbClr val="02458C"/>
                </a:solidFill>
              </a:defRPr>
            </a:lvl1pPr>
          </a:lstStyle>
          <a:p>
            <a:r>
              <a:rPr lang="en-US" dirty="0"/>
              <a:t>Click to edit Master title style</a:t>
            </a:r>
          </a:p>
        </p:txBody>
      </p:sp>
      <p:sp>
        <p:nvSpPr>
          <p:cNvPr id="5" name="TextBox 4"/>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Santa Clara County</a:t>
            </a:r>
          </a:p>
        </p:txBody>
      </p:sp>
    </p:spTree>
    <p:extLst>
      <p:ext uri="{BB962C8B-B14F-4D97-AF65-F5344CB8AC3E}">
        <p14:creationId xmlns:p14="http://schemas.microsoft.com/office/powerpoint/2010/main" val="27222080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5424" y="5425440"/>
            <a:ext cx="3364992" cy="594360"/>
          </a:xfrm>
        </p:spPr>
        <p:txBody>
          <a:bodyPr lIns="0" tIns="0" rIns="0" bIns="0" anchor="ctr" anchorCtr="1">
            <a:noAutofit/>
          </a:bodyPr>
          <a:lstStyle>
            <a:lvl1pPr marL="0" indent="0">
              <a:lnSpc>
                <a:spcPct val="9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74049" y="5425440"/>
            <a:ext cx="3362062" cy="594360"/>
          </a:xfrm>
        </p:spPr>
        <p:txBody>
          <a:bodyPr lIns="0" tIns="0" rIns="0" bIns="0" anchor="ctr" anchorCtr="1">
            <a:noAutofit/>
          </a:bodyPr>
          <a:lstStyle>
            <a:lvl1pPr marL="0" indent="0">
              <a:lnSpc>
                <a:spcPct val="9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itle 9"/>
          <p:cNvSpPr>
            <a:spLocks noGrp="1"/>
          </p:cNvSpPr>
          <p:nvPr>
            <p:ph type="title"/>
          </p:nvPr>
        </p:nvSpPr>
        <p:spPr>
          <a:xfrm>
            <a:off x="398860" y="609600"/>
            <a:ext cx="7772400" cy="1143000"/>
          </a:xfrm>
          <a:solidFill>
            <a:schemeClr val="tx1"/>
          </a:solidFill>
          <a:effectLst>
            <a:outerShdw blurRad="50800" dist="38100" dir="2700000" algn="tl" rotWithShape="0">
              <a:prstClr val="black">
                <a:alpha val="40000"/>
              </a:prstClr>
            </a:outerShdw>
          </a:effectLst>
        </p:spPr>
        <p:txBody>
          <a:bodyPr anchor="ctr">
            <a:normAutofit/>
          </a:bodyPr>
          <a:lstStyle>
            <a:lvl1pPr algn="ctr">
              <a:lnSpc>
                <a:spcPct val="85000"/>
              </a:lnSpc>
              <a:defRPr sz="2600" b="1">
                <a:solidFill>
                  <a:srgbClr val="02458C"/>
                </a:solidFill>
              </a:defRPr>
            </a:lvl1pPr>
          </a:lstStyle>
          <a:p>
            <a:r>
              <a:rPr lang="en-US" dirty="0"/>
              <a:t>Click to edit Master title style</a:t>
            </a:r>
          </a:p>
        </p:txBody>
      </p:sp>
      <p:sp>
        <p:nvSpPr>
          <p:cNvPr id="11" name="Content Placeholder 10"/>
          <p:cNvSpPr>
            <a:spLocks noGrp="1"/>
          </p:cNvSpPr>
          <p:nvPr>
            <p:ph sz="quarter" idx="13"/>
          </p:nvPr>
        </p:nvSpPr>
        <p:spPr>
          <a:xfrm>
            <a:off x="624840" y="2157632"/>
            <a:ext cx="3566160" cy="3191608"/>
          </a:xfrm>
        </p:spPr>
        <p:txBody>
          <a:bodyPr>
            <a:normAutofit/>
          </a:bodyPr>
          <a:lstStyle>
            <a:lvl1pPr>
              <a:lnSpc>
                <a:spcPct val="90000"/>
              </a:lnSpc>
              <a:buClr>
                <a:srgbClr val="2B7C99"/>
              </a:buClr>
              <a:defRPr sz="1600">
                <a:solidFill>
                  <a:schemeClr val="bg1"/>
                </a:solidFill>
              </a:defRPr>
            </a:lvl1pPr>
            <a:lvl2pPr>
              <a:lnSpc>
                <a:spcPct val="90000"/>
              </a:lnSpc>
              <a:buClr>
                <a:srgbClr val="2B7C99"/>
              </a:buClr>
              <a:defRPr sz="1600">
                <a:solidFill>
                  <a:schemeClr val="bg1"/>
                </a:solidFill>
              </a:defRPr>
            </a:lvl2pPr>
            <a:lvl3pPr>
              <a:lnSpc>
                <a:spcPct val="90000"/>
              </a:lnSpc>
              <a:buClr>
                <a:srgbClr val="2B7C99"/>
              </a:buClr>
              <a:defRPr sz="1600">
                <a:solidFill>
                  <a:schemeClr val="bg1"/>
                </a:solidFill>
              </a:defRPr>
            </a:lvl3pPr>
            <a:lvl4pPr>
              <a:lnSpc>
                <a:spcPct val="90000"/>
              </a:lnSpc>
              <a:buClr>
                <a:srgbClr val="2B7C99"/>
              </a:buClr>
              <a:defRPr sz="1600">
                <a:solidFill>
                  <a:schemeClr val="bg1"/>
                </a:solidFill>
              </a:defRPr>
            </a:lvl4pPr>
            <a:lvl5pPr>
              <a:lnSpc>
                <a:spcPct val="90000"/>
              </a:lnSpc>
              <a:buClr>
                <a:srgbClr val="2B7C99"/>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p:nvPr>
        </p:nvSpPr>
        <p:spPr>
          <a:xfrm>
            <a:off x="4572000" y="2157632"/>
            <a:ext cx="3566160" cy="3191608"/>
          </a:xfrm>
        </p:spPr>
        <p:txBody>
          <a:bodyPr>
            <a:normAutofit/>
          </a:bodyPr>
          <a:lstStyle>
            <a:lvl1pPr>
              <a:lnSpc>
                <a:spcPct val="90000"/>
              </a:lnSpc>
              <a:buClr>
                <a:srgbClr val="2B7C99"/>
              </a:buClr>
              <a:defRPr sz="1600">
                <a:solidFill>
                  <a:schemeClr val="bg1"/>
                </a:solidFill>
              </a:defRPr>
            </a:lvl1pPr>
            <a:lvl2pPr>
              <a:lnSpc>
                <a:spcPct val="90000"/>
              </a:lnSpc>
              <a:buClr>
                <a:srgbClr val="2B7C99"/>
              </a:buClr>
              <a:defRPr sz="1600">
                <a:solidFill>
                  <a:schemeClr val="bg1"/>
                </a:solidFill>
              </a:defRPr>
            </a:lvl2pPr>
            <a:lvl3pPr>
              <a:lnSpc>
                <a:spcPct val="90000"/>
              </a:lnSpc>
              <a:buClr>
                <a:srgbClr val="2B7C99"/>
              </a:buClr>
              <a:defRPr sz="1600">
                <a:solidFill>
                  <a:schemeClr val="bg1"/>
                </a:solidFill>
              </a:defRPr>
            </a:lvl3pPr>
            <a:lvl4pPr>
              <a:lnSpc>
                <a:spcPct val="90000"/>
              </a:lnSpc>
              <a:buClr>
                <a:srgbClr val="2B7C99"/>
              </a:buClr>
              <a:defRPr sz="1600">
                <a:solidFill>
                  <a:schemeClr val="bg1"/>
                </a:solidFill>
              </a:defRPr>
            </a:lvl4pPr>
            <a:lvl5pPr>
              <a:lnSpc>
                <a:spcPct val="90000"/>
              </a:lnSpc>
              <a:buClr>
                <a:srgbClr val="2B7C99"/>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Santa Clara County</a:t>
            </a:r>
          </a:p>
        </p:txBody>
      </p:sp>
    </p:spTree>
    <p:extLst>
      <p:ext uri="{BB962C8B-B14F-4D97-AF65-F5344CB8AC3E}">
        <p14:creationId xmlns:p14="http://schemas.microsoft.com/office/powerpoint/2010/main" val="3785924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Layout">
    <p:spTree>
      <p:nvGrpSpPr>
        <p:cNvPr id="1" name=""/>
        <p:cNvGrpSpPr/>
        <p:nvPr/>
      </p:nvGrpSpPr>
      <p:grpSpPr>
        <a:xfrm>
          <a:off x="0" y="0"/>
          <a:ext cx="0" cy="0"/>
          <a:chOff x="0" y="0"/>
          <a:chExt cx="0" cy="0"/>
        </a:xfrm>
      </p:grpSpPr>
      <p:grpSp>
        <p:nvGrpSpPr>
          <p:cNvPr id="94" name="Group 93"/>
          <p:cNvGrpSpPr/>
          <p:nvPr userDrawn="1"/>
        </p:nvGrpSpPr>
        <p:grpSpPr>
          <a:xfrm>
            <a:off x="8570120" y="6235700"/>
            <a:ext cx="340642" cy="615888"/>
            <a:chOff x="8570120" y="4967288"/>
            <a:chExt cx="340642" cy="1893093"/>
          </a:xfrm>
          <a:solidFill>
            <a:schemeClr val="accent2"/>
          </a:solidFill>
          <a:effectLst>
            <a:outerShdw blurRad="50800" dist="38100" dir="2700000" algn="tl" rotWithShape="0">
              <a:prstClr val="black">
                <a:alpha val="40000"/>
              </a:prstClr>
            </a:outerShdw>
          </a:effectLst>
        </p:grpSpPr>
        <p:sp>
          <p:nvSpPr>
            <p:cNvPr id="95" name="Rectangle 94"/>
            <p:cNvSpPr/>
            <p:nvPr userDrawn="1"/>
          </p:nvSpPr>
          <p:spPr>
            <a:xfrm>
              <a:off x="8686801" y="4967288"/>
              <a:ext cx="223961" cy="1893093"/>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userDrawn="1"/>
          </p:nvSpPr>
          <p:spPr>
            <a:xfrm>
              <a:off x="8570120" y="4967288"/>
              <a:ext cx="66674" cy="1890712"/>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userDrawn="1">
            <p:ph idx="1"/>
          </p:nvPr>
        </p:nvSpPr>
        <p:spPr>
          <a:xfrm>
            <a:off x="398860" y="1600200"/>
            <a:ext cx="7772400" cy="4648200"/>
          </a:xfrm>
        </p:spPr>
        <p:txBody>
          <a:bodyPr>
            <a:normAutofit/>
          </a:bodyPr>
          <a:lstStyle>
            <a:lvl1pPr marL="2743200" indent="-2698750" algn="just">
              <a:spcBef>
                <a:spcPts val="400"/>
              </a:spcBef>
              <a:spcAft>
                <a:spcPts val="400"/>
              </a:spcAft>
              <a:buClr>
                <a:srgbClr val="2B7C99"/>
              </a:buClr>
              <a:buNone/>
              <a:defRPr sz="1400" b="0">
                <a:solidFill>
                  <a:schemeClr val="bg1"/>
                </a:solidFill>
                <a:latin typeface="Calibri" panose="020F0502020204030204" pitchFamily="34" charset="0"/>
                <a:cs typeface="Times New Roman" pitchFamily="18" charset="0"/>
              </a:defRPr>
            </a:lvl1pPr>
            <a:lvl2pPr marL="320040" indent="0" algn="just">
              <a:spcBef>
                <a:spcPts val="400"/>
              </a:spcBef>
              <a:spcAft>
                <a:spcPts val="400"/>
              </a:spcAft>
              <a:buClr>
                <a:srgbClr val="2B7C99"/>
              </a:buClr>
              <a:buNone/>
              <a:defRPr sz="1400" b="0">
                <a:solidFill>
                  <a:schemeClr val="bg1"/>
                </a:solidFill>
                <a:latin typeface="Calibri" panose="020F0502020204030204" pitchFamily="34" charset="0"/>
                <a:cs typeface="Times New Roman" pitchFamily="18" charset="0"/>
              </a:defRPr>
            </a:lvl2pPr>
            <a:lvl3pPr marL="502920" indent="0" algn="just">
              <a:spcBef>
                <a:spcPts val="400"/>
              </a:spcBef>
              <a:spcAft>
                <a:spcPts val="400"/>
              </a:spcAft>
              <a:buClr>
                <a:srgbClr val="2B7C99"/>
              </a:buClr>
              <a:buNone/>
              <a:defRPr sz="1400" b="0">
                <a:solidFill>
                  <a:schemeClr val="bg1"/>
                </a:solidFill>
                <a:latin typeface="Calibri" panose="020F0502020204030204" pitchFamily="34" charset="0"/>
                <a:cs typeface="Times New Roman" pitchFamily="18" charset="0"/>
              </a:defRPr>
            </a:lvl3pPr>
            <a:lvl4pPr marL="731520" indent="0" algn="just">
              <a:spcBef>
                <a:spcPts val="400"/>
              </a:spcBef>
              <a:spcAft>
                <a:spcPts val="400"/>
              </a:spcAft>
              <a:buClr>
                <a:srgbClr val="2B7C99"/>
              </a:buClr>
              <a:buNone/>
              <a:defRPr sz="1400" b="0">
                <a:solidFill>
                  <a:schemeClr val="bg1"/>
                </a:solidFill>
                <a:latin typeface="Calibri" panose="020F0502020204030204" pitchFamily="34" charset="0"/>
                <a:cs typeface="Times New Roman" pitchFamily="18" charset="0"/>
              </a:defRPr>
            </a:lvl4pPr>
            <a:lvl5pPr marL="960120" indent="0" algn="just">
              <a:spcBef>
                <a:spcPts val="400"/>
              </a:spcBef>
              <a:spcAft>
                <a:spcPts val="400"/>
              </a:spcAft>
              <a:buClr>
                <a:srgbClr val="2B7C99"/>
              </a:buClr>
              <a:buNone/>
              <a:defRPr sz="1400" b="0">
                <a:solidFill>
                  <a:schemeClr val="bg1"/>
                </a:solidFill>
                <a:latin typeface="Calibri" panose="020F0502020204030204" pitchFamily="34"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9"/>
          <p:cNvSpPr>
            <a:spLocks noGrp="1"/>
          </p:cNvSpPr>
          <p:nvPr userDrawn="1">
            <p:ph type="title"/>
          </p:nvPr>
        </p:nvSpPr>
        <p:spPr>
          <a:xfrm>
            <a:off x="398860" y="457201"/>
            <a:ext cx="7772400" cy="822960"/>
          </a:xfrm>
          <a:solidFill>
            <a:schemeClr val="tx1"/>
          </a:solidFill>
          <a:effectLst>
            <a:outerShdw blurRad="50800" dist="38100" dir="2700000" algn="tl" rotWithShape="0">
              <a:prstClr val="black">
                <a:alpha val="40000"/>
              </a:prstClr>
            </a:outerShdw>
          </a:effectLst>
        </p:spPr>
        <p:txBody>
          <a:bodyPr anchor="ctr">
            <a:normAutofit/>
          </a:bodyPr>
          <a:lstStyle>
            <a:lvl1pPr algn="ctr">
              <a:lnSpc>
                <a:spcPct val="85000"/>
              </a:lnSpc>
              <a:defRPr sz="2600">
                <a:solidFill>
                  <a:srgbClr val="02458C"/>
                </a:solidFill>
              </a:defRPr>
            </a:lvl1pPr>
          </a:lstStyle>
          <a:p>
            <a:r>
              <a:rPr lang="en-US" dirty="0"/>
              <a:t>Click to edit Master title style</a:t>
            </a:r>
          </a:p>
        </p:txBody>
      </p:sp>
      <p:sp>
        <p:nvSpPr>
          <p:cNvPr id="5" name="Slide Number Placeholder 7"/>
          <p:cNvSpPr txBox="1">
            <a:spLocks/>
          </p:cNvSpPr>
          <p:nvPr userDrawn="1"/>
        </p:nvSpPr>
        <p:spPr>
          <a:xfrm>
            <a:off x="8686015" y="6630084"/>
            <a:ext cx="229385" cy="146194"/>
          </a:xfrm>
          <a:prstGeom prst="rect">
            <a:avLst/>
          </a:prstGeom>
        </p:spPr>
        <p:txBody>
          <a:bodyPr wrap="square" lIns="0" tIns="0" rIns="0" bIns="0" anchor="ctr" anchorCtr="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7569E8-0AE9-4B9B-BB14-AC6E85488ADC}" type="slidenum">
              <a:rPr lang="en-US" sz="950" b="1" smtClean="0">
                <a:solidFill>
                  <a:schemeClr val="tx1"/>
                </a:solidFill>
              </a:rPr>
              <a:pPr/>
              <a:t>‹#›</a:t>
            </a:fld>
            <a:endParaRPr lang="en-US" sz="950" b="1" dirty="0">
              <a:solidFill>
                <a:schemeClr val="tx1"/>
              </a:solidFill>
            </a:endParaRPr>
          </a:p>
        </p:txBody>
      </p:sp>
      <p:grpSp>
        <p:nvGrpSpPr>
          <p:cNvPr id="70" name="Group 69"/>
          <p:cNvGrpSpPr/>
          <p:nvPr userDrawn="1"/>
        </p:nvGrpSpPr>
        <p:grpSpPr>
          <a:xfrm>
            <a:off x="8570490" y="0"/>
            <a:ext cx="564229" cy="777240"/>
            <a:chOff x="7224714" y="0"/>
            <a:chExt cx="564229" cy="777240"/>
          </a:xfrm>
          <a:solidFill>
            <a:srgbClr val="D4720F"/>
          </a:solidFill>
          <a:effectLst>
            <a:outerShdw blurRad="50800" dist="38100" dir="2700000" algn="tl" rotWithShape="0">
              <a:prstClr val="black">
                <a:alpha val="40000"/>
              </a:prstClr>
            </a:outerShdw>
          </a:effectLst>
        </p:grpSpPr>
        <p:sp>
          <p:nvSpPr>
            <p:cNvPr id="71" name="Rectangle 70"/>
            <p:cNvSpPr/>
            <p:nvPr/>
          </p:nvSpPr>
          <p:spPr>
            <a:xfrm>
              <a:off x="7224714" y="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TextBox 71"/>
            <p:cNvSpPr txBox="1"/>
            <p:nvPr userDrawn="1"/>
          </p:nvSpPr>
          <p:spPr>
            <a:xfrm>
              <a:off x="7341030" y="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ysClr val="windowText" lastClr="000000"/>
                </a:solidFill>
                <a:latin typeface="Calibri" pitchFamily="34" charset="0"/>
              </a:endParaRPr>
            </a:p>
          </p:txBody>
        </p:sp>
      </p:grpSp>
      <p:grpSp>
        <p:nvGrpSpPr>
          <p:cNvPr id="73" name="Group 72"/>
          <p:cNvGrpSpPr/>
          <p:nvPr userDrawn="1"/>
        </p:nvGrpSpPr>
        <p:grpSpPr>
          <a:xfrm>
            <a:off x="8570490" y="779853"/>
            <a:ext cx="564229" cy="777240"/>
            <a:chOff x="7224714" y="-206595"/>
            <a:chExt cx="564229" cy="777240"/>
          </a:xfrm>
          <a:solidFill>
            <a:srgbClr val="D4720F"/>
          </a:solidFill>
          <a:effectLst>
            <a:outerShdw blurRad="50800" dist="38100" dir="2700000" algn="tl" rotWithShape="0">
              <a:prstClr val="black">
                <a:alpha val="40000"/>
              </a:prstClr>
            </a:outerShdw>
          </a:effectLst>
        </p:grpSpPr>
        <p:sp>
          <p:nvSpPr>
            <p:cNvPr id="74" name="Rectangle 73"/>
            <p:cNvSpPr/>
            <p:nvPr/>
          </p:nvSpPr>
          <p:spPr>
            <a:xfrm>
              <a:off x="7224714" y="-20659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TextBox 74"/>
            <p:cNvSpPr txBox="1"/>
            <p:nvPr userDrawn="1"/>
          </p:nvSpPr>
          <p:spPr>
            <a:xfrm>
              <a:off x="7341030" y="-20659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6" name="Group 75"/>
          <p:cNvGrpSpPr/>
          <p:nvPr userDrawn="1"/>
        </p:nvGrpSpPr>
        <p:grpSpPr>
          <a:xfrm>
            <a:off x="8570490" y="1559706"/>
            <a:ext cx="564229" cy="777240"/>
            <a:chOff x="7224714" y="-412017"/>
            <a:chExt cx="564229" cy="777240"/>
          </a:xfrm>
          <a:solidFill>
            <a:srgbClr val="D4720F"/>
          </a:solidFill>
          <a:effectLst>
            <a:outerShdw blurRad="50800" dist="38100" dir="2700000" algn="tl" rotWithShape="0">
              <a:prstClr val="black">
                <a:alpha val="40000"/>
              </a:prstClr>
            </a:outerShdw>
          </a:effectLst>
        </p:grpSpPr>
        <p:sp>
          <p:nvSpPr>
            <p:cNvPr id="77" name="Rectangle 76"/>
            <p:cNvSpPr/>
            <p:nvPr/>
          </p:nvSpPr>
          <p:spPr>
            <a:xfrm>
              <a:off x="7224714" y="-412017"/>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8" name="TextBox 77"/>
            <p:cNvSpPr txBox="1"/>
            <p:nvPr userDrawn="1"/>
          </p:nvSpPr>
          <p:spPr>
            <a:xfrm>
              <a:off x="7341030" y="-412017"/>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9" name="Group 78"/>
          <p:cNvGrpSpPr/>
          <p:nvPr userDrawn="1"/>
        </p:nvGrpSpPr>
        <p:grpSpPr>
          <a:xfrm>
            <a:off x="8570490" y="2339559"/>
            <a:ext cx="564229" cy="777240"/>
            <a:chOff x="7224714" y="-613630"/>
            <a:chExt cx="564229" cy="777240"/>
          </a:xfrm>
          <a:solidFill>
            <a:srgbClr val="D4720F"/>
          </a:solidFill>
          <a:effectLst>
            <a:outerShdw blurRad="50800" dist="38100" dir="2700000" algn="tl" rotWithShape="0">
              <a:prstClr val="black">
                <a:alpha val="40000"/>
              </a:prstClr>
            </a:outerShdw>
          </a:effectLst>
        </p:grpSpPr>
        <p:sp>
          <p:nvSpPr>
            <p:cNvPr id="80" name="Rectangle 79"/>
            <p:cNvSpPr/>
            <p:nvPr/>
          </p:nvSpPr>
          <p:spPr>
            <a:xfrm>
              <a:off x="7224714" y="-61363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TextBox 80"/>
            <p:cNvSpPr txBox="1"/>
            <p:nvPr userDrawn="1"/>
          </p:nvSpPr>
          <p:spPr>
            <a:xfrm>
              <a:off x="7341030" y="-61363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82" name="Group 81"/>
          <p:cNvGrpSpPr/>
          <p:nvPr userDrawn="1"/>
        </p:nvGrpSpPr>
        <p:grpSpPr>
          <a:xfrm>
            <a:off x="8570490" y="3119412"/>
            <a:ext cx="564229" cy="777240"/>
            <a:chOff x="7224714" y="-824034"/>
            <a:chExt cx="564229" cy="777240"/>
          </a:xfrm>
          <a:solidFill>
            <a:srgbClr val="D4720F"/>
          </a:solidFill>
          <a:effectLst>
            <a:outerShdw blurRad="50800" dist="38100" dir="2700000" algn="tl" rotWithShape="0">
              <a:prstClr val="black">
                <a:alpha val="40000"/>
              </a:prstClr>
            </a:outerShdw>
          </a:effectLst>
        </p:grpSpPr>
        <p:sp>
          <p:nvSpPr>
            <p:cNvPr id="83" name="Rectangle 82"/>
            <p:cNvSpPr/>
            <p:nvPr/>
          </p:nvSpPr>
          <p:spPr>
            <a:xfrm>
              <a:off x="7224714" y="-824034"/>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TextBox 83"/>
            <p:cNvSpPr txBox="1"/>
            <p:nvPr userDrawn="1"/>
          </p:nvSpPr>
          <p:spPr>
            <a:xfrm>
              <a:off x="7341030" y="-824034"/>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85" name="Group 84"/>
          <p:cNvGrpSpPr/>
          <p:nvPr userDrawn="1"/>
        </p:nvGrpSpPr>
        <p:grpSpPr>
          <a:xfrm>
            <a:off x="8570490" y="3899265"/>
            <a:ext cx="564229" cy="777240"/>
            <a:chOff x="8570490" y="3952875"/>
            <a:chExt cx="564229" cy="777240"/>
          </a:xfrm>
          <a:solidFill>
            <a:srgbClr val="D4720F"/>
          </a:solidFill>
          <a:effectLst>
            <a:outerShdw blurRad="50800" dist="38100" dir="2700000" algn="tl" rotWithShape="0">
              <a:prstClr val="black">
                <a:alpha val="40000"/>
              </a:prstClr>
            </a:outerShdw>
          </a:effectLst>
        </p:grpSpPr>
        <p:sp>
          <p:nvSpPr>
            <p:cNvPr id="86" name="Rectangle 85"/>
            <p:cNvSpPr/>
            <p:nvPr/>
          </p:nvSpPr>
          <p:spPr>
            <a:xfrm>
              <a:off x="8570490" y="395287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TextBox 86"/>
            <p:cNvSpPr txBox="1"/>
            <p:nvPr userDrawn="1"/>
          </p:nvSpPr>
          <p:spPr>
            <a:xfrm>
              <a:off x="8686806" y="395287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88" name="Group 87"/>
          <p:cNvGrpSpPr/>
          <p:nvPr userDrawn="1"/>
        </p:nvGrpSpPr>
        <p:grpSpPr>
          <a:xfrm>
            <a:off x="8570490" y="4679118"/>
            <a:ext cx="564229" cy="777240"/>
            <a:chOff x="8570490" y="4743450"/>
            <a:chExt cx="564229" cy="777240"/>
          </a:xfrm>
          <a:solidFill>
            <a:srgbClr val="D4720F"/>
          </a:solidFill>
          <a:effectLst>
            <a:outerShdw blurRad="50800" dist="38100" dir="2700000" algn="tl" rotWithShape="0">
              <a:prstClr val="black">
                <a:alpha val="40000"/>
              </a:prstClr>
            </a:outerShdw>
          </a:effectLst>
        </p:grpSpPr>
        <p:sp>
          <p:nvSpPr>
            <p:cNvPr id="89" name="Rectangle 88"/>
            <p:cNvSpPr/>
            <p:nvPr userDrawn="1"/>
          </p:nvSpPr>
          <p:spPr>
            <a:xfrm>
              <a:off x="8570490" y="474345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TextBox 89"/>
            <p:cNvSpPr txBox="1"/>
            <p:nvPr userDrawn="1"/>
          </p:nvSpPr>
          <p:spPr>
            <a:xfrm>
              <a:off x="8686806" y="474345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91" name="Group 90"/>
          <p:cNvGrpSpPr/>
          <p:nvPr userDrawn="1"/>
        </p:nvGrpSpPr>
        <p:grpSpPr>
          <a:xfrm>
            <a:off x="8570490" y="5458968"/>
            <a:ext cx="564229" cy="777240"/>
            <a:chOff x="8570490" y="5534025"/>
            <a:chExt cx="564229" cy="777240"/>
          </a:xfrm>
          <a:solidFill>
            <a:srgbClr val="D4720F"/>
          </a:solidFill>
          <a:effectLst>
            <a:outerShdw blurRad="50800" dist="38100" dir="2700000" algn="tl" rotWithShape="0">
              <a:prstClr val="black">
                <a:alpha val="40000"/>
              </a:prstClr>
            </a:outerShdw>
          </a:effectLst>
        </p:grpSpPr>
        <p:sp>
          <p:nvSpPr>
            <p:cNvPr id="92" name="Rectangle 91"/>
            <p:cNvSpPr/>
            <p:nvPr userDrawn="1"/>
          </p:nvSpPr>
          <p:spPr>
            <a:xfrm>
              <a:off x="8570490" y="553402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TextBox 92"/>
            <p:cNvSpPr txBox="1"/>
            <p:nvPr userDrawn="1"/>
          </p:nvSpPr>
          <p:spPr>
            <a:xfrm>
              <a:off x="8686806" y="553402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spTree>
    <p:extLst>
      <p:ext uri="{BB962C8B-B14F-4D97-AF65-F5344CB8AC3E}">
        <p14:creationId xmlns:p14="http://schemas.microsoft.com/office/powerpoint/2010/main" val="16634336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2438400"/>
            <a:ext cx="7315200" cy="1293592"/>
          </a:xfrm>
        </p:spPr>
        <p:txBody>
          <a:bodyPr anchor="t">
            <a:noAutofit/>
          </a:bodyPr>
          <a:lstStyle>
            <a:lvl1pPr algn="l">
              <a:lnSpc>
                <a:spcPct val="85000"/>
              </a:lnSpc>
              <a:defRPr sz="5400" b="1" cap="none">
                <a:solidFill>
                  <a:srgbClr val="02458C"/>
                </a:solidFill>
              </a:defRPr>
            </a:lvl1pPr>
          </a:lstStyle>
          <a:p>
            <a:r>
              <a:rPr lang="en-US" dirty="0"/>
              <a:t>Click to edit Master title style</a:t>
            </a:r>
          </a:p>
        </p:txBody>
      </p:sp>
    </p:spTree>
    <p:extLst>
      <p:ext uri="{BB962C8B-B14F-4D97-AF65-F5344CB8AC3E}">
        <p14:creationId xmlns:p14="http://schemas.microsoft.com/office/powerpoint/2010/main" val="2375419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28160"/>
          </a:xfrm>
        </p:spPr>
        <p:txBody>
          <a:bodyPr>
            <a:normAutofit/>
          </a:bodyPr>
          <a:lstStyle>
            <a:lvl1pPr>
              <a:buClr>
                <a:srgbClr val="2B7C99"/>
              </a:buClr>
              <a:defRPr sz="1600">
                <a:solidFill>
                  <a:schemeClr val="bg1"/>
                </a:solidFill>
              </a:defRPr>
            </a:lvl1pPr>
            <a:lvl2pPr>
              <a:buClr>
                <a:srgbClr val="2B7C99"/>
              </a:buClr>
              <a:defRPr sz="1600">
                <a:solidFill>
                  <a:schemeClr val="bg1"/>
                </a:solidFill>
              </a:defRPr>
            </a:lvl2pPr>
            <a:lvl3pPr>
              <a:buClr>
                <a:srgbClr val="2B7C99"/>
              </a:buClr>
              <a:defRPr sz="1600">
                <a:solidFill>
                  <a:schemeClr val="bg1"/>
                </a:solidFill>
              </a:defRPr>
            </a:lvl3pPr>
            <a:lvl4pPr>
              <a:buClr>
                <a:srgbClr val="2B7C99"/>
              </a:buClr>
              <a:defRPr sz="1600">
                <a:solidFill>
                  <a:schemeClr val="bg1"/>
                </a:solidFill>
              </a:defRPr>
            </a:lvl4pPr>
            <a:lvl5pPr>
              <a:buClr>
                <a:srgbClr val="2B7C99"/>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algn="ctr">
              <a:lnSpc>
                <a:spcPct val="85000"/>
              </a:lnSpc>
              <a:defRPr sz="2600">
                <a:solidFill>
                  <a:srgbClr val="02458C"/>
                </a:solidFill>
              </a:defRPr>
            </a:lvl1pPr>
          </a:lstStyle>
          <a:p>
            <a:r>
              <a:rPr lang="en-US" dirty="0"/>
              <a:t>Click to edit Master title style</a:t>
            </a:r>
          </a:p>
        </p:txBody>
      </p:sp>
      <p:sp>
        <p:nvSpPr>
          <p:cNvPr id="7" name="TextBox 6"/>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San Mateo County</a:t>
            </a:r>
          </a:p>
        </p:txBody>
      </p:sp>
    </p:spTree>
    <p:extLst>
      <p:ext uri="{BB962C8B-B14F-4D97-AF65-F5344CB8AC3E}">
        <p14:creationId xmlns:p14="http://schemas.microsoft.com/office/powerpoint/2010/main" val="28401514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Introduction to Table">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28160"/>
          </a:xfrm>
        </p:spPr>
        <p:txBody>
          <a:bodyPr>
            <a:normAutofit/>
          </a:bodyPr>
          <a:lstStyle>
            <a:lvl1pPr marL="45720" indent="0">
              <a:spcBef>
                <a:spcPts val="0"/>
              </a:spcBef>
              <a:spcAft>
                <a:spcPts val="800"/>
              </a:spcAft>
              <a:buClr>
                <a:srgbClr val="2B7C99"/>
              </a:buClr>
              <a:buNone/>
              <a:defRPr sz="1800">
                <a:solidFill>
                  <a:schemeClr val="bg1"/>
                </a:solidFill>
              </a:defRPr>
            </a:lvl1pPr>
            <a:lvl2pPr marL="463550" indent="-236538">
              <a:spcBef>
                <a:spcPts val="0"/>
              </a:spcBef>
              <a:spcAft>
                <a:spcPts val="800"/>
              </a:spcAft>
              <a:buClr>
                <a:srgbClr val="2B7C99"/>
              </a:buClr>
              <a:buFont typeface="Wingdings" panose="05000000000000000000" pitchFamily="2" charset="2"/>
              <a:buChar char="§"/>
              <a:defRPr sz="1800">
                <a:solidFill>
                  <a:schemeClr val="bg1"/>
                </a:solidFill>
              </a:defRPr>
            </a:lvl2pPr>
            <a:lvl3pPr marL="502920" indent="0">
              <a:spcBef>
                <a:spcPts val="0"/>
              </a:spcBef>
              <a:spcAft>
                <a:spcPts val="800"/>
              </a:spcAft>
              <a:buClr>
                <a:srgbClr val="2B7C99"/>
              </a:buClr>
              <a:buNone/>
              <a:defRPr sz="1800">
                <a:solidFill>
                  <a:schemeClr val="bg1"/>
                </a:solidFill>
              </a:defRPr>
            </a:lvl3pPr>
            <a:lvl4pPr marL="731520" indent="0">
              <a:spcBef>
                <a:spcPts val="0"/>
              </a:spcBef>
              <a:spcAft>
                <a:spcPts val="800"/>
              </a:spcAft>
              <a:buClr>
                <a:srgbClr val="2B7C99"/>
              </a:buClr>
              <a:buNone/>
              <a:defRPr sz="1800">
                <a:solidFill>
                  <a:schemeClr val="bg1"/>
                </a:solidFill>
              </a:defRPr>
            </a:lvl4pPr>
            <a:lvl5pPr marL="960120" indent="0">
              <a:spcBef>
                <a:spcPts val="0"/>
              </a:spcBef>
              <a:spcAft>
                <a:spcPts val="800"/>
              </a:spcAft>
              <a:buClr>
                <a:srgbClr val="2B7C99"/>
              </a:buClr>
              <a:buNone/>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marL="461963" indent="-461963" algn="l">
              <a:lnSpc>
                <a:spcPct val="85000"/>
              </a:lnSpc>
              <a:tabLst>
                <a:tab pos="461963" algn="l"/>
              </a:tabLst>
              <a:defRPr sz="2600">
                <a:solidFill>
                  <a:srgbClr val="02458C"/>
                </a:solidFill>
              </a:defRPr>
            </a:lvl1pPr>
          </a:lstStyle>
          <a:p>
            <a:r>
              <a:rPr lang="en-US" dirty="0"/>
              <a:t>Click to edit Master title style</a:t>
            </a:r>
          </a:p>
        </p:txBody>
      </p:sp>
      <p:sp>
        <p:nvSpPr>
          <p:cNvPr id="5" name="TextBox 4"/>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San Mateo County</a:t>
            </a:r>
          </a:p>
        </p:txBody>
      </p:sp>
    </p:spTree>
    <p:extLst>
      <p:ext uri="{BB962C8B-B14F-4D97-AF65-F5344CB8AC3E}">
        <p14:creationId xmlns:p14="http://schemas.microsoft.com/office/powerpoint/2010/main" val="2618069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5424" y="5425440"/>
            <a:ext cx="3364992" cy="594360"/>
          </a:xfrm>
        </p:spPr>
        <p:txBody>
          <a:bodyPr lIns="0" tIns="0" rIns="0" bIns="0" anchor="ctr" anchorCtr="1">
            <a:noAutofit/>
          </a:bodyPr>
          <a:lstStyle>
            <a:lvl1pPr marL="0" indent="0">
              <a:lnSpc>
                <a:spcPct val="9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74049" y="5425440"/>
            <a:ext cx="3362062" cy="594360"/>
          </a:xfrm>
        </p:spPr>
        <p:txBody>
          <a:bodyPr lIns="0" tIns="0" rIns="0" bIns="0" anchor="ctr" anchorCtr="1">
            <a:noAutofit/>
          </a:bodyPr>
          <a:lstStyle>
            <a:lvl1pPr marL="0" indent="0">
              <a:lnSpc>
                <a:spcPct val="9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itle 9"/>
          <p:cNvSpPr>
            <a:spLocks noGrp="1"/>
          </p:cNvSpPr>
          <p:nvPr>
            <p:ph type="title"/>
          </p:nvPr>
        </p:nvSpPr>
        <p:spPr>
          <a:xfrm>
            <a:off x="398860" y="609600"/>
            <a:ext cx="7772400" cy="1143000"/>
          </a:xfrm>
          <a:solidFill>
            <a:schemeClr val="tx1"/>
          </a:solidFill>
          <a:effectLst>
            <a:outerShdw blurRad="50800" dist="38100" dir="2700000" algn="tl" rotWithShape="0">
              <a:prstClr val="black">
                <a:alpha val="40000"/>
              </a:prstClr>
            </a:outerShdw>
          </a:effectLst>
        </p:spPr>
        <p:txBody>
          <a:bodyPr anchor="ctr">
            <a:normAutofit/>
          </a:bodyPr>
          <a:lstStyle>
            <a:lvl1pPr algn="ctr">
              <a:lnSpc>
                <a:spcPct val="85000"/>
              </a:lnSpc>
              <a:defRPr sz="2600" b="1">
                <a:solidFill>
                  <a:srgbClr val="02458C"/>
                </a:solidFill>
              </a:defRPr>
            </a:lvl1pPr>
          </a:lstStyle>
          <a:p>
            <a:r>
              <a:rPr lang="en-US" dirty="0"/>
              <a:t>Click to edit Master title style</a:t>
            </a:r>
          </a:p>
        </p:txBody>
      </p:sp>
      <p:sp>
        <p:nvSpPr>
          <p:cNvPr id="11" name="Content Placeholder 10"/>
          <p:cNvSpPr>
            <a:spLocks noGrp="1"/>
          </p:cNvSpPr>
          <p:nvPr>
            <p:ph sz="quarter" idx="13"/>
          </p:nvPr>
        </p:nvSpPr>
        <p:spPr>
          <a:xfrm>
            <a:off x="624840" y="2157632"/>
            <a:ext cx="3566160" cy="3191608"/>
          </a:xfrm>
        </p:spPr>
        <p:txBody>
          <a:bodyPr>
            <a:normAutofit/>
          </a:bodyPr>
          <a:lstStyle>
            <a:lvl1pPr>
              <a:lnSpc>
                <a:spcPct val="90000"/>
              </a:lnSpc>
              <a:buClr>
                <a:srgbClr val="2B7C99"/>
              </a:buClr>
              <a:defRPr sz="1600">
                <a:solidFill>
                  <a:schemeClr val="bg1"/>
                </a:solidFill>
              </a:defRPr>
            </a:lvl1pPr>
            <a:lvl2pPr>
              <a:lnSpc>
                <a:spcPct val="90000"/>
              </a:lnSpc>
              <a:buClr>
                <a:srgbClr val="2B7C99"/>
              </a:buClr>
              <a:defRPr sz="1600">
                <a:solidFill>
                  <a:schemeClr val="bg1"/>
                </a:solidFill>
              </a:defRPr>
            </a:lvl2pPr>
            <a:lvl3pPr>
              <a:lnSpc>
                <a:spcPct val="90000"/>
              </a:lnSpc>
              <a:buClr>
                <a:srgbClr val="2B7C99"/>
              </a:buClr>
              <a:defRPr sz="1600">
                <a:solidFill>
                  <a:schemeClr val="bg1"/>
                </a:solidFill>
              </a:defRPr>
            </a:lvl3pPr>
            <a:lvl4pPr>
              <a:lnSpc>
                <a:spcPct val="90000"/>
              </a:lnSpc>
              <a:buClr>
                <a:srgbClr val="2B7C99"/>
              </a:buClr>
              <a:defRPr sz="1600">
                <a:solidFill>
                  <a:schemeClr val="bg1"/>
                </a:solidFill>
              </a:defRPr>
            </a:lvl4pPr>
            <a:lvl5pPr>
              <a:lnSpc>
                <a:spcPct val="90000"/>
              </a:lnSpc>
              <a:buClr>
                <a:srgbClr val="2B7C99"/>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p:nvPr>
        </p:nvSpPr>
        <p:spPr>
          <a:xfrm>
            <a:off x="4572000" y="2157632"/>
            <a:ext cx="3566160" cy="3191608"/>
          </a:xfrm>
        </p:spPr>
        <p:txBody>
          <a:bodyPr>
            <a:normAutofit/>
          </a:bodyPr>
          <a:lstStyle>
            <a:lvl1pPr>
              <a:lnSpc>
                <a:spcPct val="90000"/>
              </a:lnSpc>
              <a:buClr>
                <a:srgbClr val="2B7C99"/>
              </a:buClr>
              <a:defRPr sz="1600">
                <a:solidFill>
                  <a:schemeClr val="bg1"/>
                </a:solidFill>
              </a:defRPr>
            </a:lvl1pPr>
            <a:lvl2pPr>
              <a:lnSpc>
                <a:spcPct val="90000"/>
              </a:lnSpc>
              <a:buClr>
                <a:srgbClr val="2B7C99"/>
              </a:buClr>
              <a:defRPr sz="1600">
                <a:solidFill>
                  <a:schemeClr val="bg1"/>
                </a:solidFill>
              </a:defRPr>
            </a:lvl2pPr>
            <a:lvl3pPr>
              <a:lnSpc>
                <a:spcPct val="90000"/>
              </a:lnSpc>
              <a:buClr>
                <a:srgbClr val="2B7C99"/>
              </a:buClr>
              <a:defRPr sz="1600">
                <a:solidFill>
                  <a:schemeClr val="bg1"/>
                </a:solidFill>
              </a:defRPr>
            </a:lvl3pPr>
            <a:lvl4pPr>
              <a:lnSpc>
                <a:spcPct val="90000"/>
              </a:lnSpc>
              <a:buClr>
                <a:srgbClr val="2B7C99"/>
              </a:buClr>
              <a:defRPr sz="1600">
                <a:solidFill>
                  <a:schemeClr val="bg1"/>
                </a:solidFill>
              </a:defRPr>
            </a:lvl4pPr>
            <a:lvl5pPr>
              <a:lnSpc>
                <a:spcPct val="90000"/>
              </a:lnSpc>
              <a:buClr>
                <a:srgbClr val="2B7C99"/>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San Mateo County</a:t>
            </a:r>
          </a:p>
        </p:txBody>
      </p:sp>
    </p:spTree>
    <p:extLst>
      <p:ext uri="{BB962C8B-B14F-4D97-AF65-F5344CB8AC3E}">
        <p14:creationId xmlns:p14="http://schemas.microsoft.com/office/powerpoint/2010/main" val="39599453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2438400"/>
            <a:ext cx="7315200" cy="1293592"/>
          </a:xfrm>
        </p:spPr>
        <p:txBody>
          <a:bodyPr anchor="t">
            <a:noAutofit/>
          </a:bodyPr>
          <a:lstStyle>
            <a:lvl1pPr algn="l">
              <a:lnSpc>
                <a:spcPct val="85000"/>
              </a:lnSpc>
              <a:defRPr sz="5400" b="1" cap="none">
                <a:solidFill>
                  <a:srgbClr val="02458C"/>
                </a:solidFill>
              </a:defRPr>
            </a:lvl1pPr>
          </a:lstStyle>
          <a:p>
            <a:r>
              <a:rPr lang="en-US" dirty="0"/>
              <a:t>Click to edit Master title style</a:t>
            </a:r>
          </a:p>
        </p:txBody>
      </p:sp>
    </p:spTree>
    <p:extLst>
      <p:ext uri="{BB962C8B-B14F-4D97-AF65-F5344CB8AC3E}">
        <p14:creationId xmlns:p14="http://schemas.microsoft.com/office/powerpoint/2010/main" val="1406566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28160"/>
          </a:xfrm>
        </p:spPr>
        <p:txBody>
          <a:bodyPr>
            <a:normAutofit/>
          </a:bodyPr>
          <a:lstStyle>
            <a:lvl1pPr>
              <a:buClr>
                <a:srgbClr val="2B7C99"/>
              </a:buClr>
              <a:defRPr sz="1600">
                <a:solidFill>
                  <a:schemeClr val="bg1"/>
                </a:solidFill>
              </a:defRPr>
            </a:lvl1pPr>
            <a:lvl2pPr>
              <a:buClr>
                <a:srgbClr val="2B7C99"/>
              </a:buClr>
              <a:defRPr sz="1600">
                <a:solidFill>
                  <a:schemeClr val="bg1"/>
                </a:solidFill>
              </a:defRPr>
            </a:lvl2pPr>
            <a:lvl3pPr>
              <a:buClr>
                <a:srgbClr val="2B7C99"/>
              </a:buClr>
              <a:defRPr sz="1600">
                <a:solidFill>
                  <a:schemeClr val="bg1"/>
                </a:solidFill>
              </a:defRPr>
            </a:lvl3pPr>
            <a:lvl4pPr>
              <a:buClr>
                <a:srgbClr val="2B7C99"/>
              </a:buClr>
              <a:defRPr sz="1600">
                <a:solidFill>
                  <a:schemeClr val="bg1"/>
                </a:solidFill>
              </a:defRPr>
            </a:lvl4pPr>
            <a:lvl5pPr>
              <a:buClr>
                <a:srgbClr val="2B7C99"/>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algn="ctr">
              <a:lnSpc>
                <a:spcPct val="85000"/>
              </a:lnSpc>
              <a:defRPr sz="2600">
                <a:solidFill>
                  <a:srgbClr val="02458C"/>
                </a:solidFill>
              </a:defRPr>
            </a:lvl1pPr>
          </a:lstStyle>
          <a:p>
            <a:r>
              <a:rPr lang="en-US" dirty="0"/>
              <a:t>Click to edit Master title style</a:t>
            </a:r>
          </a:p>
        </p:txBody>
      </p:sp>
      <p:sp>
        <p:nvSpPr>
          <p:cNvPr id="5" name="TextBox 4"/>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Orange County</a:t>
            </a:r>
          </a:p>
        </p:txBody>
      </p:sp>
    </p:spTree>
    <p:extLst>
      <p:ext uri="{BB962C8B-B14F-4D97-AF65-F5344CB8AC3E}">
        <p14:creationId xmlns:p14="http://schemas.microsoft.com/office/powerpoint/2010/main" val="39907331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Introduction to Table">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28160"/>
          </a:xfrm>
        </p:spPr>
        <p:txBody>
          <a:bodyPr>
            <a:normAutofit/>
          </a:bodyPr>
          <a:lstStyle>
            <a:lvl1pPr marL="45720" indent="0">
              <a:spcBef>
                <a:spcPts val="0"/>
              </a:spcBef>
              <a:spcAft>
                <a:spcPts val="800"/>
              </a:spcAft>
              <a:buClr>
                <a:srgbClr val="2B7C99"/>
              </a:buClr>
              <a:buNone/>
              <a:defRPr sz="1800">
                <a:solidFill>
                  <a:schemeClr val="bg1"/>
                </a:solidFill>
              </a:defRPr>
            </a:lvl1pPr>
            <a:lvl2pPr marL="461963" indent="-234950">
              <a:spcBef>
                <a:spcPts val="0"/>
              </a:spcBef>
              <a:spcAft>
                <a:spcPts val="800"/>
              </a:spcAft>
              <a:buClr>
                <a:srgbClr val="2B7C99"/>
              </a:buClr>
              <a:buFont typeface="Wingdings" panose="05000000000000000000" pitchFamily="2" charset="2"/>
              <a:buChar char="§"/>
              <a:defRPr sz="1800">
                <a:solidFill>
                  <a:schemeClr val="bg1"/>
                </a:solidFill>
              </a:defRPr>
            </a:lvl2pPr>
            <a:lvl3pPr marL="502920" indent="0">
              <a:spcBef>
                <a:spcPts val="0"/>
              </a:spcBef>
              <a:spcAft>
                <a:spcPts val="800"/>
              </a:spcAft>
              <a:buClr>
                <a:srgbClr val="2B7C99"/>
              </a:buClr>
              <a:buNone/>
              <a:defRPr sz="1800">
                <a:solidFill>
                  <a:schemeClr val="bg1"/>
                </a:solidFill>
              </a:defRPr>
            </a:lvl3pPr>
            <a:lvl4pPr marL="731520" indent="0">
              <a:spcBef>
                <a:spcPts val="0"/>
              </a:spcBef>
              <a:spcAft>
                <a:spcPts val="800"/>
              </a:spcAft>
              <a:buClr>
                <a:srgbClr val="2B7C99"/>
              </a:buClr>
              <a:buNone/>
              <a:defRPr sz="1800">
                <a:solidFill>
                  <a:schemeClr val="bg1"/>
                </a:solidFill>
              </a:defRPr>
            </a:lvl4pPr>
            <a:lvl5pPr marL="960120" indent="0">
              <a:spcBef>
                <a:spcPts val="0"/>
              </a:spcBef>
              <a:spcAft>
                <a:spcPts val="800"/>
              </a:spcAft>
              <a:buClr>
                <a:srgbClr val="2B7C99"/>
              </a:buClr>
              <a:buNone/>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marL="461963" indent="-461963" algn="l">
              <a:lnSpc>
                <a:spcPct val="85000"/>
              </a:lnSpc>
              <a:tabLst>
                <a:tab pos="461963" algn="l"/>
              </a:tabLst>
              <a:defRPr sz="2600">
                <a:solidFill>
                  <a:srgbClr val="02458C"/>
                </a:solidFill>
              </a:defRPr>
            </a:lvl1pPr>
          </a:lstStyle>
          <a:p>
            <a:r>
              <a:rPr lang="en-US" dirty="0"/>
              <a:t>Click to edit Master title style</a:t>
            </a:r>
          </a:p>
        </p:txBody>
      </p:sp>
      <p:sp>
        <p:nvSpPr>
          <p:cNvPr id="5" name="TextBox 4"/>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Orange County</a:t>
            </a:r>
          </a:p>
        </p:txBody>
      </p:sp>
    </p:spTree>
    <p:extLst>
      <p:ext uri="{BB962C8B-B14F-4D97-AF65-F5344CB8AC3E}">
        <p14:creationId xmlns:p14="http://schemas.microsoft.com/office/powerpoint/2010/main" val="2790767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5424" y="5425440"/>
            <a:ext cx="3364992" cy="594360"/>
          </a:xfrm>
        </p:spPr>
        <p:txBody>
          <a:bodyPr lIns="0" tIns="0" rIns="0" bIns="0" anchor="ctr" anchorCtr="1">
            <a:noAutofit/>
          </a:bodyPr>
          <a:lstStyle>
            <a:lvl1pPr marL="0" indent="0">
              <a:lnSpc>
                <a:spcPct val="9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74049" y="5425440"/>
            <a:ext cx="3362062" cy="594360"/>
          </a:xfrm>
        </p:spPr>
        <p:txBody>
          <a:bodyPr lIns="0" tIns="0" rIns="0" bIns="0" anchor="ctr" anchorCtr="1">
            <a:noAutofit/>
          </a:bodyPr>
          <a:lstStyle>
            <a:lvl1pPr marL="0" indent="0">
              <a:lnSpc>
                <a:spcPct val="9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itle 9"/>
          <p:cNvSpPr>
            <a:spLocks noGrp="1"/>
          </p:cNvSpPr>
          <p:nvPr>
            <p:ph type="title"/>
          </p:nvPr>
        </p:nvSpPr>
        <p:spPr>
          <a:xfrm>
            <a:off x="398860" y="609600"/>
            <a:ext cx="7772400" cy="1143000"/>
          </a:xfrm>
          <a:solidFill>
            <a:schemeClr val="tx1"/>
          </a:solidFill>
          <a:effectLst>
            <a:outerShdw blurRad="50800" dist="38100" dir="2700000" algn="tl" rotWithShape="0">
              <a:prstClr val="black">
                <a:alpha val="40000"/>
              </a:prstClr>
            </a:outerShdw>
          </a:effectLst>
        </p:spPr>
        <p:txBody>
          <a:bodyPr anchor="ctr">
            <a:normAutofit/>
          </a:bodyPr>
          <a:lstStyle>
            <a:lvl1pPr algn="ctr">
              <a:lnSpc>
                <a:spcPct val="85000"/>
              </a:lnSpc>
              <a:defRPr sz="2600" b="1">
                <a:solidFill>
                  <a:srgbClr val="02458C"/>
                </a:solidFill>
              </a:defRPr>
            </a:lvl1pPr>
          </a:lstStyle>
          <a:p>
            <a:r>
              <a:rPr lang="en-US" dirty="0"/>
              <a:t>Click to edit Master title style</a:t>
            </a:r>
          </a:p>
        </p:txBody>
      </p:sp>
      <p:sp>
        <p:nvSpPr>
          <p:cNvPr id="11" name="Content Placeholder 10"/>
          <p:cNvSpPr>
            <a:spLocks noGrp="1"/>
          </p:cNvSpPr>
          <p:nvPr>
            <p:ph sz="quarter" idx="13"/>
          </p:nvPr>
        </p:nvSpPr>
        <p:spPr>
          <a:xfrm>
            <a:off x="624840" y="2157632"/>
            <a:ext cx="3566160" cy="3191608"/>
          </a:xfrm>
        </p:spPr>
        <p:txBody>
          <a:bodyPr>
            <a:normAutofit/>
          </a:bodyPr>
          <a:lstStyle>
            <a:lvl1pPr>
              <a:lnSpc>
                <a:spcPct val="90000"/>
              </a:lnSpc>
              <a:buClr>
                <a:srgbClr val="2B7C99"/>
              </a:buClr>
              <a:defRPr sz="1600">
                <a:solidFill>
                  <a:schemeClr val="bg1"/>
                </a:solidFill>
              </a:defRPr>
            </a:lvl1pPr>
            <a:lvl2pPr>
              <a:lnSpc>
                <a:spcPct val="90000"/>
              </a:lnSpc>
              <a:buClr>
                <a:srgbClr val="2B7C99"/>
              </a:buClr>
              <a:defRPr sz="1600">
                <a:solidFill>
                  <a:schemeClr val="bg1"/>
                </a:solidFill>
              </a:defRPr>
            </a:lvl2pPr>
            <a:lvl3pPr>
              <a:lnSpc>
                <a:spcPct val="90000"/>
              </a:lnSpc>
              <a:buClr>
                <a:srgbClr val="2B7C99"/>
              </a:buClr>
              <a:defRPr sz="1600">
                <a:solidFill>
                  <a:schemeClr val="bg1"/>
                </a:solidFill>
              </a:defRPr>
            </a:lvl3pPr>
            <a:lvl4pPr>
              <a:lnSpc>
                <a:spcPct val="90000"/>
              </a:lnSpc>
              <a:buClr>
                <a:srgbClr val="2B7C99"/>
              </a:buClr>
              <a:defRPr sz="1600">
                <a:solidFill>
                  <a:schemeClr val="bg1"/>
                </a:solidFill>
              </a:defRPr>
            </a:lvl4pPr>
            <a:lvl5pPr>
              <a:lnSpc>
                <a:spcPct val="90000"/>
              </a:lnSpc>
              <a:buClr>
                <a:srgbClr val="2B7C99"/>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p:nvPr>
        </p:nvSpPr>
        <p:spPr>
          <a:xfrm>
            <a:off x="4572000" y="2157632"/>
            <a:ext cx="3566160" cy="3191608"/>
          </a:xfrm>
        </p:spPr>
        <p:txBody>
          <a:bodyPr>
            <a:normAutofit/>
          </a:bodyPr>
          <a:lstStyle>
            <a:lvl1pPr>
              <a:lnSpc>
                <a:spcPct val="90000"/>
              </a:lnSpc>
              <a:buClr>
                <a:srgbClr val="2B7C99"/>
              </a:buClr>
              <a:defRPr sz="1600">
                <a:solidFill>
                  <a:schemeClr val="bg1"/>
                </a:solidFill>
              </a:defRPr>
            </a:lvl1pPr>
            <a:lvl2pPr>
              <a:lnSpc>
                <a:spcPct val="90000"/>
              </a:lnSpc>
              <a:buClr>
                <a:srgbClr val="2B7C99"/>
              </a:buClr>
              <a:defRPr sz="1600">
                <a:solidFill>
                  <a:schemeClr val="bg1"/>
                </a:solidFill>
              </a:defRPr>
            </a:lvl2pPr>
            <a:lvl3pPr>
              <a:lnSpc>
                <a:spcPct val="90000"/>
              </a:lnSpc>
              <a:buClr>
                <a:srgbClr val="2B7C99"/>
              </a:buClr>
              <a:defRPr sz="1600">
                <a:solidFill>
                  <a:schemeClr val="bg1"/>
                </a:solidFill>
              </a:defRPr>
            </a:lvl3pPr>
            <a:lvl4pPr>
              <a:lnSpc>
                <a:spcPct val="90000"/>
              </a:lnSpc>
              <a:buClr>
                <a:srgbClr val="2B7C99"/>
              </a:buClr>
              <a:defRPr sz="1600">
                <a:solidFill>
                  <a:schemeClr val="bg1"/>
                </a:solidFill>
              </a:defRPr>
            </a:lvl4pPr>
            <a:lvl5pPr>
              <a:lnSpc>
                <a:spcPct val="90000"/>
              </a:lnSpc>
              <a:buClr>
                <a:srgbClr val="2B7C99"/>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2503290" y="0"/>
            <a:ext cx="35635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Orange County</a:t>
            </a:r>
          </a:p>
        </p:txBody>
      </p:sp>
    </p:spTree>
    <p:extLst>
      <p:ext uri="{BB962C8B-B14F-4D97-AF65-F5344CB8AC3E}">
        <p14:creationId xmlns:p14="http://schemas.microsoft.com/office/powerpoint/2010/main" val="5640839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Findings in Brief Section Header">
    <p:spTree>
      <p:nvGrpSpPr>
        <p:cNvPr id="1" name=""/>
        <p:cNvGrpSpPr/>
        <p:nvPr/>
      </p:nvGrpSpPr>
      <p:grpSpPr>
        <a:xfrm>
          <a:off x="0" y="0"/>
          <a:ext cx="0" cy="0"/>
          <a:chOff x="0" y="0"/>
          <a:chExt cx="0" cy="0"/>
        </a:xfrm>
      </p:grpSpPr>
      <p:sp>
        <p:nvSpPr>
          <p:cNvPr id="2" name="Title 1"/>
          <p:cNvSpPr>
            <a:spLocks noGrp="1"/>
          </p:cNvSpPr>
          <p:nvPr userDrawn="1">
            <p:ph type="title"/>
          </p:nvPr>
        </p:nvSpPr>
        <p:spPr>
          <a:xfrm>
            <a:off x="914400" y="2782204"/>
            <a:ext cx="7315200" cy="1293592"/>
          </a:xfrm>
        </p:spPr>
        <p:txBody>
          <a:bodyPr anchor="ctr">
            <a:noAutofit/>
          </a:bodyPr>
          <a:lstStyle>
            <a:lvl1pPr algn="l">
              <a:lnSpc>
                <a:spcPct val="85000"/>
              </a:lnSpc>
              <a:defRPr sz="5400" b="1" cap="none">
                <a:solidFill>
                  <a:srgbClr val="02458C"/>
                </a:solidFill>
              </a:defRPr>
            </a:lvl1pPr>
          </a:lstStyle>
          <a:p>
            <a:r>
              <a:rPr lang="en-US" dirty="0"/>
              <a:t>Click to edit Master title style</a:t>
            </a:r>
          </a:p>
        </p:txBody>
      </p:sp>
      <p:grpSp>
        <p:nvGrpSpPr>
          <p:cNvPr id="31" name="Group 30"/>
          <p:cNvGrpSpPr/>
          <p:nvPr userDrawn="1"/>
        </p:nvGrpSpPr>
        <p:grpSpPr>
          <a:xfrm>
            <a:off x="8570120" y="6235700"/>
            <a:ext cx="340642" cy="615888"/>
            <a:chOff x="8570120" y="4967288"/>
            <a:chExt cx="340642" cy="1893093"/>
          </a:xfrm>
          <a:solidFill>
            <a:schemeClr val="accent2"/>
          </a:solidFill>
          <a:effectLst>
            <a:outerShdw blurRad="50800" dist="38100" dir="2700000" algn="tl" rotWithShape="0">
              <a:prstClr val="black">
                <a:alpha val="40000"/>
              </a:prstClr>
            </a:outerShdw>
          </a:effectLst>
        </p:grpSpPr>
        <p:sp>
          <p:nvSpPr>
            <p:cNvPr id="32" name="Rectangle 31"/>
            <p:cNvSpPr/>
            <p:nvPr userDrawn="1"/>
          </p:nvSpPr>
          <p:spPr>
            <a:xfrm>
              <a:off x="8686801" y="4967288"/>
              <a:ext cx="223961" cy="1893093"/>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8570120" y="4967288"/>
              <a:ext cx="66674" cy="1890712"/>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Slide Number Placeholder 7"/>
          <p:cNvSpPr txBox="1">
            <a:spLocks/>
          </p:cNvSpPr>
          <p:nvPr userDrawn="1"/>
        </p:nvSpPr>
        <p:spPr>
          <a:xfrm>
            <a:off x="8686015" y="6630084"/>
            <a:ext cx="229385" cy="146194"/>
          </a:xfrm>
          <a:prstGeom prst="rect">
            <a:avLst/>
          </a:prstGeom>
        </p:spPr>
        <p:txBody>
          <a:bodyPr wrap="square" lIns="0" tIns="0" rIns="0" bIns="0" anchor="ctr" anchorCtr="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7569E8-0AE9-4B9B-BB14-AC6E85488ADC}" type="slidenum">
              <a:rPr lang="en-US" sz="950" b="1" smtClean="0">
                <a:solidFill>
                  <a:schemeClr val="tx1"/>
                </a:solidFill>
              </a:rPr>
              <a:pPr/>
              <a:t>‹#›</a:t>
            </a:fld>
            <a:endParaRPr lang="en-US" sz="950" b="1" dirty="0">
              <a:solidFill>
                <a:schemeClr val="tx1"/>
              </a:solidFill>
            </a:endParaRPr>
          </a:p>
        </p:txBody>
      </p:sp>
      <p:grpSp>
        <p:nvGrpSpPr>
          <p:cNvPr id="39" name="Group 38"/>
          <p:cNvGrpSpPr/>
          <p:nvPr userDrawn="1"/>
        </p:nvGrpSpPr>
        <p:grpSpPr>
          <a:xfrm>
            <a:off x="8570490" y="0"/>
            <a:ext cx="564229" cy="777240"/>
            <a:chOff x="7224714" y="0"/>
            <a:chExt cx="564229" cy="777240"/>
          </a:xfrm>
          <a:solidFill>
            <a:srgbClr val="D4720F"/>
          </a:solidFill>
          <a:effectLst>
            <a:outerShdw blurRad="50800" dist="38100" dir="2700000" algn="tl" rotWithShape="0">
              <a:prstClr val="black">
                <a:alpha val="40000"/>
              </a:prstClr>
            </a:outerShdw>
          </a:effectLst>
        </p:grpSpPr>
        <p:sp>
          <p:nvSpPr>
            <p:cNvPr id="40" name="Rectangle 39"/>
            <p:cNvSpPr/>
            <p:nvPr/>
          </p:nvSpPr>
          <p:spPr>
            <a:xfrm>
              <a:off x="7224714" y="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TextBox 40"/>
            <p:cNvSpPr txBox="1"/>
            <p:nvPr userDrawn="1"/>
          </p:nvSpPr>
          <p:spPr>
            <a:xfrm>
              <a:off x="7341030" y="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ysClr val="windowText" lastClr="000000"/>
                </a:solidFill>
                <a:latin typeface="Calibri" pitchFamily="34" charset="0"/>
              </a:endParaRPr>
            </a:p>
          </p:txBody>
        </p:sp>
      </p:grpSp>
      <p:grpSp>
        <p:nvGrpSpPr>
          <p:cNvPr id="42" name="Group 41"/>
          <p:cNvGrpSpPr/>
          <p:nvPr userDrawn="1"/>
        </p:nvGrpSpPr>
        <p:grpSpPr>
          <a:xfrm>
            <a:off x="8570490" y="779853"/>
            <a:ext cx="564229" cy="777240"/>
            <a:chOff x="7224714" y="-206595"/>
            <a:chExt cx="564229" cy="777240"/>
          </a:xfrm>
          <a:solidFill>
            <a:srgbClr val="D4720F"/>
          </a:solidFill>
          <a:effectLst>
            <a:outerShdw blurRad="50800" dist="38100" dir="2700000" algn="tl" rotWithShape="0">
              <a:prstClr val="black">
                <a:alpha val="40000"/>
              </a:prstClr>
            </a:outerShdw>
          </a:effectLst>
        </p:grpSpPr>
        <p:sp>
          <p:nvSpPr>
            <p:cNvPr id="43" name="Rectangle 42"/>
            <p:cNvSpPr/>
            <p:nvPr/>
          </p:nvSpPr>
          <p:spPr>
            <a:xfrm>
              <a:off x="7224714" y="-20659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TextBox 43"/>
            <p:cNvSpPr txBox="1"/>
            <p:nvPr userDrawn="1"/>
          </p:nvSpPr>
          <p:spPr>
            <a:xfrm>
              <a:off x="7341030" y="-20659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45" name="Group 44"/>
          <p:cNvGrpSpPr/>
          <p:nvPr userDrawn="1"/>
        </p:nvGrpSpPr>
        <p:grpSpPr>
          <a:xfrm>
            <a:off x="8570490" y="1559706"/>
            <a:ext cx="564229" cy="777240"/>
            <a:chOff x="7224714" y="-412017"/>
            <a:chExt cx="564229" cy="777240"/>
          </a:xfrm>
          <a:solidFill>
            <a:srgbClr val="D4720F"/>
          </a:solidFill>
          <a:effectLst>
            <a:outerShdw blurRad="50800" dist="38100" dir="2700000" algn="tl" rotWithShape="0">
              <a:prstClr val="black">
                <a:alpha val="40000"/>
              </a:prstClr>
            </a:outerShdw>
          </a:effectLst>
        </p:grpSpPr>
        <p:sp>
          <p:nvSpPr>
            <p:cNvPr id="46" name="Rectangle 45"/>
            <p:cNvSpPr/>
            <p:nvPr/>
          </p:nvSpPr>
          <p:spPr>
            <a:xfrm>
              <a:off x="7224714" y="-412017"/>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p:cNvSpPr txBox="1"/>
            <p:nvPr userDrawn="1"/>
          </p:nvSpPr>
          <p:spPr>
            <a:xfrm>
              <a:off x="7341030" y="-412017"/>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48" name="Group 47"/>
          <p:cNvGrpSpPr/>
          <p:nvPr userDrawn="1"/>
        </p:nvGrpSpPr>
        <p:grpSpPr>
          <a:xfrm>
            <a:off x="8570490" y="2339559"/>
            <a:ext cx="564229" cy="777240"/>
            <a:chOff x="7224714" y="-613630"/>
            <a:chExt cx="564229" cy="777240"/>
          </a:xfrm>
          <a:solidFill>
            <a:srgbClr val="D4720F"/>
          </a:solidFill>
          <a:effectLst>
            <a:outerShdw blurRad="50800" dist="38100" dir="2700000" algn="tl" rotWithShape="0">
              <a:prstClr val="black">
                <a:alpha val="40000"/>
              </a:prstClr>
            </a:outerShdw>
          </a:effectLst>
        </p:grpSpPr>
        <p:sp>
          <p:nvSpPr>
            <p:cNvPr id="49" name="Rectangle 48"/>
            <p:cNvSpPr/>
            <p:nvPr/>
          </p:nvSpPr>
          <p:spPr>
            <a:xfrm>
              <a:off x="7224714" y="-61363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TextBox 49"/>
            <p:cNvSpPr txBox="1"/>
            <p:nvPr userDrawn="1"/>
          </p:nvSpPr>
          <p:spPr>
            <a:xfrm>
              <a:off x="7341030" y="-61363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51" name="Group 50"/>
          <p:cNvGrpSpPr/>
          <p:nvPr userDrawn="1"/>
        </p:nvGrpSpPr>
        <p:grpSpPr>
          <a:xfrm>
            <a:off x="8570490" y="3119412"/>
            <a:ext cx="564229" cy="777240"/>
            <a:chOff x="7224714" y="-824034"/>
            <a:chExt cx="564229" cy="777240"/>
          </a:xfrm>
          <a:solidFill>
            <a:srgbClr val="D4720F"/>
          </a:solidFill>
          <a:effectLst>
            <a:outerShdw blurRad="50800" dist="38100" dir="2700000" algn="tl" rotWithShape="0">
              <a:prstClr val="black">
                <a:alpha val="40000"/>
              </a:prstClr>
            </a:outerShdw>
          </a:effectLst>
        </p:grpSpPr>
        <p:sp>
          <p:nvSpPr>
            <p:cNvPr id="52" name="Rectangle 51"/>
            <p:cNvSpPr/>
            <p:nvPr/>
          </p:nvSpPr>
          <p:spPr>
            <a:xfrm>
              <a:off x="7224714" y="-824034"/>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TextBox 52"/>
            <p:cNvSpPr txBox="1"/>
            <p:nvPr userDrawn="1"/>
          </p:nvSpPr>
          <p:spPr>
            <a:xfrm>
              <a:off x="7341030" y="-824034"/>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54" name="Group 53"/>
          <p:cNvGrpSpPr/>
          <p:nvPr userDrawn="1"/>
        </p:nvGrpSpPr>
        <p:grpSpPr>
          <a:xfrm>
            <a:off x="8570490" y="3899265"/>
            <a:ext cx="564229" cy="777240"/>
            <a:chOff x="8570490" y="3952875"/>
            <a:chExt cx="564229" cy="777240"/>
          </a:xfrm>
          <a:solidFill>
            <a:srgbClr val="D4720F"/>
          </a:solidFill>
          <a:effectLst>
            <a:outerShdw blurRad="50800" dist="38100" dir="2700000" algn="tl" rotWithShape="0">
              <a:prstClr val="black">
                <a:alpha val="40000"/>
              </a:prstClr>
            </a:outerShdw>
          </a:effectLst>
        </p:grpSpPr>
        <p:sp>
          <p:nvSpPr>
            <p:cNvPr id="55" name="Rectangle 54"/>
            <p:cNvSpPr/>
            <p:nvPr/>
          </p:nvSpPr>
          <p:spPr>
            <a:xfrm>
              <a:off x="8570490" y="395287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6" name="TextBox 55"/>
            <p:cNvSpPr txBox="1"/>
            <p:nvPr userDrawn="1"/>
          </p:nvSpPr>
          <p:spPr>
            <a:xfrm>
              <a:off x="8686806" y="395287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57" name="Group 56"/>
          <p:cNvGrpSpPr/>
          <p:nvPr userDrawn="1"/>
        </p:nvGrpSpPr>
        <p:grpSpPr>
          <a:xfrm>
            <a:off x="8570490" y="4679118"/>
            <a:ext cx="564229" cy="777240"/>
            <a:chOff x="8570490" y="4743450"/>
            <a:chExt cx="564229" cy="777240"/>
          </a:xfrm>
          <a:solidFill>
            <a:srgbClr val="D4720F"/>
          </a:solidFill>
          <a:effectLst>
            <a:outerShdw blurRad="50800" dist="38100" dir="2700000" algn="tl" rotWithShape="0">
              <a:prstClr val="black">
                <a:alpha val="40000"/>
              </a:prstClr>
            </a:outerShdw>
          </a:effectLst>
        </p:grpSpPr>
        <p:sp>
          <p:nvSpPr>
            <p:cNvPr id="58" name="Rectangle 57"/>
            <p:cNvSpPr/>
            <p:nvPr userDrawn="1"/>
          </p:nvSpPr>
          <p:spPr>
            <a:xfrm>
              <a:off x="8570490" y="474345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9" name="TextBox 58"/>
            <p:cNvSpPr txBox="1"/>
            <p:nvPr userDrawn="1"/>
          </p:nvSpPr>
          <p:spPr>
            <a:xfrm>
              <a:off x="8686806" y="474345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0" name="Group 59"/>
          <p:cNvGrpSpPr/>
          <p:nvPr userDrawn="1"/>
        </p:nvGrpSpPr>
        <p:grpSpPr>
          <a:xfrm>
            <a:off x="8570490" y="5458968"/>
            <a:ext cx="564229" cy="777240"/>
            <a:chOff x="8570490" y="5534025"/>
            <a:chExt cx="564229" cy="777240"/>
          </a:xfrm>
          <a:solidFill>
            <a:srgbClr val="D4720F"/>
          </a:solidFill>
          <a:effectLst>
            <a:outerShdw blurRad="50800" dist="38100" dir="2700000" algn="tl" rotWithShape="0">
              <a:prstClr val="black">
                <a:alpha val="40000"/>
              </a:prstClr>
            </a:outerShdw>
          </a:effectLst>
        </p:grpSpPr>
        <p:sp>
          <p:nvSpPr>
            <p:cNvPr id="61" name="Rectangle 60"/>
            <p:cNvSpPr/>
            <p:nvPr userDrawn="1"/>
          </p:nvSpPr>
          <p:spPr>
            <a:xfrm>
              <a:off x="8570490" y="553402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TextBox 61"/>
            <p:cNvSpPr txBox="1"/>
            <p:nvPr userDrawn="1"/>
          </p:nvSpPr>
          <p:spPr>
            <a:xfrm>
              <a:off x="8686806" y="553402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spTree>
    <p:extLst>
      <p:ext uri="{BB962C8B-B14F-4D97-AF65-F5344CB8AC3E}">
        <p14:creationId xmlns:p14="http://schemas.microsoft.com/office/powerpoint/2010/main" val="24296752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Intro Layout">
    <p:spTree>
      <p:nvGrpSpPr>
        <p:cNvPr id="1" name=""/>
        <p:cNvGrpSpPr/>
        <p:nvPr/>
      </p:nvGrpSpPr>
      <p:grpSpPr>
        <a:xfrm>
          <a:off x="0" y="0"/>
          <a:ext cx="0" cy="0"/>
          <a:chOff x="0" y="0"/>
          <a:chExt cx="0" cy="0"/>
        </a:xfrm>
      </p:grpSpPr>
      <p:grpSp>
        <p:nvGrpSpPr>
          <p:cNvPr id="94" name="Group 93"/>
          <p:cNvGrpSpPr/>
          <p:nvPr userDrawn="1"/>
        </p:nvGrpSpPr>
        <p:grpSpPr>
          <a:xfrm>
            <a:off x="8570120" y="6235700"/>
            <a:ext cx="340642" cy="615888"/>
            <a:chOff x="8570120" y="4967288"/>
            <a:chExt cx="340642" cy="1893093"/>
          </a:xfrm>
          <a:solidFill>
            <a:schemeClr val="accent2"/>
          </a:solidFill>
          <a:effectLst>
            <a:outerShdw blurRad="50800" dist="38100" dir="2700000" algn="tl" rotWithShape="0">
              <a:prstClr val="black">
                <a:alpha val="40000"/>
              </a:prstClr>
            </a:outerShdw>
          </a:effectLst>
        </p:grpSpPr>
        <p:sp>
          <p:nvSpPr>
            <p:cNvPr id="95" name="Rectangle 94"/>
            <p:cNvSpPr/>
            <p:nvPr userDrawn="1"/>
          </p:nvSpPr>
          <p:spPr>
            <a:xfrm>
              <a:off x="8686801" y="4967288"/>
              <a:ext cx="223961" cy="1893093"/>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userDrawn="1"/>
          </p:nvSpPr>
          <p:spPr>
            <a:xfrm>
              <a:off x="8570120" y="4967288"/>
              <a:ext cx="66674" cy="1890712"/>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userDrawn="1">
            <p:ph idx="1"/>
          </p:nvPr>
        </p:nvSpPr>
        <p:spPr>
          <a:xfrm>
            <a:off x="398860" y="1600200"/>
            <a:ext cx="7772400" cy="4648200"/>
          </a:xfrm>
        </p:spPr>
        <p:txBody>
          <a:bodyPr>
            <a:normAutofit/>
          </a:bodyPr>
          <a:lstStyle>
            <a:lvl1pPr marL="2743200" indent="-2698750" algn="just">
              <a:spcBef>
                <a:spcPts val="400"/>
              </a:spcBef>
              <a:spcAft>
                <a:spcPts val="400"/>
              </a:spcAft>
              <a:buClr>
                <a:srgbClr val="2B7C99"/>
              </a:buClr>
              <a:buNone/>
              <a:defRPr sz="1400" b="0">
                <a:solidFill>
                  <a:schemeClr val="bg1"/>
                </a:solidFill>
                <a:latin typeface="Calibri" panose="020F0502020204030204" pitchFamily="34" charset="0"/>
                <a:cs typeface="Times New Roman" pitchFamily="18" charset="0"/>
              </a:defRPr>
            </a:lvl1pPr>
            <a:lvl2pPr marL="320040" indent="0" algn="just">
              <a:spcBef>
                <a:spcPts val="400"/>
              </a:spcBef>
              <a:spcAft>
                <a:spcPts val="400"/>
              </a:spcAft>
              <a:buClr>
                <a:srgbClr val="2B7C99"/>
              </a:buClr>
              <a:buNone/>
              <a:defRPr sz="1400" b="0">
                <a:solidFill>
                  <a:schemeClr val="bg1"/>
                </a:solidFill>
                <a:latin typeface="Calibri" panose="020F0502020204030204" pitchFamily="34" charset="0"/>
                <a:cs typeface="Times New Roman" pitchFamily="18" charset="0"/>
              </a:defRPr>
            </a:lvl2pPr>
            <a:lvl3pPr marL="502920" indent="0" algn="just">
              <a:spcBef>
                <a:spcPts val="400"/>
              </a:spcBef>
              <a:spcAft>
                <a:spcPts val="400"/>
              </a:spcAft>
              <a:buClr>
                <a:srgbClr val="2B7C99"/>
              </a:buClr>
              <a:buNone/>
              <a:defRPr sz="1400" b="0">
                <a:solidFill>
                  <a:schemeClr val="bg1"/>
                </a:solidFill>
                <a:latin typeface="Calibri" panose="020F0502020204030204" pitchFamily="34" charset="0"/>
                <a:cs typeface="Times New Roman" pitchFamily="18" charset="0"/>
              </a:defRPr>
            </a:lvl3pPr>
            <a:lvl4pPr marL="731520" indent="0" algn="just">
              <a:spcBef>
                <a:spcPts val="400"/>
              </a:spcBef>
              <a:spcAft>
                <a:spcPts val="400"/>
              </a:spcAft>
              <a:buClr>
                <a:srgbClr val="2B7C99"/>
              </a:buClr>
              <a:buNone/>
              <a:defRPr sz="1400" b="0">
                <a:solidFill>
                  <a:schemeClr val="bg1"/>
                </a:solidFill>
                <a:latin typeface="Calibri" panose="020F0502020204030204" pitchFamily="34" charset="0"/>
                <a:cs typeface="Times New Roman" pitchFamily="18" charset="0"/>
              </a:defRPr>
            </a:lvl4pPr>
            <a:lvl5pPr marL="960120" indent="0" algn="just">
              <a:spcBef>
                <a:spcPts val="400"/>
              </a:spcBef>
              <a:spcAft>
                <a:spcPts val="400"/>
              </a:spcAft>
              <a:buClr>
                <a:srgbClr val="2B7C99"/>
              </a:buClr>
              <a:buNone/>
              <a:defRPr sz="1400" b="0">
                <a:solidFill>
                  <a:schemeClr val="bg1"/>
                </a:solidFill>
                <a:latin typeface="Calibri" panose="020F0502020204030204" pitchFamily="34"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9"/>
          <p:cNvSpPr>
            <a:spLocks noGrp="1"/>
          </p:cNvSpPr>
          <p:nvPr userDrawn="1">
            <p:ph type="title"/>
          </p:nvPr>
        </p:nvSpPr>
        <p:spPr>
          <a:xfrm>
            <a:off x="398860" y="457201"/>
            <a:ext cx="7772400" cy="822960"/>
          </a:xfrm>
          <a:solidFill>
            <a:schemeClr val="tx1"/>
          </a:solidFill>
          <a:effectLst>
            <a:outerShdw blurRad="50800" dist="38100" dir="2700000" algn="tl" rotWithShape="0">
              <a:prstClr val="black">
                <a:alpha val="40000"/>
              </a:prstClr>
            </a:outerShdw>
          </a:effectLst>
        </p:spPr>
        <p:txBody>
          <a:bodyPr anchor="ctr">
            <a:normAutofit/>
          </a:bodyPr>
          <a:lstStyle>
            <a:lvl1pPr algn="ctr">
              <a:lnSpc>
                <a:spcPct val="85000"/>
              </a:lnSpc>
              <a:defRPr sz="2600">
                <a:solidFill>
                  <a:srgbClr val="02458C"/>
                </a:solidFill>
              </a:defRPr>
            </a:lvl1pPr>
          </a:lstStyle>
          <a:p>
            <a:r>
              <a:rPr lang="en-US" dirty="0"/>
              <a:t>Click to edit Master title style</a:t>
            </a:r>
          </a:p>
        </p:txBody>
      </p:sp>
      <p:sp>
        <p:nvSpPr>
          <p:cNvPr id="5" name="Slide Number Placeholder 7"/>
          <p:cNvSpPr txBox="1">
            <a:spLocks/>
          </p:cNvSpPr>
          <p:nvPr userDrawn="1"/>
        </p:nvSpPr>
        <p:spPr>
          <a:xfrm>
            <a:off x="8686015" y="6630084"/>
            <a:ext cx="229385" cy="146194"/>
          </a:xfrm>
          <a:prstGeom prst="rect">
            <a:avLst/>
          </a:prstGeom>
        </p:spPr>
        <p:txBody>
          <a:bodyPr wrap="square" lIns="0" tIns="0" rIns="0" bIns="0" anchor="ctr" anchorCtr="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7569E8-0AE9-4B9B-BB14-AC6E85488ADC}" type="slidenum">
              <a:rPr lang="en-US" sz="950" b="1" smtClean="0">
                <a:solidFill>
                  <a:schemeClr val="tx1"/>
                </a:solidFill>
              </a:rPr>
              <a:pPr/>
              <a:t>‹#›</a:t>
            </a:fld>
            <a:endParaRPr lang="en-US" sz="950" b="1" dirty="0">
              <a:solidFill>
                <a:schemeClr val="tx1"/>
              </a:solidFill>
            </a:endParaRPr>
          </a:p>
        </p:txBody>
      </p:sp>
      <p:grpSp>
        <p:nvGrpSpPr>
          <p:cNvPr id="70" name="Group 69"/>
          <p:cNvGrpSpPr/>
          <p:nvPr userDrawn="1"/>
        </p:nvGrpSpPr>
        <p:grpSpPr>
          <a:xfrm>
            <a:off x="8570490" y="0"/>
            <a:ext cx="564229" cy="777240"/>
            <a:chOff x="7224714" y="0"/>
            <a:chExt cx="564229" cy="777240"/>
          </a:xfrm>
          <a:solidFill>
            <a:srgbClr val="D4720F"/>
          </a:solidFill>
          <a:effectLst>
            <a:outerShdw blurRad="50800" dist="38100" dir="2700000" algn="tl" rotWithShape="0">
              <a:prstClr val="black">
                <a:alpha val="40000"/>
              </a:prstClr>
            </a:outerShdw>
          </a:effectLst>
        </p:grpSpPr>
        <p:sp>
          <p:nvSpPr>
            <p:cNvPr id="71" name="Rectangle 70"/>
            <p:cNvSpPr/>
            <p:nvPr/>
          </p:nvSpPr>
          <p:spPr>
            <a:xfrm>
              <a:off x="7224714" y="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TextBox 71"/>
            <p:cNvSpPr txBox="1"/>
            <p:nvPr userDrawn="1"/>
          </p:nvSpPr>
          <p:spPr>
            <a:xfrm>
              <a:off x="7341030" y="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ysClr val="windowText" lastClr="000000"/>
                </a:solidFill>
                <a:latin typeface="Calibri" pitchFamily="34" charset="0"/>
              </a:endParaRPr>
            </a:p>
          </p:txBody>
        </p:sp>
      </p:grpSp>
      <p:grpSp>
        <p:nvGrpSpPr>
          <p:cNvPr id="73" name="Group 72"/>
          <p:cNvGrpSpPr/>
          <p:nvPr userDrawn="1"/>
        </p:nvGrpSpPr>
        <p:grpSpPr>
          <a:xfrm>
            <a:off x="8570490" y="779853"/>
            <a:ext cx="564229" cy="777240"/>
            <a:chOff x="7224714" y="-206595"/>
            <a:chExt cx="564229" cy="777240"/>
          </a:xfrm>
          <a:solidFill>
            <a:srgbClr val="D4720F"/>
          </a:solidFill>
          <a:effectLst>
            <a:outerShdw blurRad="50800" dist="38100" dir="2700000" algn="tl" rotWithShape="0">
              <a:prstClr val="black">
                <a:alpha val="40000"/>
              </a:prstClr>
            </a:outerShdw>
          </a:effectLst>
        </p:grpSpPr>
        <p:sp>
          <p:nvSpPr>
            <p:cNvPr id="74" name="Rectangle 73"/>
            <p:cNvSpPr/>
            <p:nvPr/>
          </p:nvSpPr>
          <p:spPr>
            <a:xfrm>
              <a:off x="7224714" y="-20659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TextBox 74"/>
            <p:cNvSpPr txBox="1"/>
            <p:nvPr userDrawn="1"/>
          </p:nvSpPr>
          <p:spPr>
            <a:xfrm>
              <a:off x="7341030" y="-20659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6" name="Group 75"/>
          <p:cNvGrpSpPr/>
          <p:nvPr userDrawn="1"/>
        </p:nvGrpSpPr>
        <p:grpSpPr>
          <a:xfrm>
            <a:off x="8570490" y="1559706"/>
            <a:ext cx="564229" cy="777240"/>
            <a:chOff x="7224714" y="-412017"/>
            <a:chExt cx="564229" cy="777240"/>
          </a:xfrm>
          <a:solidFill>
            <a:srgbClr val="D4720F"/>
          </a:solidFill>
          <a:effectLst>
            <a:outerShdw blurRad="50800" dist="38100" dir="2700000" algn="tl" rotWithShape="0">
              <a:prstClr val="black">
                <a:alpha val="40000"/>
              </a:prstClr>
            </a:outerShdw>
          </a:effectLst>
        </p:grpSpPr>
        <p:sp>
          <p:nvSpPr>
            <p:cNvPr id="77" name="Rectangle 76"/>
            <p:cNvSpPr/>
            <p:nvPr/>
          </p:nvSpPr>
          <p:spPr>
            <a:xfrm>
              <a:off x="7224714" y="-412017"/>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8" name="TextBox 77"/>
            <p:cNvSpPr txBox="1"/>
            <p:nvPr userDrawn="1"/>
          </p:nvSpPr>
          <p:spPr>
            <a:xfrm>
              <a:off x="7341030" y="-412017"/>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9" name="Group 78"/>
          <p:cNvGrpSpPr/>
          <p:nvPr userDrawn="1"/>
        </p:nvGrpSpPr>
        <p:grpSpPr>
          <a:xfrm>
            <a:off x="8570490" y="2339559"/>
            <a:ext cx="564229" cy="777240"/>
            <a:chOff x="7224714" y="-613630"/>
            <a:chExt cx="564229" cy="777240"/>
          </a:xfrm>
          <a:solidFill>
            <a:srgbClr val="D4720F"/>
          </a:solidFill>
          <a:effectLst>
            <a:outerShdw blurRad="50800" dist="38100" dir="2700000" algn="tl" rotWithShape="0">
              <a:prstClr val="black">
                <a:alpha val="40000"/>
              </a:prstClr>
            </a:outerShdw>
          </a:effectLst>
        </p:grpSpPr>
        <p:sp>
          <p:nvSpPr>
            <p:cNvPr id="80" name="Rectangle 79"/>
            <p:cNvSpPr/>
            <p:nvPr/>
          </p:nvSpPr>
          <p:spPr>
            <a:xfrm>
              <a:off x="7224714" y="-61363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TextBox 80"/>
            <p:cNvSpPr txBox="1"/>
            <p:nvPr userDrawn="1"/>
          </p:nvSpPr>
          <p:spPr>
            <a:xfrm>
              <a:off x="7341030" y="-61363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82" name="Group 81"/>
          <p:cNvGrpSpPr/>
          <p:nvPr userDrawn="1"/>
        </p:nvGrpSpPr>
        <p:grpSpPr>
          <a:xfrm>
            <a:off x="8570490" y="3119412"/>
            <a:ext cx="564229" cy="777240"/>
            <a:chOff x="7224714" y="-824034"/>
            <a:chExt cx="564229" cy="777240"/>
          </a:xfrm>
          <a:solidFill>
            <a:srgbClr val="D4720F"/>
          </a:solidFill>
          <a:effectLst>
            <a:outerShdw blurRad="50800" dist="38100" dir="2700000" algn="tl" rotWithShape="0">
              <a:prstClr val="black">
                <a:alpha val="40000"/>
              </a:prstClr>
            </a:outerShdw>
          </a:effectLst>
        </p:grpSpPr>
        <p:sp>
          <p:nvSpPr>
            <p:cNvPr id="83" name="Rectangle 82"/>
            <p:cNvSpPr/>
            <p:nvPr/>
          </p:nvSpPr>
          <p:spPr>
            <a:xfrm>
              <a:off x="7224714" y="-824034"/>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TextBox 83"/>
            <p:cNvSpPr txBox="1"/>
            <p:nvPr userDrawn="1"/>
          </p:nvSpPr>
          <p:spPr>
            <a:xfrm>
              <a:off x="7341030" y="-824034"/>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85" name="Group 84"/>
          <p:cNvGrpSpPr/>
          <p:nvPr userDrawn="1"/>
        </p:nvGrpSpPr>
        <p:grpSpPr>
          <a:xfrm>
            <a:off x="8570490" y="3899265"/>
            <a:ext cx="564229" cy="777240"/>
            <a:chOff x="8570490" y="3952875"/>
            <a:chExt cx="564229" cy="777240"/>
          </a:xfrm>
          <a:solidFill>
            <a:srgbClr val="D4720F"/>
          </a:solidFill>
          <a:effectLst>
            <a:outerShdw blurRad="50800" dist="38100" dir="2700000" algn="tl" rotWithShape="0">
              <a:prstClr val="black">
                <a:alpha val="40000"/>
              </a:prstClr>
            </a:outerShdw>
          </a:effectLst>
        </p:grpSpPr>
        <p:sp>
          <p:nvSpPr>
            <p:cNvPr id="86" name="Rectangle 85"/>
            <p:cNvSpPr/>
            <p:nvPr/>
          </p:nvSpPr>
          <p:spPr>
            <a:xfrm>
              <a:off x="8570490" y="395287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TextBox 86"/>
            <p:cNvSpPr txBox="1"/>
            <p:nvPr userDrawn="1"/>
          </p:nvSpPr>
          <p:spPr>
            <a:xfrm>
              <a:off x="8686806" y="395287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88" name="Group 87"/>
          <p:cNvGrpSpPr/>
          <p:nvPr userDrawn="1"/>
        </p:nvGrpSpPr>
        <p:grpSpPr>
          <a:xfrm>
            <a:off x="8570490" y="4679118"/>
            <a:ext cx="564229" cy="777240"/>
            <a:chOff x="8570490" y="4743450"/>
            <a:chExt cx="564229" cy="777240"/>
          </a:xfrm>
          <a:solidFill>
            <a:srgbClr val="D4720F"/>
          </a:solidFill>
          <a:effectLst>
            <a:outerShdw blurRad="50800" dist="38100" dir="2700000" algn="tl" rotWithShape="0">
              <a:prstClr val="black">
                <a:alpha val="40000"/>
              </a:prstClr>
            </a:outerShdw>
          </a:effectLst>
        </p:grpSpPr>
        <p:sp>
          <p:nvSpPr>
            <p:cNvPr id="89" name="Rectangle 88"/>
            <p:cNvSpPr/>
            <p:nvPr userDrawn="1"/>
          </p:nvSpPr>
          <p:spPr>
            <a:xfrm>
              <a:off x="8570490" y="474345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TextBox 89"/>
            <p:cNvSpPr txBox="1"/>
            <p:nvPr userDrawn="1"/>
          </p:nvSpPr>
          <p:spPr>
            <a:xfrm>
              <a:off x="8686806" y="474345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91" name="Group 90"/>
          <p:cNvGrpSpPr/>
          <p:nvPr userDrawn="1"/>
        </p:nvGrpSpPr>
        <p:grpSpPr>
          <a:xfrm>
            <a:off x="8570490" y="5458968"/>
            <a:ext cx="564229" cy="777240"/>
            <a:chOff x="8570490" y="5534025"/>
            <a:chExt cx="564229" cy="777240"/>
          </a:xfrm>
          <a:solidFill>
            <a:srgbClr val="D4720F"/>
          </a:solidFill>
          <a:effectLst>
            <a:outerShdw blurRad="50800" dist="38100" dir="2700000" algn="tl" rotWithShape="0">
              <a:prstClr val="black">
                <a:alpha val="40000"/>
              </a:prstClr>
            </a:outerShdw>
          </a:effectLst>
        </p:grpSpPr>
        <p:sp>
          <p:nvSpPr>
            <p:cNvPr id="92" name="Rectangle 91"/>
            <p:cNvSpPr/>
            <p:nvPr userDrawn="1"/>
          </p:nvSpPr>
          <p:spPr>
            <a:xfrm>
              <a:off x="8570490" y="553402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TextBox 92"/>
            <p:cNvSpPr txBox="1"/>
            <p:nvPr userDrawn="1"/>
          </p:nvSpPr>
          <p:spPr>
            <a:xfrm>
              <a:off x="8686806" y="553402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spTree>
    <p:extLst>
      <p:ext uri="{BB962C8B-B14F-4D97-AF65-F5344CB8AC3E}">
        <p14:creationId xmlns:p14="http://schemas.microsoft.com/office/powerpoint/2010/main" val="951468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dings in Brief Section Header">
    <p:spTree>
      <p:nvGrpSpPr>
        <p:cNvPr id="1" name=""/>
        <p:cNvGrpSpPr/>
        <p:nvPr/>
      </p:nvGrpSpPr>
      <p:grpSpPr>
        <a:xfrm>
          <a:off x="0" y="0"/>
          <a:ext cx="0" cy="0"/>
          <a:chOff x="0" y="0"/>
          <a:chExt cx="0" cy="0"/>
        </a:xfrm>
      </p:grpSpPr>
      <p:sp>
        <p:nvSpPr>
          <p:cNvPr id="2" name="Title 1"/>
          <p:cNvSpPr>
            <a:spLocks noGrp="1"/>
          </p:cNvSpPr>
          <p:nvPr userDrawn="1">
            <p:ph type="title"/>
          </p:nvPr>
        </p:nvSpPr>
        <p:spPr>
          <a:xfrm>
            <a:off x="914400" y="2782204"/>
            <a:ext cx="7315200" cy="1293592"/>
          </a:xfrm>
        </p:spPr>
        <p:txBody>
          <a:bodyPr anchor="ctr">
            <a:noAutofit/>
          </a:bodyPr>
          <a:lstStyle>
            <a:lvl1pPr algn="l">
              <a:lnSpc>
                <a:spcPct val="85000"/>
              </a:lnSpc>
              <a:defRPr sz="5400" b="1" cap="none">
                <a:solidFill>
                  <a:srgbClr val="02458C"/>
                </a:solidFill>
              </a:defRPr>
            </a:lvl1pPr>
          </a:lstStyle>
          <a:p>
            <a:r>
              <a:rPr lang="en-US" dirty="0"/>
              <a:t>Click to edit Master title style</a:t>
            </a:r>
          </a:p>
        </p:txBody>
      </p:sp>
      <p:grpSp>
        <p:nvGrpSpPr>
          <p:cNvPr id="31" name="Group 30"/>
          <p:cNvGrpSpPr/>
          <p:nvPr userDrawn="1"/>
        </p:nvGrpSpPr>
        <p:grpSpPr>
          <a:xfrm>
            <a:off x="8570120" y="6235700"/>
            <a:ext cx="340642" cy="615888"/>
            <a:chOff x="8570120" y="4967288"/>
            <a:chExt cx="340642" cy="1893093"/>
          </a:xfrm>
          <a:solidFill>
            <a:schemeClr val="accent2"/>
          </a:solidFill>
          <a:effectLst>
            <a:outerShdw blurRad="50800" dist="38100" dir="2700000" algn="tl" rotWithShape="0">
              <a:prstClr val="black">
                <a:alpha val="40000"/>
              </a:prstClr>
            </a:outerShdw>
          </a:effectLst>
        </p:grpSpPr>
        <p:sp>
          <p:nvSpPr>
            <p:cNvPr id="32" name="Rectangle 31"/>
            <p:cNvSpPr/>
            <p:nvPr userDrawn="1"/>
          </p:nvSpPr>
          <p:spPr>
            <a:xfrm>
              <a:off x="8686801" y="4967288"/>
              <a:ext cx="223961" cy="1893093"/>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8570120" y="4967288"/>
              <a:ext cx="66674" cy="1890712"/>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Slide Number Placeholder 7"/>
          <p:cNvSpPr txBox="1">
            <a:spLocks/>
          </p:cNvSpPr>
          <p:nvPr userDrawn="1"/>
        </p:nvSpPr>
        <p:spPr>
          <a:xfrm>
            <a:off x="8686015" y="6630084"/>
            <a:ext cx="229385" cy="146194"/>
          </a:xfrm>
          <a:prstGeom prst="rect">
            <a:avLst/>
          </a:prstGeom>
        </p:spPr>
        <p:txBody>
          <a:bodyPr wrap="square" lIns="0" tIns="0" rIns="0" bIns="0" anchor="ctr" anchorCtr="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7569E8-0AE9-4B9B-BB14-AC6E85488ADC}" type="slidenum">
              <a:rPr lang="en-US" sz="950" b="1" smtClean="0">
                <a:solidFill>
                  <a:schemeClr val="tx1"/>
                </a:solidFill>
              </a:rPr>
              <a:pPr/>
              <a:t>‹#›</a:t>
            </a:fld>
            <a:endParaRPr lang="en-US" sz="950" b="1" dirty="0">
              <a:solidFill>
                <a:schemeClr val="tx1"/>
              </a:solidFill>
            </a:endParaRPr>
          </a:p>
        </p:txBody>
      </p:sp>
      <p:grpSp>
        <p:nvGrpSpPr>
          <p:cNvPr id="39" name="Group 38"/>
          <p:cNvGrpSpPr/>
          <p:nvPr userDrawn="1"/>
        </p:nvGrpSpPr>
        <p:grpSpPr>
          <a:xfrm>
            <a:off x="8570490" y="0"/>
            <a:ext cx="564229" cy="777240"/>
            <a:chOff x="7224714" y="0"/>
            <a:chExt cx="564229" cy="777240"/>
          </a:xfrm>
          <a:solidFill>
            <a:srgbClr val="D4720F"/>
          </a:solidFill>
          <a:effectLst>
            <a:outerShdw blurRad="50800" dist="38100" dir="2700000" algn="tl" rotWithShape="0">
              <a:prstClr val="black">
                <a:alpha val="40000"/>
              </a:prstClr>
            </a:outerShdw>
          </a:effectLst>
        </p:grpSpPr>
        <p:sp>
          <p:nvSpPr>
            <p:cNvPr id="40" name="Rectangle 39"/>
            <p:cNvSpPr/>
            <p:nvPr/>
          </p:nvSpPr>
          <p:spPr>
            <a:xfrm>
              <a:off x="7224714" y="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TextBox 40"/>
            <p:cNvSpPr txBox="1"/>
            <p:nvPr userDrawn="1"/>
          </p:nvSpPr>
          <p:spPr>
            <a:xfrm>
              <a:off x="7341030" y="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ysClr val="windowText" lastClr="000000"/>
                </a:solidFill>
                <a:latin typeface="Calibri" pitchFamily="34" charset="0"/>
              </a:endParaRPr>
            </a:p>
          </p:txBody>
        </p:sp>
      </p:grpSp>
      <p:grpSp>
        <p:nvGrpSpPr>
          <p:cNvPr id="42" name="Group 41"/>
          <p:cNvGrpSpPr/>
          <p:nvPr userDrawn="1"/>
        </p:nvGrpSpPr>
        <p:grpSpPr>
          <a:xfrm>
            <a:off x="8570490" y="779853"/>
            <a:ext cx="564229" cy="777240"/>
            <a:chOff x="7224714" y="-206595"/>
            <a:chExt cx="564229" cy="777240"/>
          </a:xfrm>
          <a:solidFill>
            <a:srgbClr val="D4720F"/>
          </a:solidFill>
          <a:effectLst>
            <a:outerShdw blurRad="50800" dist="38100" dir="2700000" algn="tl" rotWithShape="0">
              <a:prstClr val="black">
                <a:alpha val="40000"/>
              </a:prstClr>
            </a:outerShdw>
          </a:effectLst>
        </p:grpSpPr>
        <p:sp>
          <p:nvSpPr>
            <p:cNvPr id="43" name="Rectangle 42"/>
            <p:cNvSpPr/>
            <p:nvPr/>
          </p:nvSpPr>
          <p:spPr>
            <a:xfrm>
              <a:off x="7224714" y="-20659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TextBox 43"/>
            <p:cNvSpPr txBox="1"/>
            <p:nvPr userDrawn="1"/>
          </p:nvSpPr>
          <p:spPr>
            <a:xfrm>
              <a:off x="7341030" y="-20659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45" name="Group 44"/>
          <p:cNvGrpSpPr/>
          <p:nvPr userDrawn="1"/>
        </p:nvGrpSpPr>
        <p:grpSpPr>
          <a:xfrm>
            <a:off x="8570490" y="1559706"/>
            <a:ext cx="564229" cy="777240"/>
            <a:chOff x="7224714" y="-412017"/>
            <a:chExt cx="564229" cy="777240"/>
          </a:xfrm>
          <a:solidFill>
            <a:srgbClr val="D4720F"/>
          </a:solidFill>
          <a:effectLst>
            <a:outerShdw blurRad="50800" dist="38100" dir="2700000" algn="tl" rotWithShape="0">
              <a:prstClr val="black">
                <a:alpha val="40000"/>
              </a:prstClr>
            </a:outerShdw>
          </a:effectLst>
        </p:grpSpPr>
        <p:sp>
          <p:nvSpPr>
            <p:cNvPr id="46" name="Rectangle 45"/>
            <p:cNvSpPr/>
            <p:nvPr/>
          </p:nvSpPr>
          <p:spPr>
            <a:xfrm>
              <a:off x="7224714" y="-412017"/>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p:cNvSpPr txBox="1"/>
            <p:nvPr userDrawn="1"/>
          </p:nvSpPr>
          <p:spPr>
            <a:xfrm>
              <a:off x="7341030" y="-412017"/>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48" name="Group 47"/>
          <p:cNvGrpSpPr/>
          <p:nvPr userDrawn="1"/>
        </p:nvGrpSpPr>
        <p:grpSpPr>
          <a:xfrm>
            <a:off x="8570490" y="2339559"/>
            <a:ext cx="564229" cy="777240"/>
            <a:chOff x="7224714" y="-613630"/>
            <a:chExt cx="564229" cy="777240"/>
          </a:xfrm>
          <a:solidFill>
            <a:srgbClr val="D4720F"/>
          </a:solidFill>
          <a:effectLst>
            <a:outerShdw blurRad="50800" dist="38100" dir="2700000" algn="tl" rotWithShape="0">
              <a:prstClr val="black">
                <a:alpha val="40000"/>
              </a:prstClr>
            </a:outerShdw>
          </a:effectLst>
        </p:grpSpPr>
        <p:sp>
          <p:nvSpPr>
            <p:cNvPr id="49" name="Rectangle 48"/>
            <p:cNvSpPr/>
            <p:nvPr/>
          </p:nvSpPr>
          <p:spPr>
            <a:xfrm>
              <a:off x="7224714" y="-61363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TextBox 49"/>
            <p:cNvSpPr txBox="1"/>
            <p:nvPr userDrawn="1"/>
          </p:nvSpPr>
          <p:spPr>
            <a:xfrm>
              <a:off x="7341030" y="-61363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51" name="Group 50"/>
          <p:cNvGrpSpPr/>
          <p:nvPr userDrawn="1"/>
        </p:nvGrpSpPr>
        <p:grpSpPr>
          <a:xfrm>
            <a:off x="8570490" y="3119412"/>
            <a:ext cx="564229" cy="777240"/>
            <a:chOff x="7224714" y="-824034"/>
            <a:chExt cx="564229" cy="777240"/>
          </a:xfrm>
          <a:solidFill>
            <a:srgbClr val="D4720F"/>
          </a:solidFill>
          <a:effectLst>
            <a:outerShdw blurRad="50800" dist="38100" dir="2700000" algn="tl" rotWithShape="0">
              <a:prstClr val="black">
                <a:alpha val="40000"/>
              </a:prstClr>
            </a:outerShdw>
          </a:effectLst>
        </p:grpSpPr>
        <p:sp>
          <p:nvSpPr>
            <p:cNvPr id="52" name="Rectangle 51"/>
            <p:cNvSpPr/>
            <p:nvPr/>
          </p:nvSpPr>
          <p:spPr>
            <a:xfrm>
              <a:off x="7224714" y="-824034"/>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TextBox 52"/>
            <p:cNvSpPr txBox="1"/>
            <p:nvPr userDrawn="1"/>
          </p:nvSpPr>
          <p:spPr>
            <a:xfrm>
              <a:off x="7341030" y="-824034"/>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54" name="Group 53"/>
          <p:cNvGrpSpPr/>
          <p:nvPr userDrawn="1"/>
        </p:nvGrpSpPr>
        <p:grpSpPr>
          <a:xfrm>
            <a:off x="8570490" y="3899265"/>
            <a:ext cx="564229" cy="777240"/>
            <a:chOff x="8570490" y="3952875"/>
            <a:chExt cx="564229" cy="777240"/>
          </a:xfrm>
          <a:solidFill>
            <a:srgbClr val="D4720F"/>
          </a:solidFill>
          <a:effectLst>
            <a:outerShdw blurRad="50800" dist="38100" dir="2700000" algn="tl" rotWithShape="0">
              <a:prstClr val="black">
                <a:alpha val="40000"/>
              </a:prstClr>
            </a:outerShdw>
          </a:effectLst>
        </p:grpSpPr>
        <p:sp>
          <p:nvSpPr>
            <p:cNvPr id="55" name="Rectangle 54"/>
            <p:cNvSpPr/>
            <p:nvPr/>
          </p:nvSpPr>
          <p:spPr>
            <a:xfrm>
              <a:off x="8570490" y="395287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6" name="TextBox 55"/>
            <p:cNvSpPr txBox="1"/>
            <p:nvPr userDrawn="1"/>
          </p:nvSpPr>
          <p:spPr>
            <a:xfrm>
              <a:off x="8686806" y="395287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57" name="Group 56"/>
          <p:cNvGrpSpPr/>
          <p:nvPr userDrawn="1"/>
        </p:nvGrpSpPr>
        <p:grpSpPr>
          <a:xfrm>
            <a:off x="8570490" y="4679118"/>
            <a:ext cx="564229" cy="777240"/>
            <a:chOff x="8570490" y="4743450"/>
            <a:chExt cx="564229" cy="777240"/>
          </a:xfrm>
          <a:solidFill>
            <a:srgbClr val="D4720F"/>
          </a:solidFill>
          <a:effectLst>
            <a:outerShdw blurRad="50800" dist="38100" dir="2700000" algn="tl" rotWithShape="0">
              <a:prstClr val="black">
                <a:alpha val="40000"/>
              </a:prstClr>
            </a:outerShdw>
          </a:effectLst>
        </p:grpSpPr>
        <p:sp>
          <p:nvSpPr>
            <p:cNvPr id="58" name="Rectangle 57"/>
            <p:cNvSpPr/>
            <p:nvPr userDrawn="1"/>
          </p:nvSpPr>
          <p:spPr>
            <a:xfrm>
              <a:off x="8570490" y="474345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9" name="TextBox 58"/>
            <p:cNvSpPr txBox="1"/>
            <p:nvPr userDrawn="1"/>
          </p:nvSpPr>
          <p:spPr>
            <a:xfrm>
              <a:off x="8686806" y="474345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0" name="Group 59"/>
          <p:cNvGrpSpPr/>
          <p:nvPr userDrawn="1"/>
        </p:nvGrpSpPr>
        <p:grpSpPr>
          <a:xfrm>
            <a:off x="8570490" y="5458968"/>
            <a:ext cx="564229" cy="777240"/>
            <a:chOff x="8570490" y="5534025"/>
            <a:chExt cx="564229" cy="777240"/>
          </a:xfrm>
          <a:solidFill>
            <a:srgbClr val="D4720F"/>
          </a:solidFill>
          <a:effectLst>
            <a:outerShdw blurRad="50800" dist="38100" dir="2700000" algn="tl" rotWithShape="0">
              <a:prstClr val="black">
                <a:alpha val="40000"/>
              </a:prstClr>
            </a:outerShdw>
          </a:effectLst>
        </p:grpSpPr>
        <p:sp>
          <p:nvSpPr>
            <p:cNvPr id="61" name="Rectangle 60"/>
            <p:cNvSpPr/>
            <p:nvPr userDrawn="1"/>
          </p:nvSpPr>
          <p:spPr>
            <a:xfrm>
              <a:off x="8570490" y="553402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TextBox 61"/>
            <p:cNvSpPr txBox="1"/>
            <p:nvPr userDrawn="1"/>
          </p:nvSpPr>
          <p:spPr>
            <a:xfrm>
              <a:off x="8686806" y="553402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spTree>
    <p:extLst>
      <p:ext uri="{BB962C8B-B14F-4D97-AF65-F5344CB8AC3E}">
        <p14:creationId xmlns:p14="http://schemas.microsoft.com/office/powerpoint/2010/main" val="891090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Introduction to Table">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28160"/>
          </a:xfrm>
        </p:spPr>
        <p:txBody>
          <a:bodyPr>
            <a:normAutofit/>
          </a:bodyPr>
          <a:lstStyle>
            <a:lvl1pPr marL="45720" indent="0">
              <a:spcBef>
                <a:spcPts val="0"/>
              </a:spcBef>
              <a:spcAft>
                <a:spcPts val="800"/>
              </a:spcAft>
              <a:buClr>
                <a:srgbClr val="2B7C99"/>
              </a:buClr>
              <a:buNone/>
              <a:defRPr sz="1800">
                <a:solidFill>
                  <a:schemeClr val="bg1"/>
                </a:solidFill>
              </a:defRPr>
            </a:lvl1pPr>
            <a:lvl2pPr marL="461963" indent="-234950">
              <a:spcBef>
                <a:spcPts val="0"/>
              </a:spcBef>
              <a:spcAft>
                <a:spcPts val="800"/>
              </a:spcAft>
              <a:buClr>
                <a:srgbClr val="2B7C99"/>
              </a:buClr>
              <a:buFont typeface="Wingdings" panose="05000000000000000000" pitchFamily="2" charset="2"/>
              <a:buChar char="§"/>
              <a:defRPr sz="1800">
                <a:solidFill>
                  <a:schemeClr val="bg1"/>
                </a:solidFill>
              </a:defRPr>
            </a:lvl2pPr>
            <a:lvl3pPr marL="787400" indent="-212725">
              <a:spcBef>
                <a:spcPts val="0"/>
              </a:spcBef>
              <a:spcAft>
                <a:spcPts val="800"/>
              </a:spcAft>
              <a:buClr>
                <a:srgbClr val="2B7C99"/>
              </a:buClr>
              <a:buFont typeface="Arial" panose="020B0604020202020204" pitchFamily="34" charset="0"/>
              <a:buChar char="•"/>
              <a:defRPr sz="1800">
                <a:solidFill>
                  <a:schemeClr val="bg1"/>
                </a:solidFill>
              </a:defRPr>
            </a:lvl3pPr>
            <a:lvl4pPr marL="731520" indent="0">
              <a:spcBef>
                <a:spcPts val="0"/>
              </a:spcBef>
              <a:spcAft>
                <a:spcPts val="800"/>
              </a:spcAft>
              <a:buClr>
                <a:srgbClr val="2B7C99"/>
              </a:buClr>
              <a:buNone/>
              <a:defRPr sz="1800">
                <a:solidFill>
                  <a:schemeClr val="bg1"/>
                </a:solidFill>
              </a:defRPr>
            </a:lvl4pPr>
            <a:lvl5pPr marL="960120" indent="0">
              <a:spcBef>
                <a:spcPts val="0"/>
              </a:spcBef>
              <a:spcAft>
                <a:spcPts val="800"/>
              </a:spcAft>
              <a:buClr>
                <a:srgbClr val="2B7C99"/>
              </a:buClr>
              <a:buNone/>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marL="0" indent="0" algn="ctr">
              <a:lnSpc>
                <a:spcPct val="85000"/>
              </a:lnSpc>
              <a:tabLst/>
              <a:defRPr sz="2600">
                <a:solidFill>
                  <a:srgbClr val="02458C"/>
                </a:solidFill>
              </a:defRPr>
            </a:lvl1pPr>
          </a:lstStyle>
          <a:p>
            <a:r>
              <a:rPr lang="en-US" dirty="0"/>
              <a:t>Click to edit Master title style</a:t>
            </a:r>
          </a:p>
        </p:txBody>
      </p:sp>
      <p:sp>
        <p:nvSpPr>
          <p:cNvPr id="8" name="TextBox 7"/>
          <p:cNvSpPr txBox="1"/>
          <p:nvPr userDrawn="1"/>
        </p:nvSpPr>
        <p:spPr>
          <a:xfrm>
            <a:off x="3096340" y="0"/>
            <a:ext cx="23774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Findings in Brief</a:t>
            </a:r>
          </a:p>
        </p:txBody>
      </p:sp>
      <p:grpSp>
        <p:nvGrpSpPr>
          <p:cNvPr id="5" name="Group 4"/>
          <p:cNvGrpSpPr/>
          <p:nvPr userDrawn="1"/>
        </p:nvGrpSpPr>
        <p:grpSpPr>
          <a:xfrm>
            <a:off x="8570120" y="6235700"/>
            <a:ext cx="340642" cy="615888"/>
            <a:chOff x="8570120" y="4967288"/>
            <a:chExt cx="340642" cy="1893093"/>
          </a:xfrm>
          <a:solidFill>
            <a:schemeClr val="accent2"/>
          </a:solidFill>
          <a:effectLst>
            <a:outerShdw blurRad="50800" dist="38100" dir="2700000" algn="tl" rotWithShape="0">
              <a:prstClr val="black">
                <a:alpha val="40000"/>
              </a:prstClr>
            </a:outerShdw>
          </a:effectLst>
        </p:grpSpPr>
        <p:sp>
          <p:nvSpPr>
            <p:cNvPr id="6" name="Rectangle 5"/>
            <p:cNvSpPr/>
            <p:nvPr userDrawn="1"/>
          </p:nvSpPr>
          <p:spPr>
            <a:xfrm>
              <a:off x="8686801" y="4967288"/>
              <a:ext cx="223961" cy="1893093"/>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8570120" y="4967288"/>
              <a:ext cx="66674" cy="1890712"/>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Slide Number Placeholder 7"/>
          <p:cNvSpPr txBox="1">
            <a:spLocks/>
          </p:cNvSpPr>
          <p:nvPr userDrawn="1"/>
        </p:nvSpPr>
        <p:spPr>
          <a:xfrm>
            <a:off x="8686015" y="6630084"/>
            <a:ext cx="229385" cy="146194"/>
          </a:xfrm>
          <a:prstGeom prst="rect">
            <a:avLst/>
          </a:prstGeom>
        </p:spPr>
        <p:txBody>
          <a:bodyPr wrap="square" lIns="0" tIns="0" rIns="0" bIns="0" anchor="ctr" anchorCtr="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7569E8-0AE9-4B9B-BB14-AC6E85488ADC}" type="slidenum">
              <a:rPr lang="en-US" sz="950" b="1" smtClean="0">
                <a:solidFill>
                  <a:schemeClr val="tx1"/>
                </a:solidFill>
              </a:rPr>
              <a:pPr/>
              <a:t>‹#›</a:t>
            </a:fld>
            <a:endParaRPr lang="en-US" sz="950" b="1" dirty="0">
              <a:solidFill>
                <a:schemeClr val="tx1"/>
              </a:solidFill>
            </a:endParaRPr>
          </a:p>
        </p:txBody>
      </p:sp>
      <p:grpSp>
        <p:nvGrpSpPr>
          <p:cNvPr id="15" name="Group 14"/>
          <p:cNvGrpSpPr/>
          <p:nvPr userDrawn="1"/>
        </p:nvGrpSpPr>
        <p:grpSpPr>
          <a:xfrm>
            <a:off x="8570490" y="0"/>
            <a:ext cx="564229" cy="777240"/>
            <a:chOff x="7224714" y="0"/>
            <a:chExt cx="564229" cy="777240"/>
          </a:xfrm>
          <a:solidFill>
            <a:srgbClr val="D4720F"/>
          </a:solidFill>
          <a:effectLst>
            <a:outerShdw blurRad="50800" dist="38100" dir="2700000" algn="tl" rotWithShape="0">
              <a:prstClr val="black">
                <a:alpha val="40000"/>
              </a:prstClr>
            </a:outerShdw>
          </a:effectLst>
        </p:grpSpPr>
        <p:sp>
          <p:nvSpPr>
            <p:cNvPr id="16" name="Rectangle 15"/>
            <p:cNvSpPr/>
            <p:nvPr/>
          </p:nvSpPr>
          <p:spPr>
            <a:xfrm>
              <a:off x="7224714" y="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userDrawn="1"/>
          </p:nvSpPr>
          <p:spPr>
            <a:xfrm>
              <a:off x="7341030" y="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ysClr val="windowText" lastClr="000000"/>
                </a:solidFill>
                <a:latin typeface="Calibri" pitchFamily="34" charset="0"/>
              </a:endParaRPr>
            </a:p>
          </p:txBody>
        </p:sp>
      </p:grpSp>
      <p:grpSp>
        <p:nvGrpSpPr>
          <p:cNvPr id="18" name="Group 17"/>
          <p:cNvGrpSpPr/>
          <p:nvPr userDrawn="1"/>
        </p:nvGrpSpPr>
        <p:grpSpPr>
          <a:xfrm>
            <a:off x="8570490" y="779853"/>
            <a:ext cx="564229" cy="777240"/>
            <a:chOff x="7224714" y="-206595"/>
            <a:chExt cx="564229" cy="777240"/>
          </a:xfrm>
          <a:solidFill>
            <a:srgbClr val="D4720F"/>
          </a:solidFill>
          <a:effectLst>
            <a:outerShdw blurRad="50800" dist="38100" dir="2700000" algn="tl" rotWithShape="0">
              <a:prstClr val="black">
                <a:alpha val="40000"/>
              </a:prstClr>
            </a:outerShdw>
          </a:effectLst>
        </p:grpSpPr>
        <p:sp>
          <p:nvSpPr>
            <p:cNvPr id="19" name="Rectangle 18"/>
            <p:cNvSpPr/>
            <p:nvPr/>
          </p:nvSpPr>
          <p:spPr>
            <a:xfrm>
              <a:off x="7224714" y="-20659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TextBox 19"/>
            <p:cNvSpPr txBox="1"/>
            <p:nvPr userDrawn="1"/>
          </p:nvSpPr>
          <p:spPr>
            <a:xfrm>
              <a:off x="7341030" y="-20659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21" name="Group 20"/>
          <p:cNvGrpSpPr/>
          <p:nvPr userDrawn="1"/>
        </p:nvGrpSpPr>
        <p:grpSpPr>
          <a:xfrm>
            <a:off x="8570490" y="1559706"/>
            <a:ext cx="564229" cy="777240"/>
            <a:chOff x="7224714" y="-412017"/>
            <a:chExt cx="564229" cy="777240"/>
          </a:xfrm>
          <a:solidFill>
            <a:srgbClr val="D4720F"/>
          </a:solidFill>
          <a:effectLst>
            <a:outerShdw blurRad="50800" dist="38100" dir="2700000" algn="tl" rotWithShape="0">
              <a:prstClr val="black">
                <a:alpha val="40000"/>
              </a:prstClr>
            </a:outerShdw>
          </a:effectLst>
        </p:grpSpPr>
        <p:sp>
          <p:nvSpPr>
            <p:cNvPr id="22" name="Rectangle 21"/>
            <p:cNvSpPr/>
            <p:nvPr/>
          </p:nvSpPr>
          <p:spPr>
            <a:xfrm>
              <a:off x="7224714" y="-412017"/>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userDrawn="1"/>
          </p:nvSpPr>
          <p:spPr>
            <a:xfrm>
              <a:off x="7341030" y="-412017"/>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24" name="Group 23"/>
          <p:cNvGrpSpPr/>
          <p:nvPr userDrawn="1"/>
        </p:nvGrpSpPr>
        <p:grpSpPr>
          <a:xfrm>
            <a:off x="8570490" y="2339559"/>
            <a:ext cx="564229" cy="777240"/>
            <a:chOff x="7224714" y="-613630"/>
            <a:chExt cx="564229" cy="777240"/>
          </a:xfrm>
          <a:solidFill>
            <a:srgbClr val="D4720F"/>
          </a:solidFill>
          <a:effectLst>
            <a:outerShdw blurRad="50800" dist="38100" dir="2700000" algn="tl" rotWithShape="0">
              <a:prstClr val="black">
                <a:alpha val="40000"/>
              </a:prstClr>
            </a:outerShdw>
          </a:effectLst>
        </p:grpSpPr>
        <p:sp>
          <p:nvSpPr>
            <p:cNvPr id="25" name="Rectangle 24"/>
            <p:cNvSpPr/>
            <p:nvPr/>
          </p:nvSpPr>
          <p:spPr>
            <a:xfrm>
              <a:off x="7224714" y="-61363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TextBox 25"/>
            <p:cNvSpPr txBox="1"/>
            <p:nvPr userDrawn="1"/>
          </p:nvSpPr>
          <p:spPr>
            <a:xfrm>
              <a:off x="7341030" y="-61363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27" name="Group 26"/>
          <p:cNvGrpSpPr/>
          <p:nvPr userDrawn="1"/>
        </p:nvGrpSpPr>
        <p:grpSpPr>
          <a:xfrm>
            <a:off x="8570490" y="3119412"/>
            <a:ext cx="564229" cy="777240"/>
            <a:chOff x="7224714" y="-824034"/>
            <a:chExt cx="564229" cy="777240"/>
          </a:xfrm>
          <a:solidFill>
            <a:srgbClr val="D4720F"/>
          </a:solidFill>
          <a:effectLst>
            <a:outerShdw blurRad="50800" dist="38100" dir="2700000" algn="tl" rotWithShape="0">
              <a:prstClr val="black">
                <a:alpha val="40000"/>
              </a:prstClr>
            </a:outerShdw>
          </a:effectLst>
        </p:grpSpPr>
        <p:sp>
          <p:nvSpPr>
            <p:cNvPr id="28" name="Rectangle 27"/>
            <p:cNvSpPr/>
            <p:nvPr/>
          </p:nvSpPr>
          <p:spPr>
            <a:xfrm>
              <a:off x="7224714" y="-824034"/>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userDrawn="1"/>
          </p:nvSpPr>
          <p:spPr>
            <a:xfrm>
              <a:off x="7341030" y="-824034"/>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30" name="Group 29"/>
          <p:cNvGrpSpPr/>
          <p:nvPr userDrawn="1"/>
        </p:nvGrpSpPr>
        <p:grpSpPr>
          <a:xfrm>
            <a:off x="8570490" y="3899265"/>
            <a:ext cx="564229" cy="777240"/>
            <a:chOff x="8570490" y="3952875"/>
            <a:chExt cx="564229" cy="777240"/>
          </a:xfrm>
          <a:solidFill>
            <a:srgbClr val="D4720F"/>
          </a:solidFill>
          <a:effectLst>
            <a:outerShdw blurRad="50800" dist="38100" dir="2700000" algn="tl" rotWithShape="0">
              <a:prstClr val="black">
                <a:alpha val="40000"/>
              </a:prstClr>
            </a:outerShdw>
          </a:effectLst>
        </p:grpSpPr>
        <p:sp>
          <p:nvSpPr>
            <p:cNvPr id="31" name="Rectangle 30"/>
            <p:cNvSpPr/>
            <p:nvPr/>
          </p:nvSpPr>
          <p:spPr>
            <a:xfrm>
              <a:off x="8570490" y="395287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TextBox 31"/>
            <p:cNvSpPr txBox="1"/>
            <p:nvPr userDrawn="1"/>
          </p:nvSpPr>
          <p:spPr>
            <a:xfrm>
              <a:off x="8686806" y="395287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33" name="Group 32"/>
          <p:cNvGrpSpPr/>
          <p:nvPr userDrawn="1"/>
        </p:nvGrpSpPr>
        <p:grpSpPr>
          <a:xfrm>
            <a:off x="8570490" y="4679118"/>
            <a:ext cx="564229" cy="777240"/>
            <a:chOff x="8570490" y="4743450"/>
            <a:chExt cx="564229" cy="777240"/>
          </a:xfrm>
          <a:solidFill>
            <a:srgbClr val="D4720F"/>
          </a:solidFill>
          <a:effectLst>
            <a:outerShdw blurRad="50800" dist="38100" dir="2700000" algn="tl" rotWithShape="0">
              <a:prstClr val="black">
                <a:alpha val="40000"/>
              </a:prstClr>
            </a:outerShdw>
          </a:effectLst>
        </p:grpSpPr>
        <p:sp>
          <p:nvSpPr>
            <p:cNvPr id="34" name="Rectangle 33"/>
            <p:cNvSpPr/>
            <p:nvPr userDrawn="1"/>
          </p:nvSpPr>
          <p:spPr>
            <a:xfrm>
              <a:off x="8570490" y="474345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userDrawn="1"/>
          </p:nvSpPr>
          <p:spPr>
            <a:xfrm>
              <a:off x="8686806" y="474345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36" name="Group 35"/>
          <p:cNvGrpSpPr/>
          <p:nvPr userDrawn="1"/>
        </p:nvGrpSpPr>
        <p:grpSpPr>
          <a:xfrm>
            <a:off x="8570490" y="5458968"/>
            <a:ext cx="564229" cy="777240"/>
            <a:chOff x="8570490" y="5534025"/>
            <a:chExt cx="564229" cy="777240"/>
          </a:xfrm>
          <a:solidFill>
            <a:srgbClr val="D4720F"/>
          </a:solidFill>
          <a:effectLst>
            <a:outerShdw blurRad="50800" dist="38100" dir="2700000" algn="tl" rotWithShape="0">
              <a:prstClr val="black">
                <a:alpha val="40000"/>
              </a:prstClr>
            </a:outerShdw>
          </a:effectLst>
        </p:grpSpPr>
        <p:sp>
          <p:nvSpPr>
            <p:cNvPr id="37" name="Rectangle 36"/>
            <p:cNvSpPr/>
            <p:nvPr userDrawn="1"/>
          </p:nvSpPr>
          <p:spPr>
            <a:xfrm>
              <a:off x="8570490" y="553402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8" name="TextBox 37"/>
            <p:cNvSpPr txBox="1"/>
            <p:nvPr userDrawn="1"/>
          </p:nvSpPr>
          <p:spPr>
            <a:xfrm>
              <a:off x="8686806" y="553402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spTree>
    <p:extLst>
      <p:ext uri="{BB962C8B-B14F-4D97-AF65-F5344CB8AC3E}">
        <p14:creationId xmlns:p14="http://schemas.microsoft.com/office/powerpoint/2010/main" val="1911669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2782204"/>
            <a:ext cx="7315200" cy="1293592"/>
          </a:xfrm>
        </p:spPr>
        <p:txBody>
          <a:bodyPr anchor="t">
            <a:noAutofit/>
          </a:bodyPr>
          <a:lstStyle>
            <a:lvl1pPr algn="l">
              <a:lnSpc>
                <a:spcPct val="85000"/>
              </a:lnSpc>
              <a:defRPr sz="5400" b="1" cap="none">
                <a:solidFill>
                  <a:srgbClr val="02458C"/>
                </a:solidFill>
              </a:defRPr>
            </a:lvl1pPr>
          </a:lstStyle>
          <a:p>
            <a:r>
              <a:rPr lang="en-US" dirty="0"/>
              <a:t>Click to edit Master title style</a:t>
            </a:r>
          </a:p>
        </p:txBody>
      </p:sp>
    </p:spTree>
    <p:extLst>
      <p:ext uri="{BB962C8B-B14F-4D97-AF65-F5344CB8AC3E}">
        <p14:creationId xmlns:p14="http://schemas.microsoft.com/office/powerpoint/2010/main" val="1600655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28160"/>
          </a:xfrm>
        </p:spPr>
        <p:txBody>
          <a:bodyPr>
            <a:normAutofit/>
          </a:bodyPr>
          <a:lstStyle>
            <a:lvl1pPr>
              <a:buClr>
                <a:srgbClr val="2B7C99"/>
              </a:buClr>
              <a:defRPr sz="1800">
                <a:solidFill>
                  <a:schemeClr val="bg1"/>
                </a:solidFill>
              </a:defRPr>
            </a:lvl1pPr>
            <a:lvl2pPr>
              <a:buClr>
                <a:srgbClr val="2B7C99"/>
              </a:buClr>
              <a:defRPr sz="1800">
                <a:solidFill>
                  <a:schemeClr val="bg1"/>
                </a:solidFill>
              </a:defRPr>
            </a:lvl2pPr>
            <a:lvl3pPr>
              <a:buClr>
                <a:srgbClr val="2B7C99"/>
              </a:buClr>
              <a:defRPr sz="1800">
                <a:solidFill>
                  <a:schemeClr val="bg1"/>
                </a:solidFill>
              </a:defRPr>
            </a:lvl3pPr>
            <a:lvl4pPr>
              <a:buClr>
                <a:srgbClr val="2B7C99"/>
              </a:buClr>
              <a:defRPr sz="1800">
                <a:solidFill>
                  <a:schemeClr val="bg1"/>
                </a:solidFill>
              </a:defRPr>
            </a:lvl4pPr>
            <a:lvl5pPr>
              <a:buClr>
                <a:srgbClr val="2B7C99"/>
              </a:buClr>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marL="0" indent="0" algn="ctr">
              <a:lnSpc>
                <a:spcPct val="85000"/>
              </a:lnSpc>
              <a:tabLst/>
              <a:defRPr sz="2600">
                <a:solidFill>
                  <a:srgbClr val="02458C"/>
                </a:solidFill>
              </a:defRPr>
            </a:lvl1pPr>
          </a:lstStyle>
          <a:p>
            <a:r>
              <a:rPr lang="en-US" dirty="0"/>
              <a:t>Click to edit Master title style</a:t>
            </a:r>
          </a:p>
        </p:txBody>
      </p:sp>
      <p:sp>
        <p:nvSpPr>
          <p:cNvPr id="8" name="TextBox 7"/>
          <p:cNvSpPr txBox="1"/>
          <p:nvPr userDrawn="1"/>
        </p:nvSpPr>
        <p:spPr>
          <a:xfrm>
            <a:off x="3096340" y="0"/>
            <a:ext cx="23774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Overall Findings</a:t>
            </a:r>
          </a:p>
        </p:txBody>
      </p:sp>
    </p:spTree>
    <p:extLst>
      <p:ext uri="{BB962C8B-B14F-4D97-AF65-F5344CB8AC3E}">
        <p14:creationId xmlns:p14="http://schemas.microsoft.com/office/powerpoint/2010/main" val="1120864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Introduction to Table">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60" y="1920240"/>
            <a:ext cx="7772400" cy="4328160"/>
          </a:xfrm>
        </p:spPr>
        <p:txBody>
          <a:bodyPr>
            <a:normAutofit/>
          </a:bodyPr>
          <a:lstStyle>
            <a:lvl1pPr marL="45720" indent="0">
              <a:spcBef>
                <a:spcPts val="0"/>
              </a:spcBef>
              <a:spcAft>
                <a:spcPts val="800"/>
              </a:spcAft>
              <a:buClr>
                <a:srgbClr val="2B7C99"/>
              </a:buClr>
              <a:buNone/>
              <a:defRPr sz="1800">
                <a:solidFill>
                  <a:schemeClr val="bg1"/>
                </a:solidFill>
              </a:defRPr>
            </a:lvl1pPr>
            <a:lvl2pPr marL="461963" indent="-234950">
              <a:spcBef>
                <a:spcPts val="0"/>
              </a:spcBef>
              <a:spcAft>
                <a:spcPts val="800"/>
              </a:spcAft>
              <a:buClr>
                <a:srgbClr val="2B7C99"/>
              </a:buClr>
              <a:buFont typeface="Wingdings" panose="05000000000000000000" pitchFamily="2" charset="2"/>
              <a:buChar char="§"/>
              <a:defRPr sz="1800">
                <a:solidFill>
                  <a:schemeClr val="bg1"/>
                </a:solidFill>
              </a:defRPr>
            </a:lvl2pPr>
            <a:lvl3pPr marL="502920" indent="0">
              <a:spcBef>
                <a:spcPts val="0"/>
              </a:spcBef>
              <a:spcAft>
                <a:spcPts val="800"/>
              </a:spcAft>
              <a:buClr>
                <a:srgbClr val="2B7C99"/>
              </a:buClr>
              <a:buNone/>
              <a:defRPr sz="1800">
                <a:solidFill>
                  <a:schemeClr val="bg1"/>
                </a:solidFill>
              </a:defRPr>
            </a:lvl3pPr>
            <a:lvl4pPr marL="731520" indent="0">
              <a:spcBef>
                <a:spcPts val="0"/>
              </a:spcBef>
              <a:spcAft>
                <a:spcPts val="800"/>
              </a:spcAft>
              <a:buClr>
                <a:srgbClr val="2B7C99"/>
              </a:buClr>
              <a:buNone/>
              <a:defRPr sz="1800">
                <a:solidFill>
                  <a:schemeClr val="bg1"/>
                </a:solidFill>
              </a:defRPr>
            </a:lvl4pPr>
            <a:lvl5pPr marL="960120" indent="0">
              <a:spcBef>
                <a:spcPts val="0"/>
              </a:spcBef>
              <a:spcAft>
                <a:spcPts val="800"/>
              </a:spcAft>
              <a:buClr>
                <a:srgbClr val="2B7C99"/>
              </a:buClr>
              <a:buNone/>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9"/>
          <p:cNvSpPr>
            <a:spLocks noGrp="1"/>
          </p:cNvSpPr>
          <p:nvPr>
            <p:ph type="title"/>
          </p:nvPr>
        </p:nvSpPr>
        <p:spPr>
          <a:xfrm>
            <a:off x="398860" y="598503"/>
            <a:ext cx="7772400" cy="1154097"/>
          </a:xfrm>
          <a:solidFill>
            <a:schemeClr val="tx1"/>
          </a:solidFill>
          <a:effectLst>
            <a:outerShdw blurRad="50800" dist="38100" dir="2700000" algn="tl" rotWithShape="0">
              <a:prstClr val="black">
                <a:alpha val="40000"/>
              </a:prstClr>
            </a:outerShdw>
          </a:effectLst>
        </p:spPr>
        <p:txBody>
          <a:bodyPr anchor="ctr">
            <a:normAutofit/>
          </a:bodyPr>
          <a:lstStyle>
            <a:lvl1pPr marL="461963" indent="-461963" algn="l">
              <a:lnSpc>
                <a:spcPct val="85000"/>
              </a:lnSpc>
              <a:tabLst>
                <a:tab pos="461963" algn="l"/>
              </a:tabLst>
              <a:defRPr sz="2600">
                <a:solidFill>
                  <a:srgbClr val="02458C"/>
                </a:solidFill>
              </a:defRPr>
            </a:lvl1pPr>
          </a:lstStyle>
          <a:p>
            <a:r>
              <a:rPr lang="en-US" dirty="0"/>
              <a:t>Click to edit Master title style</a:t>
            </a:r>
          </a:p>
        </p:txBody>
      </p:sp>
      <p:sp>
        <p:nvSpPr>
          <p:cNvPr id="8" name="TextBox 7"/>
          <p:cNvSpPr txBox="1"/>
          <p:nvPr userDrawn="1"/>
        </p:nvSpPr>
        <p:spPr>
          <a:xfrm>
            <a:off x="3096340" y="0"/>
            <a:ext cx="23774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Overall Findings</a:t>
            </a:r>
          </a:p>
        </p:txBody>
      </p:sp>
    </p:spTree>
    <p:extLst>
      <p:ext uri="{BB962C8B-B14F-4D97-AF65-F5344CB8AC3E}">
        <p14:creationId xmlns:p14="http://schemas.microsoft.com/office/powerpoint/2010/main" val="3498842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5424" y="5425440"/>
            <a:ext cx="3364992" cy="594360"/>
          </a:xfrm>
        </p:spPr>
        <p:txBody>
          <a:bodyPr lIns="0" tIns="0" rIns="0" bIns="0" anchor="ctr" anchorCtr="1">
            <a:noAutofit/>
          </a:bodyPr>
          <a:lstStyle>
            <a:lvl1pPr marL="0" indent="0">
              <a:lnSpc>
                <a:spcPct val="9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74049" y="5425440"/>
            <a:ext cx="3362062" cy="594360"/>
          </a:xfrm>
        </p:spPr>
        <p:txBody>
          <a:bodyPr lIns="0" tIns="0" rIns="0" bIns="0" anchor="ctr" anchorCtr="1">
            <a:noAutofit/>
          </a:bodyPr>
          <a:lstStyle>
            <a:lvl1pPr marL="0" indent="0">
              <a:lnSpc>
                <a:spcPct val="9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itle 9"/>
          <p:cNvSpPr>
            <a:spLocks noGrp="1"/>
          </p:cNvSpPr>
          <p:nvPr>
            <p:ph type="title"/>
          </p:nvPr>
        </p:nvSpPr>
        <p:spPr>
          <a:xfrm>
            <a:off x="398860" y="609600"/>
            <a:ext cx="7772400" cy="1143000"/>
          </a:xfrm>
          <a:solidFill>
            <a:schemeClr val="tx1"/>
          </a:solidFill>
          <a:effectLst>
            <a:outerShdw blurRad="50800" dist="38100" dir="2700000" algn="tl" rotWithShape="0">
              <a:prstClr val="black">
                <a:alpha val="40000"/>
              </a:prstClr>
            </a:outerShdw>
          </a:effectLst>
        </p:spPr>
        <p:txBody>
          <a:bodyPr anchor="ctr">
            <a:normAutofit/>
          </a:bodyPr>
          <a:lstStyle>
            <a:lvl1pPr algn="ctr">
              <a:lnSpc>
                <a:spcPct val="85000"/>
              </a:lnSpc>
              <a:defRPr sz="2600" b="1">
                <a:solidFill>
                  <a:srgbClr val="02458C"/>
                </a:solidFill>
              </a:defRPr>
            </a:lvl1pPr>
          </a:lstStyle>
          <a:p>
            <a:r>
              <a:rPr lang="en-US" dirty="0"/>
              <a:t>Click to edit Master title style</a:t>
            </a:r>
          </a:p>
        </p:txBody>
      </p:sp>
      <p:sp>
        <p:nvSpPr>
          <p:cNvPr id="11" name="Content Placeholder 10"/>
          <p:cNvSpPr>
            <a:spLocks noGrp="1"/>
          </p:cNvSpPr>
          <p:nvPr>
            <p:ph sz="quarter" idx="13"/>
          </p:nvPr>
        </p:nvSpPr>
        <p:spPr>
          <a:xfrm>
            <a:off x="624840" y="2157632"/>
            <a:ext cx="3566160" cy="3191608"/>
          </a:xfrm>
        </p:spPr>
        <p:txBody>
          <a:bodyPr>
            <a:normAutofit/>
          </a:bodyPr>
          <a:lstStyle>
            <a:lvl1pPr>
              <a:lnSpc>
                <a:spcPct val="90000"/>
              </a:lnSpc>
              <a:buClr>
                <a:srgbClr val="2B7C99"/>
              </a:buClr>
              <a:defRPr sz="1600">
                <a:solidFill>
                  <a:schemeClr val="bg1"/>
                </a:solidFill>
              </a:defRPr>
            </a:lvl1pPr>
            <a:lvl2pPr>
              <a:lnSpc>
                <a:spcPct val="90000"/>
              </a:lnSpc>
              <a:buClr>
                <a:srgbClr val="2B7C99"/>
              </a:buClr>
              <a:defRPr sz="1600">
                <a:solidFill>
                  <a:schemeClr val="bg1"/>
                </a:solidFill>
              </a:defRPr>
            </a:lvl2pPr>
            <a:lvl3pPr>
              <a:lnSpc>
                <a:spcPct val="90000"/>
              </a:lnSpc>
              <a:buClr>
                <a:srgbClr val="2B7C99"/>
              </a:buClr>
              <a:defRPr sz="1600">
                <a:solidFill>
                  <a:schemeClr val="bg1"/>
                </a:solidFill>
              </a:defRPr>
            </a:lvl3pPr>
            <a:lvl4pPr>
              <a:lnSpc>
                <a:spcPct val="90000"/>
              </a:lnSpc>
              <a:buClr>
                <a:srgbClr val="2B7C99"/>
              </a:buClr>
              <a:defRPr sz="1600">
                <a:solidFill>
                  <a:schemeClr val="bg1"/>
                </a:solidFill>
              </a:defRPr>
            </a:lvl4pPr>
            <a:lvl5pPr>
              <a:lnSpc>
                <a:spcPct val="90000"/>
              </a:lnSpc>
              <a:buClr>
                <a:srgbClr val="2B7C99"/>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p:nvPr>
        </p:nvSpPr>
        <p:spPr>
          <a:xfrm>
            <a:off x="4572000" y="2157632"/>
            <a:ext cx="3566160" cy="3191608"/>
          </a:xfrm>
        </p:spPr>
        <p:txBody>
          <a:bodyPr>
            <a:normAutofit/>
          </a:bodyPr>
          <a:lstStyle>
            <a:lvl1pPr>
              <a:lnSpc>
                <a:spcPct val="90000"/>
              </a:lnSpc>
              <a:buClr>
                <a:srgbClr val="2B7C99"/>
              </a:buClr>
              <a:defRPr sz="1600">
                <a:solidFill>
                  <a:schemeClr val="bg1"/>
                </a:solidFill>
              </a:defRPr>
            </a:lvl1pPr>
            <a:lvl2pPr>
              <a:lnSpc>
                <a:spcPct val="90000"/>
              </a:lnSpc>
              <a:buClr>
                <a:srgbClr val="2B7C99"/>
              </a:buClr>
              <a:defRPr sz="1600">
                <a:solidFill>
                  <a:schemeClr val="bg1"/>
                </a:solidFill>
              </a:defRPr>
            </a:lvl2pPr>
            <a:lvl3pPr>
              <a:lnSpc>
                <a:spcPct val="90000"/>
              </a:lnSpc>
              <a:buClr>
                <a:srgbClr val="2B7C99"/>
              </a:buClr>
              <a:defRPr sz="1600">
                <a:solidFill>
                  <a:schemeClr val="bg1"/>
                </a:solidFill>
              </a:defRPr>
            </a:lvl3pPr>
            <a:lvl4pPr>
              <a:lnSpc>
                <a:spcPct val="90000"/>
              </a:lnSpc>
              <a:buClr>
                <a:srgbClr val="2B7C99"/>
              </a:buClr>
              <a:defRPr sz="1600">
                <a:solidFill>
                  <a:schemeClr val="bg1"/>
                </a:solidFill>
              </a:defRPr>
            </a:lvl4pPr>
            <a:lvl5pPr>
              <a:lnSpc>
                <a:spcPct val="90000"/>
              </a:lnSpc>
              <a:buClr>
                <a:srgbClr val="2B7C99"/>
              </a:buCl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3096340" y="0"/>
            <a:ext cx="2377440" cy="274320"/>
          </a:xfrm>
          <a:prstGeom prst="rect">
            <a:avLst/>
          </a:prstGeom>
          <a:solidFill>
            <a:srgbClr val="02458C"/>
          </a:solidFill>
          <a:ln>
            <a:solidFill>
              <a:schemeClr val="tx1"/>
            </a:solidFill>
          </a:ln>
          <a:effectLst>
            <a:outerShdw blurRad="50800" dist="38100" dir="2700000" algn="tl" rotWithShape="0">
              <a:prstClr val="black">
                <a:alpha val="40000"/>
              </a:prstClr>
            </a:outerShdw>
          </a:effectLst>
        </p:spPr>
        <p:txBody>
          <a:bodyPr wrap="square" lIns="91440" tIns="45720" rIns="91440" bIns="45720" rtlCol="0" anchor="ctr">
            <a:noAutofit/>
          </a:bodyPr>
          <a:lstStyle/>
          <a:p>
            <a:pPr algn="ctr"/>
            <a:r>
              <a:rPr lang="en-US" sz="1400" b="1" dirty="0">
                <a:solidFill>
                  <a:prstClr val="white"/>
                </a:solidFill>
              </a:rPr>
              <a:t>Overall Findings</a:t>
            </a:r>
          </a:p>
        </p:txBody>
      </p:sp>
    </p:spTree>
    <p:extLst>
      <p:ext uri="{BB962C8B-B14F-4D97-AF65-F5344CB8AC3E}">
        <p14:creationId xmlns:p14="http://schemas.microsoft.com/office/powerpoint/2010/main" val="115153902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theme" Target="../theme/theme10.xml"/><Relationship Id="rId4" Type="http://schemas.openxmlformats.org/officeDocument/2006/relationships/slideLayout" Target="../slideLayouts/slideLayout33.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theme" Target="../theme/theme11.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4.xml"/><Relationship Id="rId4"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5.xml"/><Relationship Id="rId4"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6.xml"/><Relationship Id="rId4"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7.xml"/><Relationship Id="rId4" Type="http://schemas.openxmlformats.org/officeDocument/2006/relationships/slideLayout" Target="../slideLayouts/slideLayout2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8.xml"/><Relationship Id="rId4" Type="http://schemas.openxmlformats.org/officeDocument/2006/relationships/slideLayout" Target="../slideLayouts/slideLayout25.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9.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4" name="Rectangle 33"/>
          <p:cNvSpPr/>
          <p:nvPr/>
        </p:nvSpPr>
        <p:spPr>
          <a:xfrm>
            <a:off x="8871438" y="0"/>
            <a:ext cx="272562"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8570120" y="6235700"/>
            <a:ext cx="340642" cy="615888"/>
            <a:chOff x="8570120" y="4967288"/>
            <a:chExt cx="340642" cy="1893093"/>
          </a:xfrm>
          <a:solidFill>
            <a:schemeClr val="accent2"/>
          </a:solidFill>
          <a:effectLst>
            <a:outerShdw blurRad="50800" dist="38100" dir="2700000" algn="tl" rotWithShape="0">
              <a:prstClr val="black">
                <a:alpha val="40000"/>
              </a:prstClr>
            </a:outerShdw>
          </a:effectLst>
        </p:grpSpPr>
        <p:sp>
          <p:nvSpPr>
            <p:cNvPr id="59" name="Rectangle 58"/>
            <p:cNvSpPr/>
            <p:nvPr userDrawn="1"/>
          </p:nvSpPr>
          <p:spPr>
            <a:xfrm>
              <a:off x="8686801" y="4967288"/>
              <a:ext cx="223961" cy="1893093"/>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userDrawn="1"/>
          </p:nvSpPr>
          <p:spPr>
            <a:xfrm>
              <a:off x="8570120" y="4967288"/>
              <a:ext cx="66674" cy="1890712"/>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Rectangle 24"/>
          <p:cNvSpPr/>
          <p:nvPr/>
        </p:nvSpPr>
        <p:spPr>
          <a:xfrm rot="16200000">
            <a:off x="4215576" y="-4215575"/>
            <a:ext cx="138969" cy="8570120"/>
          </a:xfrm>
          <a:prstGeom prst="rect">
            <a:avLst/>
          </a:prstGeom>
          <a:solidFill>
            <a:srgbClr val="7BC342"/>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grpSp>
        <p:nvGrpSpPr>
          <p:cNvPr id="41" name="Group 40"/>
          <p:cNvGrpSpPr/>
          <p:nvPr/>
        </p:nvGrpSpPr>
        <p:grpSpPr>
          <a:xfrm>
            <a:off x="8570490" y="0"/>
            <a:ext cx="564229" cy="777240"/>
            <a:chOff x="7224714" y="0"/>
            <a:chExt cx="564229" cy="777240"/>
          </a:xfrm>
          <a:solidFill>
            <a:srgbClr val="D4720F"/>
          </a:solidFill>
          <a:effectLst>
            <a:outerShdw blurRad="50800" dist="38100" dir="2700000" algn="tl" rotWithShape="0">
              <a:prstClr val="black">
                <a:alpha val="40000"/>
              </a:prstClr>
            </a:outerShdw>
          </a:effectLst>
        </p:grpSpPr>
        <p:sp>
          <p:nvSpPr>
            <p:cNvPr id="57" name="Rectangle 56"/>
            <p:cNvSpPr/>
            <p:nvPr/>
          </p:nvSpPr>
          <p:spPr>
            <a:xfrm>
              <a:off x="7224714" y="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TextBox 57"/>
            <p:cNvSpPr txBox="1"/>
            <p:nvPr userDrawn="1"/>
          </p:nvSpPr>
          <p:spPr>
            <a:xfrm>
              <a:off x="7341030" y="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ysClr val="windowText" lastClr="000000"/>
                </a:solidFill>
                <a:latin typeface="Calibri" pitchFamily="34" charset="0"/>
              </a:endParaRPr>
            </a:p>
          </p:txBody>
        </p:sp>
      </p:grpSp>
      <p:grpSp>
        <p:nvGrpSpPr>
          <p:cNvPr id="42" name="Group 41"/>
          <p:cNvGrpSpPr/>
          <p:nvPr/>
        </p:nvGrpSpPr>
        <p:grpSpPr>
          <a:xfrm>
            <a:off x="8570490" y="779213"/>
            <a:ext cx="564229" cy="777240"/>
            <a:chOff x="7224714" y="-206595"/>
            <a:chExt cx="564229" cy="777240"/>
          </a:xfrm>
          <a:solidFill>
            <a:srgbClr val="D4720F"/>
          </a:solidFill>
          <a:effectLst>
            <a:outerShdw blurRad="50800" dist="38100" dir="2700000" algn="tl" rotWithShape="0">
              <a:prstClr val="black">
                <a:alpha val="40000"/>
              </a:prstClr>
            </a:outerShdw>
          </a:effectLst>
        </p:grpSpPr>
        <p:sp>
          <p:nvSpPr>
            <p:cNvPr id="55" name="Rectangle 54"/>
            <p:cNvSpPr/>
            <p:nvPr/>
          </p:nvSpPr>
          <p:spPr>
            <a:xfrm>
              <a:off x="7224714" y="-20659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6" name="TextBox 55"/>
            <p:cNvSpPr txBox="1"/>
            <p:nvPr userDrawn="1"/>
          </p:nvSpPr>
          <p:spPr>
            <a:xfrm>
              <a:off x="7341030" y="-20659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43" name="Group 42"/>
          <p:cNvGrpSpPr/>
          <p:nvPr/>
        </p:nvGrpSpPr>
        <p:grpSpPr>
          <a:xfrm>
            <a:off x="8570490" y="1558426"/>
            <a:ext cx="564229" cy="777240"/>
            <a:chOff x="7224714" y="-412017"/>
            <a:chExt cx="564229" cy="777240"/>
          </a:xfrm>
          <a:solidFill>
            <a:srgbClr val="D4720F"/>
          </a:solidFill>
          <a:effectLst>
            <a:outerShdw blurRad="50800" dist="38100" dir="2700000" algn="tl" rotWithShape="0">
              <a:prstClr val="black">
                <a:alpha val="40000"/>
              </a:prstClr>
            </a:outerShdw>
          </a:effectLst>
        </p:grpSpPr>
        <p:sp>
          <p:nvSpPr>
            <p:cNvPr id="53" name="Rectangle 52"/>
            <p:cNvSpPr/>
            <p:nvPr/>
          </p:nvSpPr>
          <p:spPr>
            <a:xfrm>
              <a:off x="7224714" y="-412017"/>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TextBox 53"/>
            <p:cNvSpPr txBox="1"/>
            <p:nvPr userDrawn="1"/>
          </p:nvSpPr>
          <p:spPr>
            <a:xfrm>
              <a:off x="7341030" y="-412017"/>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44" name="Group 43"/>
          <p:cNvGrpSpPr/>
          <p:nvPr/>
        </p:nvGrpSpPr>
        <p:grpSpPr>
          <a:xfrm>
            <a:off x="8570490" y="2337639"/>
            <a:ext cx="564229" cy="777240"/>
            <a:chOff x="7224714" y="-613630"/>
            <a:chExt cx="564229" cy="777240"/>
          </a:xfrm>
          <a:solidFill>
            <a:srgbClr val="D4720F"/>
          </a:solidFill>
          <a:effectLst>
            <a:outerShdw blurRad="50800" dist="38100" dir="2700000" algn="tl" rotWithShape="0">
              <a:prstClr val="black">
                <a:alpha val="40000"/>
              </a:prstClr>
            </a:outerShdw>
          </a:effectLst>
        </p:grpSpPr>
        <p:sp>
          <p:nvSpPr>
            <p:cNvPr id="51" name="Rectangle 50"/>
            <p:cNvSpPr/>
            <p:nvPr/>
          </p:nvSpPr>
          <p:spPr>
            <a:xfrm>
              <a:off x="7224714" y="-61363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TextBox 51"/>
            <p:cNvSpPr txBox="1"/>
            <p:nvPr userDrawn="1"/>
          </p:nvSpPr>
          <p:spPr>
            <a:xfrm>
              <a:off x="7341030" y="-61363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45" name="Group 44"/>
          <p:cNvGrpSpPr/>
          <p:nvPr/>
        </p:nvGrpSpPr>
        <p:grpSpPr>
          <a:xfrm>
            <a:off x="8570490" y="3116852"/>
            <a:ext cx="564229" cy="777240"/>
            <a:chOff x="7224714" y="-824034"/>
            <a:chExt cx="564229" cy="777240"/>
          </a:xfrm>
          <a:solidFill>
            <a:srgbClr val="D4720F"/>
          </a:solidFill>
          <a:effectLst>
            <a:outerShdw blurRad="50800" dist="38100" dir="2700000" algn="tl" rotWithShape="0">
              <a:prstClr val="black">
                <a:alpha val="40000"/>
              </a:prstClr>
            </a:outerShdw>
          </a:effectLst>
        </p:grpSpPr>
        <p:sp>
          <p:nvSpPr>
            <p:cNvPr id="49" name="Rectangle 48"/>
            <p:cNvSpPr/>
            <p:nvPr/>
          </p:nvSpPr>
          <p:spPr>
            <a:xfrm>
              <a:off x="7224714" y="-824034"/>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TextBox 49"/>
            <p:cNvSpPr txBox="1"/>
            <p:nvPr userDrawn="1"/>
          </p:nvSpPr>
          <p:spPr>
            <a:xfrm>
              <a:off x="7341030" y="-824034"/>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4" name="Group 3"/>
          <p:cNvGrpSpPr/>
          <p:nvPr/>
        </p:nvGrpSpPr>
        <p:grpSpPr>
          <a:xfrm>
            <a:off x="8570490" y="3896065"/>
            <a:ext cx="564229" cy="777240"/>
            <a:chOff x="8570490" y="3952875"/>
            <a:chExt cx="564229" cy="777240"/>
          </a:xfrm>
          <a:solidFill>
            <a:srgbClr val="D4720F"/>
          </a:solidFill>
          <a:effectLst>
            <a:outerShdw blurRad="50800" dist="38100" dir="2700000" algn="tl" rotWithShape="0">
              <a:prstClr val="black">
                <a:alpha val="40000"/>
              </a:prstClr>
            </a:outerShdw>
          </a:effectLst>
        </p:grpSpPr>
        <p:sp>
          <p:nvSpPr>
            <p:cNvPr id="47" name="Rectangle 46"/>
            <p:cNvSpPr/>
            <p:nvPr/>
          </p:nvSpPr>
          <p:spPr>
            <a:xfrm>
              <a:off x="8570490" y="395287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TextBox 47"/>
            <p:cNvSpPr txBox="1"/>
            <p:nvPr userDrawn="1"/>
          </p:nvSpPr>
          <p:spPr>
            <a:xfrm>
              <a:off x="8686806" y="395287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5" name="Group 4"/>
          <p:cNvGrpSpPr/>
          <p:nvPr/>
        </p:nvGrpSpPr>
        <p:grpSpPr>
          <a:xfrm>
            <a:off x="8570490" y="4675278"/>
            <a:ext cx="564229" cy="777240"/>
            <a:chOff x="8570490" y="4743450"/>
            <a:chExt cx="564229" cy="777240"/>
          </a:xfrm>
          <a:solidFill>
            <a:srgbClr val="D4720F"/>
          </a:solidFill>
          <a:effectLst>
            <a:outerShdw blurRad="50800" dist="38100" dir="2700000" algn="tl" rotWithShape="0">
              <a:prstClr val="black">
                <a:alpha val="40000"/>
              </a:prstClr>
            </a:outerShdw>
          </a:effectLst>
        </p:grpSpPr>
        <p:sp>
          <p:nvSpPr>
            <p:cNvPr id="28" name="Rectangle 27"/>
            <p:cNvSpPr/>
            <p:nvPr userDrawn="1"/>
          </p:nvSpPr>
          <p:spPr>
            <a:xfrm>
              <a:off x="8570490" y="474345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userDrawn="1"/>
          </p:nvSpPr>
          <p:spPr>
            <a:xfrm>
              <a:off x="8686806" y="474345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 name="Group 5"/>
          <p:cNvGrpSpPr/>
          <p:nvPr/>
        </p:nvGrpSpPr>
        <p:grpSpPr>
          <a:xfrm>
            <a:off x="8570490" y="5454493"/>
            <a:ext cx="564229" cy="777240"/>
            <a:chOff x="8570490" y="5534025"/>
            <a:chExt cx="564229" cy="777240"/>
          </a:xfrm>
          <a:solidFill>
            <a:srgbClr val="D4720F"/>
          </a:solidFill>
          <a:effectLst>
            <a:outerShdw blurRad="50800" dist="38100" dir="2700000" algn="tl" rotWithShape="0">
              <a:prstClr val="black">
                <a:alpha val="40000"/>
              </a:prstClr>
            </a:outerShdw>
          </a:effectLst>
        </p:grpSpPr>
        <p:sp>
          <p:nvSpPr>
            <p:cNvPr id="31" name="Rectangle 30"/>
            <p:cNvSpPr/>
            <p:nvPr userDrawn="1"/>
          </p:nvSpPr>
          <p:spPr>
            <a:xfrm>
              <a:off x="8570490" y="553402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TextBox 31"/>
            <p:cNvSpPr txBox="1"/>
            <p:nvPr userDrawn="1"/>
          </p:nvSpPr>
          <p:spPr>
            <a:xfrm>
              <a:off x="8686806" y="553402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spTree>
    <p:extLst>
      <p:ext uri="{BB962C8B-B14F-4D97-AF65-F5344CB8AC3E}">
        <p14:creationId xmlns:p14="http://schemas.microsoft.com/office/powerpoint/2010/main" val="669477490"/>
      </p:ext>
    </p:extLst>
  </p:cSld>
  <p:clrMap bg1="dk1" tx1="lt1" bg2="dk2" tx2="lt2" accent1="accent1" accent2="accent2" accent3="accent3" accent4="accent4" accent5="accent5" accent6="accent6" hlink="hlink" folHlink="folHlink"/>
  <p:sldLayoutIdLst>
    <p:sldLayoutId id="2147483787" r:id="rId1"/>
  </p:sldLayoutIdLst>
  <p:txStyles>
    <p:titleStyle>
      <a:lvl1pPr algn="l" defTabSz="914400" rtl="0" eaLnBrk="1" latinLnBrk="0" hangingPunct="1">
        <a:spcBef>
          <a:spcPct val="0"/>
        </a:spcBef>
        <a:buNone/>
        <a:defRPr sz="3600" b="1" kern="1200">
          <a:solidFill>
            <a:srgbClr val="02458C"/>
          </a:solidFill>
          <a:latin typeface="Calibri"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rgbClr val="2B7C99"/>
        </a:buClr>
        <a:buFont typeface="Wingdings" charset="2"/>
        <a:buChar char="§"/>
        <a:defRPr sz="2000" b="1" kern="1200">
          <a:solidFill>
            <a:srgbClr val="02458C"/>
          </a:solidFill>
          <a:latin typeface="Calibri" pitchFamily="34" charset="0"/>
          <a:ea typeface="+mn-ea"/>
          <a:cs typeface="+mn-cs"/>
        </a:defRPr>
      </a:lvl1pPr>
      <a:lvl2pPr marL="502920" indent="-182880" algn="l" defTabSz="914400" rtl="0" eaLnBrk="1" latinLnBrk="0" hangingPunct="1">
        <a:spcBef>
          <a:spcPct val="20000"/>
        </a:spcBef>
        <a:buClr>
          <a:srgbClr val="2B7C99"/>
        </a:buClr>
        <a:buFont typeface="Wingdings" charset="2"/>
        <a:buChar char="§"/>
        <a:defRPr sz="2000" b="1" kern="1200">
          <a:solidFill>
            <a:srgbClr val="02458C"/>
          </a:solidFill>
          <a:latin typeface="Calibri" pitchFamily="34" charset="0"/>
          <a:ea typeface="+mn-ea"/>
          <a:cs typeface="+mn-cs"/>
        </a:defRPr>
      </a:lvl2pPr>
      <a:lvl3pPr marL="685800" indent="-182880" algn="l" defTabSz="914400" rtl="0" eaLnBrk="1" latinLnBrk="0" hangingPunct="1">
        <a:spcBef>
          <a:spcPct val="20000"/>
        </a:spcBef>
        <a:buClr>
          <a:srgbClr val="2B7C99"/>
        </a:buClr>
        <a:buFont typeface="Wingdings" charset="2"/>
        <a:buChar char="§"/>
        <a:defRPr sz="2000" b="1" kern="1200">
          <a:solidFill>
            <a:srgbClr val="02458C"/>
          </a:solidFill>
          <a:latin typeface="Calibri" pitchFamily="34" charset="0"/>
          <a:ea typeface="+mn-ea"/>
          <a:cs typeface="+mn-cs"/>
        </a:defRPr>
      </a:lvl3pPr>
      <a:lvl4pPr marL="914400" indent="-182880" algn="l" defTabSz="914400" rtl="0" eaLnBrk="1" latinLnBrk="0" hangingPunct="1">
        <a:spcBef>
          <a:spcPct val="20000"/>
        </a:spcBef>
        <a:buClr>
          <a:srgbClr val="2B7C99"/>
        </a:buClr>
        <a:buFont typeface="Wingdings" charset="2"/>
        <a:buChar char="§"/>
        <a:defRPr sz="2000" b="1" kern="1200">
          <a:solidFill>
            <a:srgbClr val="02458C"/>
          </a:solidFill>
          <a:latin typeface="Calibri" pitchFamily="34" charset="0"/>
          <a:ea typeface="+mn-ea"/>
          <a:cs typeface="+mn-cs"/>
        </a:defRPr>
      </a:lvl4pPr>
      <a:lvl5pPr marL="1143000" indent="-182880" algn="l" defTabSz="914400" rtl="0" eaLnBrk="1" latinLnBrk="0" hangingPunct="1">
        <a:spcBef>
          <a:spcPct val="20000"/>
        </a:spcBef>
        <a:buClr>
          <a:srgbClr val="2B7C99"/>
        </a:buClr>
        <a:buFont typeface="Wingdings" charset="2"/>
        <a:buChar char="§"/>
        <a:defRPr sz="2000" b="1" kern="1200">
          <a:solidFill>
            <a:srgbClr val="02458C"/>
          </a:solidFill>
          <a:latin typeface="Calibri" pitchFamily="34" charset="0"/>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1" name="Rectangle 40"/>
          <p:cNvSpPr/>
          <p:nvPr/>
        </p:nvSpPr>
        <p:spPr>
          <a:xfrm>
            <a:off x="8871438" y="0"/>
            <a:ext cx="272562"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8570120" y="6235700"/>
            <a:ext cx="340642" cy="615888"/>
            <a:chOff x="8570120" y="4967288"/>
            <a:chExt cx="340642" cy="1893093"/>
          </a:xfrm>
          <a:solidFill>
            <a:schemeClr val="accent2"/>
          </a:solidFill>
          <a:effectLst>
            <a:outerShdw blurRad="50800" dist="38100" dir="2700000" algn="tl" rotWithShape="0">
              <a:prstClr val="black">
                <a:alpha val="40000"/>
              </a:prstClr>
            </a:outerShdw>
          </a:effectLst>
        </p:grpSpPr>
        <p:sp>
          <p:nvSpPr>
            <p:cNvPr id="43" name="Rectangle 42"/>
            <p:cNvSpPr/>
            <p:nvPr userDrawn="1"/>
          </p:nvSpPr>
          <p:spPr>
            <a:xfrm>
              <a:off x="8686801" y="4967288"/>
              <a:ext cx="223961" cy="1893093"/>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8570120" y="4967288"/>
              <a:ext cx="66674" cy="1890712"/>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Slide Number Placeholder 7"/>
          <p:cNvSpPr txBox="1">
            <a:spLocks/>
          </p:cNvSpPr>
          <p:nvPr/>
        </p:nvSpPr>
        <p:spPr>
          <a:xfrm>
            <a:off x="8686015" y="6630084"/>
            <a:ext cx="229385" cy="146194"/>
          </a:xfrm>
          <a:prstGeom prst="rect">
            <a:avLst/>
          </a:prstGeom>
        </p:spPr>
        <p:txBody>
          <a:bodyPr wrap="square" lIns="0" tIns="0" rIns="0" bIns="0" anchor="ctr" anchorCtr="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7569E8-0AE9-4B9B-BB14-AC6E85488ADC}" type="slidenum">
              <a:rPr lang="en-US" sz="950" b="1" smtClean="0">
                <a:solidFill>
                  <a:schemeClr val="tx1"/>
                </a:solidFill>
              </a:rPr>
              <a:pPr/>
              <a:t>‹#›</a:t>
            </a:fld>
            <a:endParaRPr lang="en-US" sz="950" b="1" dirty="0">
              <a:solidFill>
                <a:schemeClr val="tx1"/>
              </a:solidFill>
            </a:endParaRPr>
          </a:p>
        </p:txBody>
      </p:sp>
      <p:sp>
        <p:nvSpPr>
          <p:cNvPr id="27" name="Rectangle 26"/>
          <p:cNvSpPr/>
          <p:nvPr/>
        </p:nvSpPr>
        <p:spPr>
          <a:xfrm rot="16200000">
            <a:off x="4215576" y="-4215575"/>
            <a:ext cx="138969" cy="8570120"/>
          </a:xfrm>
          <a:prstGeom prst="rect">
            <a:avLst/>
          </a:prstGeom>
          <a:solidFill>
            <a:srgbClr val="7BC342"/>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prstClr val="white"/>
              </a:solidFill>
            </a:endParaRPr>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0" name="Group 39"/>
          <p:cNvGrpSpPr/>
          <p:nvPr/>
        </p:nvGrpSpPr>
        <p:grpSpPr>
          <a:xfrm>
            <a:off x="8570490" y="5458968"/>
            <a:ext cx="564229" cy="777240"/>
            <a:chOff x="8570490" y="5534025"/>
            <a:chExt cx="564229" cy="777240"/>
          </a:xfrm>
          <a:solidFill>
            <a:srgbClr val="D4720F"/>
          </a:solidFill>
          <a:effectLst>
            <a:outerShdw blurRad="50800" dist="38100" dir="2700000" algn="tl" rotWithShape="0">
              <a:prstClr val="black">
                <a:alpha val="40000"/>
              </a:prstClr>
            </a:outerShdw>
          </a:effectLst>
        </p:grpSpPr>
        <p:sp>
          <p:nvSpPr>
            <p:cNvPr id="44" name="Rectangle 43"/>
            <p:cNvSpPr/>
            <p:nvPr userDrawn="1"/>
          </p:nvSpPr>
          <p:spPr>
            <a:xfrm>
              <a:off x="8570490" y="553402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1" name="TextBox 60"/>
            <p:cNvSpPr txBox="1"/>
            <p:nvPr userDrawn="1"/>
          </p:nvSpPr>
          <p:spPr>
            <a:xfrm>
              <a:off x="8686806" y="553402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2" name="Group 61"/>
          <p:cNvGrpSpPr/>
          <p:nvPr/>
        </p:nvGrpSpPr>
        <p:grpSpPr>
          <a:xfrm>
            <a:off x="8570490" y="0"/>
            <a:ext cx="564229" cy="777240"/>
            <a:chOff x="7224714" y="0"/>
            <a:chExt cx="564229" cy="777240"/>
          </a:xfrm>
          <a:solidFill>
            <a:srgbClr val="D4720F"/>
          </a:solidFill>
          <a:effectLst>
            <a:outerShdw blurRad="50800" dist="38100" dir="2700000" algn="tl" rotWithShape="0">
              <a:prstClr val="black">
                <a:alpha val="40000"/>
              </a:prstClr>
            </a:outerShdw>
          </a:effectLst>
        </p:grpSpPr>
        <p:sp>
          <p:nvSpPr>
            <p:cNvPr id="63" name="Rectangle 62"/>
            <p:cNvSpPr/>
            <p:nvPr/>
          </p:nvSpPr>
          <p:spPr>
            <a:xfrm>
              <a:off x="7224714" y="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TextBox 63"/>
            <p:cNvSpPr txBox="1"/>
            <p:nvPr userDrawn="1"/>
          </p:nvSpPr>
          <p:spPr>
            <a:xfrm>
              <a:off x="7341030" y="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ysClr val="windowText" lastClr="000000"/>
                </a:solidFill>
                <a:latin typeface="Calibri" pitchFamily="34" charset="0"/>
              </a:endParaRPr>
            </a:p>
          </p:txBody>
        </p:sp>
      </p:grpSp>
      <p:grpSp>
        <p:nvGrpSpPr>
          <p:cNvPr id="65" name="Group 64"/>
          <p:cNvGrpSpPr/>
          <p:nvPr/>
        </p:nvGrpSpPr>
        <p:grpSpPr>
          <a:xfrm>
            <a:off x="8570490" y="779853"/>
            <a:ext cx="564229" cy="777240"/>
            <a:chOff x="7224714" y="-206595"/>
            <a:chExt cx="564229" cy="777240"/>
          </a:xfrm>
          <a:solidFill>
            <a:srgbClr val="D4720F"/>
          </a:solidFill>
          <a:effectLst>
            <a:outerShdw blurRad="50800" dist="38100" dir="2700000" algn="tl" rotWithShape="0">
              <a:prstClr val="black">
                <a:alpha val="40000"/>
              </a:prstClr>
            </a:outerShdw>
          </a:effectLst>
        </p:grpSpPr>
        <p:sp>
          <p:nvSpPr>
            <p:cNvPr id="66" name="Rectangle 65"/>
            <p:cNvSpPr/>
            <p:nvPr/>
          </p:nvSpPr>
          <p:spPr>
            <a:xfrm>
              <a:off x="7224714" y="-20659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TextBox 66"/>
            <p:cNvSpPr txBox="1"/>
            <p:nvPr userDrawn="1"/>
          </p:nvSpPr>
          <p:spPr>
            <a:xfrm>
              <a:off x="7341030" y="-20659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8" name="Group 67"/>
          <p:cNvGrpSpPr/>
          <p:nvPr/>
        </p:nvGrpSpPr>
        <p:grpSpPr>
          <a:xfrm>
            <a:off x="8570490" y="1559706"/>
            <a:ext cx="564229" cy="777240"/>
            <a:chOff x="7224714" y="-412017"/>
            <a:chExt cx="564229" cy="777240"/>
          </a:xfrm>
          <a:solidFill>
            <a:srgbClr val="D4720F"/>
          </a:solidFill>
          <a:effectLst>
            <a:outerShdw blurRad="50800" dist="38100" dir="2700000" algn="tl" rotWithShape="0">
              <a:prstClr val="black">
                <a:alpha val="40000"/>
              </a:prstClr>
            </a:outerShdw>
          </a:effectLst>
        </p:grpSpPr>
        <p:sp>
          <p:nvSpPr>
            <p:cNvPr id="69" name="Rectangle 68"/>
            <p:cNvSpPr/>
            <p:nvPr/>
          </p:nvSpPr>
          <p:spPr>
            <a:xfrm>
              <a:off x="7224714" y="-412017"/>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TextBox 69"/>
            <p:cNvSpPr txBox="1"/>
            <p:nvPr userDrawn="1"/>
          </p:nvSpPr>
          <p:spPr>
            <a:xfrm>
              <a:off x="7341030" y="-412017"/>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1" name="Group 70"/>
          <p:cNvGrpSpPr/>
          <p:nvPr/>
        </p:nvGrpSpPr>
        <p:grpSpPr>
          <a:xfrm>
            <a:off x="8570490" y="2339559"/>
            <a:ext cx="564229" cy="777240"/>
            <a:chOff x="7224714" y="-613630"/>
            <a:chExt cx="564229" cy="777240"/>
          </a:xfrm>
          <a:solidFill>
            <a:srgbClr val="D4720F"/>
          </a:solidFill>
          <a:effectLst>
            <a:outerShdw blurRad="50800" dist="38100" dir="2700000" algn="tl" rotWithShape="0">
              <a:prstClr val="black">
                <a:alpha val="40000"/>
              </a:prstClr>
            </a:outerShdw>
          </a:effectLst>
        </p:grpSpPr>
        <p:sp>
          <p:nvSpPr>
            <p:cNvPr id="72" name="Rectangle 71"/>
            <p:cNvSpPr/>
            <p:nvPr/>
          </p:nvSpPr>
          <p:spPr>
            <a:xfrm>
              <a:off x="7224714" y="-61363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3" name="TextBox 72"/>
            <p:cNvSpPr txBox="1"/>
            <p:nvPr userDrawn="1"/>
          </p:nvSpPr>
          <p:spPr>
            <a:xfrm>
              <a:off x="7341030" y="-61363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4" name="Group 73"/>
          <p:cNvGrpSpPr/>
          <p:nvPr/>
        </p:nvGrpSpPr>
        <p:grpSpPr>
          <a:xfrm>
            <a:off x="8570490" y="3119412"/>
            <a:ext cx="564229" cy="777240"/>
            <a:chOff x="7224714" y="-824034"/>
            <a:chExt cx="564229" cy="777240"/>
          </a:xfrm>
          <a:solidFill>
            <a:srgbClr val="D4720F"/>
          </a:solidFill>
          <a:effectLst>
            <a:outerShdw blurRad="50800" dist="38100" dir="2700000" algn="tl" rotWithShape="0">
              <a:prstClr val="black">
                <a:alpha val="40000"/>
              </a:prstClr>
            </a:outerShdw>
          </a:effectLst>
        </p:grpSpPr>
        <p:sp>
          <p:nvSpPr>
            <p:cNvPr id="75" name="Rectangle 74"/>
            <p:cNvSpPr/>
            <p:nvPr/>
          </p:nvSpPr>
          <p:spPr>
            <a:xfrm>
              <a:off x="7224714" y="-824034"/>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TextBox 75"/>
            <p:cNvSpPr txBox="1"/>
            <p:nvPr userDrawn="1"/>
          </p:nvSpPr>
          <p:spPr>
            <a:xfrm>
              <a:off x="7341030" y="-824034"/>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34" name="Group 33"/>
          <p:cNvGrpSpPr/>
          <p:nvPr/>
        </p:nvGrpSpPr>
        <p:grpSpPr>
          <a:xfrm>
            <a:off x="8570490" y="3899265"/>
            <a:ext cx="564229" cy="777240"/>
            <a:chOff x="8570490" y="3952875"/>
            <a:chExt cx="564229" cy="777240"/>
          </a:xfrm>
          <a:solidFill>
            <a:srgbClr val="D4720F"/>
          </a:solidFill>
          <a:effectLst>
            <a:outerShdw blurRad="50800" dist="38100" dir="2700000" algn="tl" rotWithShape="0">
              <a:prstClr val="black">
                <a:alpha val="40000"/>
              </a:prstClr>
            </a:outerShdw>
          </a:effectLst>
        </p:grpSpPr>
        <p:sp>
          <p:nvSpPr>
            <p:cNvPr id="35" name="Rectangle 34"/>
            <p:cNvSpPr/>
            <p:nvPr/>
          </p:nvSpPr>
          <p:spPr>
            <a:xfrm>
              <a:off x="8570490" y="395287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p:cNvSpPr txBox="1"/>
            <p:nvPr userDrawn="1"/>
          </p:nvSpPr>
          <p:spPr>
            <a:xfrm>
              <a:off x="8686806" y="395287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37" name="Group 36"/>
          <p:cNvGrpSpPr/>
          <p:nvPr/>
        </p:nvGrpSpPr>
        <p:grpSpPr>
          <a:xfrm>
            <a:off x="8570490" y="4679118"/>
            <a:ext cx="564229" cy="777240"/>
            <a:chOff x="8570490" y="4743450"/>
            <a:chExt cx="564229" cy="777240"/>
          </a:xfrm>
          <a:solidFill>
            <a:srgbClr val="02458C"/>
          </a:solidFill>
          <a:effectLst>
            <a:outerShdw blurRad="50800" dist="38100" dir="2700000" algn="tl" rotWithShape="0">
              <a:prstClr val="black">
                <a:alpha val="40000"/>
              </a:prstClr>
            </a:outerShdw>
          </a:effectLst>
        </p:grpSpPr>
        <p:sp>
          <p:nvSpPr>
            <p:cNvPr id="38" name="Rectangle 37"/>
            <p:cNvSpPr/>
            <p:nvPr userDrawn="1"/>
          </p:nvSpPr>
          <p:spPr>
            <a:xfrm>
              <a:off x="8570490" y="474345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p:cNvSpPr txBox="1"/>
            <p:nvPr userDrawn="1"/>
          </p:nvSpPr>
          <p:spPr>
            <a:xfrm>
              <a:off x="8686806" y="474345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spTree>
    <p:extLst>
      <p:ext uri="{BB962C8B-B14F-4D97-AF65-F5344CB8AC3E}">
        <p14:creationId xmlns:p14="http://schemas.microsoft.com/office/powerpoint/2010/main" val="4182660088"/>
      </p:ext>
    </p:extLst>
  </p:cSld>
  <p:clrMap bg1="dk1" tx1="lt1" bg2="dk2" tx2="lt2" accent1="accent1" accent2="accent2" accent3="accent3" accent4="accent4" accent5="accent5" accent6="accent6" hlink="hlink" folHlink="folHlink"/>
  <p:sldLayoutIdLst>
    <p:sldLayoutId id="2147483842" r:id="rId1"/>
    <p:sldLayoutId id="2147483843" r:id="rId2"/>
    <p:sldLayoutId id="2147483866" r:id="rId3"/>
    <p:sldLayoutId id="2147483844" r:id="rId4"/>
  </p:sldLayoutIdLst>
  <p:txStyles>
    <p:titleStyle>
      <a:lvl1pPr algn="l" defTabSz="914400" rtl="0" eaLnBrk="1" latinLnBrk="0" hangingPunct="1">
        <a:spcBef>
          <a:spcPct val="0"/>
        </a:spcBef>
        <a:buNone/>
        <a:defRPr sz="3600" b="1" kern="1200">
          <a:solidFill>
            <a:srgbClr val="02458C"/>
          </a:solidFill>
          <a:latin typeface="Calibri"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1pPr>
      <a:lvl2pPr marL="50292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2pPr>
      <a:lvl3pPr marL="6858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3pPr>
      <a:lvl4pPr marL="9144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4pPr>
      <a:lvl5pPr marL="11430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1" name="Rectangle 40"/>
          <p:cNvSpPr/>
          <p:nvPr/>
        </p:nvSpPr>
        <p:spPr>
          <a:xfrm>
            <a:off x="8871438" y="0"/>
            <a:ext cx="272562"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8570120" y="6235700"/>
            <a:ext cx="340642" cy="615888"/>
            <a:chOff x="8570120" y="4967288"/>
            <a:chExt cx="340642" cy="1893093"/>
          </a:xfrm>
          <a:solidFill>
            <a:schemeClr val="accent2"/>
          </a:solidFill>
          <a:effectLst>
            <a:outerShdw blurRad="50800" dist="38100" dir="2700000" algn="tl" rotWithShape="0">
              <a:prstClr val="black">
                <a:alpha val="40000"/>
              </a:prstClr>
            </a:outerShdw>
          </a:effectLst>
        </p:grpSpPr>
        <p:sp>
          <p:nvSpPr>
            <p:cNvPr id="43" name="Rectangle 42"/>
            <p:cNvSpPr/>
            <p:nvPr userDrawn="1"/>
          </p:nvSpPr>
          <p:spPr>
            <a:xfrm>
              <a:off x="8686801" y="4967288"/>
              <a:ext cx="223961" cy="1893093"/>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8570120" y="4967288"/>
              <a:ext cx="66674" cy="1890712"/>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Slide Number Placeholder 7"/>
          <p:cNvSpPr txBox="1">
            <a:spLocks/>
          </p:cNvSpPr>
          <p:nvPr/>
        </p:nvSpPr>
        <p:spPr>
          <a:xfrm>
            <a:off x="8686015" y="6630084"/>
            <a:ext cx="229385" cy="146194"/>
          </a:xfrm>
          <a:prstGeom prst="rect">
            <a:avLst/>
          </a:prstGeom>
        </p:spPr>
        <p:txBody>
          <a:bodyPr wrap="square" lIns="0" tIns="0" rIns="0" bIns="0" anchor="ctr" anchorCtr="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7569E8-0AE9-4B9B-BB14-AC6E85488ADC}" type="slidenum">
              <a:rPr lang="en-US" sz="950" b="1" smtClean="0">
                <a:solidFill>
                  <a:schemeClr val="tx1"/>
                </a:solidFill>
              </a:rPr>
              <a:pPr/>
              <a:t>‹#›</a:t>
            </a:fld>
            <a:endParaRPr lang="en-US" sz="950" b="1" dirty="0">
              <a:solidFill>
                <a:schemeClr val="tx1"/>
              </a:solidFill>
            </a:endParaRPr>
          </a:p>
        </p:txBody>
      </p:sp>
      <p:sp>
        <p:nvSpPr>
          <p:cNvPr id="27" name="Rectangle 26"/>
          <p:cNvSpPr/>
          <p:nvPr/>
        </p:nvSpPr>
        <p:spPr>
          <a:xfrm rot="16200000">
            <a:off x="4215576" y="-4215575"/>
            <a:ext cx="138969" cy="8570120"/>
          </a:xfrm>
          <a:prstGeom prst="rect">
            <a:avLst/>
          </a:prstGeom>
          <a:solidFill>
            <a:srgbClr val="7BC342"/>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prstClr val="white"/>
              </a:solidFill>
            </a:endParaRPr>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62" name="Group 61"/>
          <p:cNvGrpSpPr/>
          <p:nvPr/>
        </p:nvGrpSpPr>
        <p:grpSpPr>
          <a:xfrm>
            <a:off x="8570490" y="0"/>
            <a:ext cx="564229" cy="777240"/>
            <a:chOff x="7224714" y="0"/>
            <a:chExt cx="564229" cy="777240"/>
          </a:xfrm>
          <a:solidFill>
            <a:srgbClr val="D4720F"/>
          </a:solidFill>
          <a:effectLst>
            <a:outerShdw blurRad="50800" dist="38100" dir="2700000" algn="tl" rotWithShape="0">
              <a:prstClr val="black">
                <a:alpha val="40000"/>
              </a:prstClr>
            </a:outerShdw>
          </a:effectLst>
        </p:grpSpPr>
        <p:sp>
          <p:nvSpPr>
            <p:cNvPr id="63" name="Rectangle 62"/>
            <p:cNvSpPr/>
            <p:nvPr/>
          </p:nvSpPr>
          <p:spPr>
            <a:xfrm>
              <a:off x="7224714" y="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TextBox 63"/>
            <p:cNvSpPr txBox="1"/>
            <p:nvPr userDrawn="1"/>
          </p:nvSpPr>
          <p:spPr>
            <a:xfrm>
              <a:off x="7341030" y="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ysClr val="windowText" lastClr="000000"/>
                </a:solidFill>
                <a:latin typeface="Calibri" pitchFamily="34" charset="0"/>
              </a:endParaRPr>
            </a:p>
          </p:txBody>
        </p:sp>
      </p:grpSp>
      <p:grpSp>
        <p:nvGrpSpPr>
          <p:cNvPr id="65" name="Group 64"/>
          <p:cNvGrpSpPr/>
          <p:nvPr/>
        </p:nvGrpSpPr>
        <p:grpSpPr>
          <a:xfrm>
            <a:off x="8570490" y="779853"/>
            <a:ext cx="564229" cy="777240"/>
            <a:chOff x="7224714" y="-206595"/>
            <a:chExt cx="564229" cy="777240"/>
          </a:xfrm>
          <a:solidFill>
            <a:srgbClr val="D4720F"/>
          </a:solidFill>
          <a:effectLst>
            <a:outerShdw blurRad="50800" dist="38100" dir="2700000" algn="tl" rotWithShape="0">
              <a:prstClr val="black">
                <a:alpha val="40000"/>
              </a:prstClr>
            </a:outerShdw>
          </a:effectLst>
        </p:grpSpPr>
        <p:sp>
          <p:nvSpPr>
            <p:cNvPr id="66" name="Rectangle 65"/>
            <p:cNvSpPr/>
            <p:nvPr/>
          </p:nvSpPr>
          <p:spPr>
            <a:xfrm>
              <a:off x="7224714" y="-20659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TextBox 66"/>
            <p:cNvSpPr txBox="1"/>
            <p:nvPr userDrawn="1"/>
          </p:nvSpPr>
          <p:spPr>
            <a:xfrm>
              <a:off x="7341030" y="-20659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8" name="Group 67"/>
          <p:cNvGrpSpPr/>
          <p:nvPr/>
        </p:nvGrpSpPr>
        <p:grpSpPr>
          <a:xfrm>
            <a:off x="8570490" y="1559706"/>
            <a:ext cx="564229" cy="777240"/>
            <a:chOff x="7224714" y="-412017"/>
            <a:chExt cx="564229" cy="777240"/>
          </a:xfrm>
          <a:solidFill>
            <a:srgbClr val="D4720F"/>
          </a:solidFill>
          <a:effectLst>
            <a:outerShdw blurRad="50800" dist="38100" dir="2700000" algn="tl" rotWithShape="0">
              <a:prstClr val="black">
                <a:alpha val="40000"/>
              </a:prstClr>
            </a:outerShdw>
          </a:effectLst>
        </p:grpSpPr>
        <p:sp>
          <p:nvSpPr>
            <p:cNvPr id="69" name="Rectangle 68"/>
            <p:cNvSpPr/>
            <p:nvPr/>
          </p:nvSpPr>
          <p:spPr>
            <a:xfrm>
              <a:off x="7224714" y="-412017"/>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TextBox 69"/>
            <p:cNvSpPr txBox="1"/>
            <p:nvPr userDrawn="1"/>
          </p:nvSpPr>
          <p:spPr>
            <a:xfrm>
              <a:off x="7341030" y="-412017"/>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1" name="Group 70"/>
          <p:cNvGrpSpPr/>
          <p:nvPr/>
        </p:nvGrpSpPr>
        <p:grpSpPr>
          <a:xfrm>
            <a:off x="8570490" y="2339559"/>
            <a:ext cx="564229" cy="777240"/>
            <a:chOff x="7224714" y="-613630"/>
            <a:chExt cx="564229" cy="777240"/>
          </a:xfrm>
          <a:solidFill>
            <a:srgbClr val="D4720F"/>
          </a:solidFill>
          <a:effectLst>
            <a:outerShdw blurRad="50800" dist="38100" dir="2700000" algn="tl" rotWithShape="0">
              <a:prstClr val="black">
                <a:alpha val="40000"/>
              </a:prstClr>
            </a:outerShdw>
          </a:effectLst>
        </p:grpSpPr>
        <p:sp>
          <p:nvSpPr>
            <p:cNvPr id="72" name="Rectangle 71"/>
            <p:cNvSpPr/>
            <p:nvPr/>
          </p:nvSpPr>
          <p:spPr>
            <a:xfrm>
              <a:off x="7224714" y="-61363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3" name="TextBox 72"/>
            <p:cNvSpPr txBox="1"/>
            <p:nvPr userDrawn="1"/>
          </p:nvSpPr>
          <p:spPr>
            <a:xfrm>
              <a:off x="7341030" y="-61363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4" name="Group 73"/>
          <p:cNvGrpSpPr/>
          <p:nvPr/>
        </p:nvGrpSpPr>
        <p:grpSpPr>
          <a:xfrm>
            <a:off x="8570490" y="3119412"/>
            <a:ext cx="564229" cy="777240"/>
            <a:chOff x="7224714" y="-824034"/>
            <a:chExt cx="564229" cy="777240"/>
          </a:xfrm>
          <a:solidFill>
            <a:srgbClr val="D4720F"/>
          </a:solidFill>
          <a:effectLst>
            <a:outerShdw blurRad="50800" dist="38100" dir="2700000" algn="tl" rotWithShape="0">
              <a:prstClr val="black">
                <a:alpha val="40000"/>
              </a:prstClr>
            </a:outerShdw>
          </a:effectLst>
        </p:grpSpPr>
        <p:sp>
          <p:nvSpPr>
            <p:cNvPr id="75" name="Rectangle 74"/>
            <p:cNvSpPr/>
            <p:nvPr/>
          </p:nvSpPr>
          <p:spPr>
            <a:xfrm>
              <a:off x="7224714" y="-824034"/>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TextBox 75"/>
            <p:cNvSpPr txBox="1"/>
            <p:nvPr userDrawn="1"/>
          </p:nvSpPr>
          <p:spPr>
            <a:xfrm>
              <a:off x="7341030" y="-824034"/>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34" name="Group 33"/>
          <p:cNvGrpSpPr/>
          <p:nvPr/>
        </p:nvGrpSpPr>
        <p:grpSpPr>
          <a:xfrm>
            <a:off x="8570490" y="3899265"/>
            <a:ext cx="564229" cy="777240"/>
            <a:chOff x="8570490" y="3952875"/>
            <a:chExt cx="564229" cy="777240"/>
          </a:xfrm>
          <a:solidFill>
            <a:srgbClr val="D4720F"/>
          </a:solidFill>
          <a:effectLst>
            <a:outerShdw blurRad="50800" dist="38100" dir="2700000" algn="tl" rotWithShape="0">
              <a:prstClr val="black">
                <a:alpha val="40000"/>
              </a:prstClr>
            </a:outerShdw>
          </a:effectLst>
        </p:grpSpPr>
        <p:sp>
          <p:nvSpPr>
            <p:cNvPr id="35" name="Rectangle 34"/>
            <p:cNvSpPr/>
            <p:nvPr/>
          </p:nvSpPr>
          <p:spPr>
            <a:xfrm>
              <a:off x="8570490" y="395287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p:cNvSpPr txBox="1"/>
            <p:nvPr userDrawn="1"/>
          </p:nvSpPr>
          <p:spPr>
            <a:xfrm>
              <a:off x="8686806" y="395287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37" name="Group 36"/>
          <p:cNvGrpSpPr/>
          <p:nvPr/>
        </p:nvGrpSpPr>
        <p:grpSpPr>
          <a:xfrm>
            <a:off x="8570490" y="4679118"/>
            <a:ext cx="564229" cy="777240"/>
            <a:chOff x="8570490" y="4743450"/>
            <a:chExt cx="564229" cy="777240"/>
          </a:xfrm>
          <a:solidFill>
            <a:srgbClr val="D4720F"/>
          </a:solidFill>
          <a:effectLst>
            <a:outerShdw blurRad="50800" dist="38100" dir="2700000" algn="tl" rotWithShape="0">
              <a:prstClr val="black">
                <a:alpha val="40000"/>
              </a:prstClr>
            </a:outerShdw>
          </a:effectLst>
        </p:grpSpPr>
        <p:sp>
          <p:nvSpPr>
            <p:cNvPr id="38" name="Rectangle 37"/>
            <p:cNvSpPr/>
            <p:nvPr userDrawn="1"/>
          </p:nvSpPr>
          <p:spPr>
            <a:xfrm>
              <a:off x="8570490" y="474345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p:cNvSpPr txBox="1"/>
            <p:nvPr userDrawn="1"/>
          </p:nvSpPr>
          <p:spPr>
            <a:xfrm>
              <a:off x="8686806" y="474345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40" name="Group 39"/>
          <p:cNvGrpSpPr/>
          <p:nvPr/>
        </p:nvGrpSpPr>
        <p:grpSpPr>
          <a:xfrm>
            <a:off x="8570490" y="5458968"/>
            <a:ext cx="564229" cy="777240"/>
            <a:chOff x="8570490" y="5534025"/>
            <a:chExt cx="564229" cy="777240"/>
          </a:xfrm>
          <a:solidFill>
            <a:srgbClr val="02458C"/>
          </a:solidFill>
          <a:effectLst>
            <a:outerShdw blurRad="50800" dist="38100" dir="2700000" algn="tl" rotWithShape="0">
              <a:prstClr val="black">
                <a:alpha val="40000"/>
              </a:prstClr>
            </a:outerShdw>
          </a:effectLst>
        </p:grpSpPr>
        <p:sp>
          <p:nvSpPr>
            <p:cNvPr id="44" name="Rectangle 43"/>
            <p:cNvSpPr/>
            <p:nvPr userDrawn="1"/>
          </p:nvSpPr>
          <p:spPr>
            <a:xfrm>
              <a:off x="8570490" y="553402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1" name="TextBox 60"/>
            <p:cNvSpPr txBox="1"/>
            <p:nvPr userDrawn="1"/>
          </p:nvSpPr>
          <p:spPr>
            <a:xfrm>
              <a:off x="8686806" y="553402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spTree>
    <p:extLst>
      <p:ext uri="{BB962C8B-B14F-4D97-AF65-F5344CB8AC3E}">
        <p14:creationId xmlns:p14="http://schemas.microsoft.com/office/powerpoint/2010/main" val="2622934235"/>
      </p:ext>
    </p:extLst>
  </p:cSld>
  <p:clrMap bg1="dk1" tx1="lt1" bg2="dk2" tx2="lt2" accent1="accent1" accent2="accent2" accent3="accent3" accent4="accent4" accent5="accent5" accent6="accent6" hlink="hlink" folHlink="folHlink"/>
  <p:sldLayoutIdLst>
    <p:sldLayoutId id="2147483849" r:id="rId1"/>
    <p:sldLayoutId id="2147483850" r:id="rId2"/>
    <p:sldLayoutId id="2147483867" r:id="rId3"/>
    <p:sldLayoutId id="2147483851" r:id="rId4"/>
    <p:sldLayoutId id="2147483873" r:id="rId5"/>
    <p:sldLayoutId id="2147483874" r:id="rId6"/>
  </p:sldLayoutIdLst>
  <p:txStyles>
    <p:titleStyle>
      <a:lvl1pPr algn="l" defTabSz="914400" rtl="0" eaLnBrk="1" latinLnBrk="0" hangingPunct="1">
        <a:spcBef>
          <a:spcPct val="0"/>
        </a:spcBef>
        <a:buNone/>
        <a:defRPr sz="3600" b="1" kern="1200">
          <a:solidFill>
            <a:srgbClr val="02458C"/>
          </a:solidFill>
          <a:latin typeface="Calibri"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1pPr>
      <a:lvl2pPr marL="50292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2pPr>
      <a:lvl3pPr marL="6858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3pPr>
      <a:lvl4pPr marL="9144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4pPr>
      <a:lvl5pPr marL="11430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Rectangle 7"/>
          <p:cNvSpPr/>
          <p:nvPr/>
        </p:nvSpPr>
        <p:spPr>
          <a:xfrm>
            <a:off x="8871438" y="0"/>
            <a:ext cx="272562"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p:nvPr/>
        </p:nvSpPr>
        <p:spPr>
          <a:xfrm rot="16200000">
            <a:off x="4215576" y="-4215575"/>
            <a:ext cx="138969" cy="8570120"/>
          </a:xfrm>
          <a:prstGeom prst="rect">
            <a:avLst/>
          </a:prstGeom>
          <a:solidFill>
            <a:srgbClr val="7BC342"/>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Tree>
    <p:extLst>
      <p:ext uri="{BB962C8B-B14F-4D97-AF65-F5344CB8AC3E}">
        <p14:creationId xmlns:p14="http://schemas.microsoft.com/office/powerpoint/2010/main" val="3708472961"/>
      </p:ext>
    </p:extLst>
  </p:cSld>
  <p:clrMap bg1="dk1" tx1="lt1" bg2="dk2" tx2="lt2" accent1="accent1" accent2="accent2" accent3="accent3" accent4="accent4" accent5="accent5" accent6="accent6" hlink="hlink" folHlink="folHlink"/>
  <p:sldLayoutIdLst>
    <p:sldLayoutId id="2147483828" r:id="rId1"/>
    <p:sldLayoutId id="2147483829" r:id="rId2"/>
  </p:sldLayoutIdLst>
  <p:txStyles>
    <p:titleStyle>
      <a:lvl1pPr algn="l" defTabSz="914400" rtl="0" eaLnBrk="1" latinLnBrk="0" hangingPunct="1">
        <a:spcBef>
          <a:spcPct val="0"/>
        </a:spcBef>
        <a:buNone/>
        <a:defRPr sz="3600" b="1" kern="1200">
          <a:solidFill>
            <a:srgbClr val="02458C"/>
          </a:solidFill>
          <a:latin typeface="Calibri"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1pPr>
      <a:lvl2pPr marL="50292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2pPr>
      <a:lvl3pPr marL="6858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3pPr>
      <a:lvl4pPr marL="9144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4pPr>
      <a:lvl5pPr marL="11430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Rectangle 7"/>
          <p:cNvSpPr/>
          <p:nvPr/>
        </p:nvSpPr>
        <p:spPr>
          <a:xfrm>
            <a:off x="8871438" y="0"/>
            <a:ext cx="272562"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p:nvPr/>
        </p:nvSpPr>
        <p:spPr>
          <a:xfrm rot="16200000">
            <a:off x="4215576" y="-4215575"/>
            <a:ext cx="138969" cy="8570120"/>
          </a:xfrm>
          <a:prstGeom prst="rect">
            <a:avLst/>
          </a:prstGeom>
          <a:solidFill>
            <a:srgbClr val="7BC342"/>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Tree>
    <p:extLst>
      <p:ext uri="{BB962C8B-B14F-4D97-AF65-F5344CB8AC3E}">
        <p14:creationId xmlns:p14="http://schemas.microsoft.com/office/powerpoint/2010/main" val="3916668685"/>
      </p:ext>
    </p:extLst>
  </p:cSld>
  <p:clrMap bg1="dk1" tx1="lt1" bg2="dk2" tx2="lt2" accent1="accent1" accent2="accent2" accent3="accent3" accent4="accent4" accent5="accent5" accent6="accent6" hlink="hlink" folHlink="folHlink"/>
  <p:sldLayoutIdLst>
    <p:sldLayoutId id="2147483870" r:id="rId1"/>
    <p:sldLayoutId id="2147483872" r:id="rId2"/>
  </p:sldLayoutIdLst>
  <p:txStyles>
    <p:titleStyle>
      <a:lvl1pPr algn="l" defTabSz="914400" rtl="0" eaLnBrk="1" latinLnBrk="0" hangingPunct="1">
        <a:spcBef>
          <a:spcPct val="0"/>
        </a:spcBef>
        <a:buNone/>
        <a:defRPr sz="3600" b="1" kern="1200">
          <a:solidFill>
            <a:srgbClr val="02458C"/>
          </a:solidFill>
          <a:latin typeface="Calibri"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1pPr>
      <a:lvl2pPr marL="50292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2pPr>
      <a:lvl3pPr marL="6858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3pPr>
      <a:lvl4pPr marL="9144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4pPr>
      <a:lvl5pPr marL="11430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9" name="Rectangle 78"/>
          <p:cNvSpPr/>
          <p:nvPr/>
        </p:nvSpPr>
        <p:spPr>
          <a:xfrm>
            <a:off x="8871438" y="0"/>
            <a:ext cx="272562"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8570120" y="6235700"/>
            <a:ext cx="340642" cy="615888"/>
            <a:chOff x="8570120" y="4967288"/>
            <a:chExt cx="340642" cy="1893093"/>
          </a:xfrm>
          <a:solidFill>
            <a:schemeClr val="accent2"/>
          </a:solidFill>
          <a:effectLst>
            <a:outerShdw blurRad="50800" dist="38100" dir="2700000" algn="tl" rotWithShape="0">
              <a:prstClr val="black">
                <a:alpha val="40000"/>
              </a:prstClr>
            </a:outerShdw>
          </a:effectLst>
        </p:grpSpPr>
        <p:sp>
          <p:nvSpPr>
            <p:cNvPr id="81" name="Rectangle 80"/>
            <p:cNvSpPr/>
            <p:nvPr userDrawn="1"/>
          </p:nvSpPr>
          <p:spPr>
            <a:xfrm>
              <a:off x="8686801" y="4967288"/>
              <a:ext cx="223961" cy="1893093"/>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userDrawn="1"/>
          </p:nvSpPr>
          <p:spPr>
            <a:xfrm>
              <a:off x="8570120" y="4967288"/>
              <a:ext cx="66674" cy="1890712"/>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Slide Number Placeholder 7"/>
          <p:cNvSpPr txBox="1">
            <a:spLocks/>
          </p:cNvSpPr>
          <p:nvPr/>
        </p:nvSpPr>
        <p:spPr>
          <a:xfrm>
            <a:off x="8686015" y="6630084"/>
            <a:ext cx="229385" cy="146194"/>
          </a:xfrm>
          <a:prstGeom prst="rect">
            <a:avLst/>
          </a:prstGeom>
        </p:spPr>
        <p:txBody>
          <a:bodyPr wrap="square" lIns="0" tIns="0" rIns="0" bIns="0" anchor="ctr" anchorCtr="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7569E8-0AE9-4B9B-BB14-AC6E85488ADC}" type="slidenum">
              <a:rPr lang="en-US" sz="950" b="1" smtClean="0">
                <a:solidFill>
                  <a:schemeClr val="tx1"/>
                </a:solidFill>
              </a:rPr>
              <a:pPr/>
              <a:t>‹#›</a:t>
            </a:fld>
            <a:endParaRPr lang="en-US" sz="950" b="1" dirty="0">
              <a:solidFill>
                <a:schemeClr val="tx1"/>
              </a:solidFill>
            </a:endParaRPr>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Rectangle 28"/>
          <p:cNvSpPr/>
          <p:nvPr/>
        </p:nvSpPr>
        <p:spPr>
          <a:xfrm rot="16200000">
            <a:off x="4215576" y="-4215575"/>
            <a:ext cx="138969" cy="8570120"/>
          </a:xfrm>
          <a:prstGeom prst="rect">
            <a:avLst/>
          </a:prstGeom>
          <a:solidFill>
            <a:srgbClr val="7BC342"/>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grpSp>
        <p:nvGrpSpPr>
          <p:cNvPr id="37" name="Group 36"/>
          <p:cNvGrpSpPr/>
          <p:nvPr/>
        </p:nvGrpSpPr>
        <p:grpSpPr>
          <a:xfrm>
            <a:off x="8570490" y="779853"/>
            <a:ext cx="564229" cy="777240"/>
            <a:chOff x="7224714" y="-206595"/>
            <a:chExt cx="564229" cy="777240"/>
          </a:xfrm>
          <a:solidFill>
            <a:srgbClr val="D4720F"/>
          </a:solidFill>
          <a:effectLst>
            <a:outerShdw blurRad="50800" dist="38100" dir="2700000" algn="tl" rotWithShape="0">
              <a:prstClr val="black">
                <a:alpha val="40000"/>
              </a:prstClr>
            </a:outerShdw>
          </a:effectLst>
        </p:grpSpPr>
        <p:sp>
          <p:nvSpPr>
            <p:cNvPr id="38" name="Rectangle 37"/>
            <p:cNvSpPr/>
            <p:nvPr/>
          </p:nvSpPr>
          <p:spPr>
            <a:xfrm>
              <a:off x="7224714" y="-20659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p:cNvSpPr txBox="1"/>
            <p:nvPr userDrawn="1"/>
          </p:nvSpPr>
          <p:spPr>
            <a:xfrm>
              <a:off x="7341030" y="-20659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40" name="Group 39"/>
          <p:cNvGrpSpPr/>
          <p:nvPr/>
        </p:nvGrpSpPr>
        <p:grpSpPr>
          <a:xfrm>
            <a:off x="8570490" y="1559706"/>
            <a:ext cx="564229" cy="777240"/>
            <a:chOff x="7224714" y="-412017"/>
            <a:chExt cx="564229" cy="777240"/>
          </a:xfrm>
          <a:solidFill>
            <a:srgbClr val="D4720F"/>
          </a:solidFill>
          <a:effectLst>
            <a:outerShdw blurRad="50800" dist="38100" dir="2700000" algn="tl" rotWithShape="0">
              <a:prstClr val="black">
                <a:alpha val="40000"/>
              </a:prstClr>
            </a:outerShdw>
          </a:effectLst>
        </p:grpSpPr>
        <p:sp>
          <p:nvSpPr>
            <p:cNvPr id="44" name="Rectangle 43"/>
            <p:cNvSpPr/>
            <p:nvPr/>
          </p:nvSpPr>
          <p:spPr>
            <a:xfrm>
              <a:off x="7224714" y="-412017"/>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0" name="TextBox 59"/>
            <p:cNvSpPr txBox="1"/>
            <p:nvPr userDrawn="1"/>
          </p:nvSpPr>
          <p:spPr>
            <a:xfrm>
              <a:off x="7341030" y="-412017"/>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1" name="Group 60"/>
          <p:cNvGrpSpPr/>
          <p:nvPr/>
        </p:nvGrpSpPr>
        <p:grpSpPr>
          <a:xfrm>
            <a:off x="8570490" y="2339559"/>
            <a:ext cx="564229" cy="777240"/>
            <a:chOff x="7224714" y="-613630"/>
            <a:chExt cx="564229" cy="777240"/>
          </a:xfrm>
          <a:solidFill>
            <a:srgbClr val="D4720F"/>
          </a:solidFill>
          <a:effectLst>
            <a:outerShdw blurRad="50800" dist="38100" dir="2700000" algn="tl" rotWithShape="0">
              <a:prstClr val="black">
                <a:alpha val="40000"/>
              </a:prstClr>
            </a:outerShdw>
          </a:effectLst>
        </p:grpSpPr>
        <p:sp>
          <p:nvSpPr>
            <p:cNvPr id="62" name="Rectangle 61"/>
            <p:cNvSpPr/>
            <p:nvPr/>
          </p:nvSpPr>
          <p:spPr>
            <a:xfrm>
              <a:off x="7224714" y="-61363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TextBox 62"/>
            <p:cNvSpPr txBox="1"/>
            <p:nvPr userDrawn="1"/>
          </p:nvSpPr>
          <p:spPr>
            <a:xfrm>
              <a:off x="7341030" y="-61363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4" name="Group 63"/>
          <p:cNvGrpSpPr/>
          <p:nvPr/>
        </p:nvGrpSpPr>
        <p:grpSpPr>
          <a:xfrm>
            <a:off x="8570490" y="3119412"/>
            <a:ext cx="564229" cy="777240"/>
            <a:chOff x="7224714" y="-824034"/>
            <a:chExt cx="564229" cy="777240"/>
          </a:xfrm>
          <a:solidFill>
            <a:srgbClr val="D4720F"/>
          </a:solidFill>
          <a:effectLst>
            <a:outerShdw blurRad="50800" dist="38100" dir="2700000" algn="tl" rotWithShape="0">
              <a:prstClr val="black">
                <a:alpha val="40000"/>
              </a:prstClr>
            </a:outerShdw>
          </a:effectLst>
        </p:grpSpPr>
        <p:sp>
          <p:nvSpPr>
            <p:cNvPr id="65" name="Rectangle 64"/>
            <p:cNvSpPr/>
            <p:nvPr/>
          </p:nvSpPr>
          <p:spPr>
            <a:xfrm>
              <a:off x="7224714" y="-824034"/>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TextBox 65"/>
            <p:cNvSpPr txBox="1"/>
            <p:nvPr userDrawn="1"/>
          </p:nvSpPr>
          <p:spPr>
            <a:xfrm>
              <a:off x="7341030" y="-824034"/>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7" name="Group 66"/>
          <p:cNvGrpSpPr/>
          <p:nvPr/>
        </p:nvGrpSpPr>
        <p:grpSpPr>
          <a:xfrm>
            <a:off x="8570490" y="3899265"/>
            <a:ext cx="564229" cy="777240"/>
            <a:chOff x="8570490" y="3952875"/>
            <a:chExt cx="564229" cy="777240"/>
          </a:xfrm>
          <a:solidFill>
            <a:srgbClr val="D4720F"/>
          </a:solidFill>
          <a:effectLst>
            <a:outerShdw blurRad="50800" dist="38100" dir="2700000" algn="tl" rotWithShape="0">
              <a:prstClr val="black">
                <a:alpha val="40000"/>
              </a:prstClr>
            </a:outerShdw>
          </a:effectLst>
        </p:grpSpPr>
        <p:sp>
          <p:nvSpPr>
            <p:cNvPr id="68" name="Rectangle 67"/>
            <p:cNvSpPr/>
            <p:nvPr/>
          </p:nvSpPr>
          <p:spPr>
            <a:xfrm>
              <a:off x="8570490" y="395287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TextBox 68"/>
            <p:cNvSpPr txBox="1"/>
            <p:nvPr userDrawn="1"/>
          </p:nvSpPr>
          <p:spPr>
            <a:xfrm>
              <a:off x="8686806" y="395287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0" name="Group 69"/>
          <p:cNvGrpSpPr/>
          <p:nvPr/>
        </p:nvGrpSpPr>
        <p:grpSpPr>
          <a:xfrm>
            <a:off x="8570490" y="4679118"/>
            <a:ext cx="564229" cy="777240"/>
            <a:chOff x="8570490" y="4743450"/>
            <a:chExt cx="564229" cy="777240"/>
          </a:xfrm>
          <a:solidFill>
            <a:srgbClr val="D4720F"/>
          </a:solidFill>
          <a:effectLst>
            <a:outerShdw blurRad="50800" dist="38100" dir="2700000" algn="tl" rotWithShape="0">
              <a:prstClr val="black">
                <a:alpha val="40000"/>
              </a:prstClr>
            </a:outerShdw>
          </a:effectLst>
        </p:grpSpPr>
        <p:sp>
          <p:nvSpPr>
            <p:cNvPr id="71" name="Rectangle 70"/>
            <p:cNvSpPr/>
            <p:nvPr userDrawn="1"/>
          </p:nvSpPr>
          <p:spPr>
            <a:xfrm>
              <a:off x="8570490" y="474345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TextBox 71"/>
            <p:cNvSpPr txBox="1"/>
            <p:nvPr userDrawn="1"/>
          </p:nvSpPr>
          <p:spPr>
            <a:xfrm>
              <a:off x="8686806" y="474345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3" name="Group 72"/>
          <p:cNvGrpSpPr/>
          <p:nvPr/>
        </p:nvGrpSpPr>
        <p:grpSpPr>
          <a:xfrm>
            <a:off x="8570490" y="5458968"/>
            <a:ext cx="564229" cy="777240"/>
            <a:chOff x="8570490" y="5534025"/>
            <a:chExt cx="564229" cy="777240"/>
          </a:xfrm>
          <a:solidFill>
            <a:srgbClr val="D4720F"/>
          </a:solidFill>
          <a:effectLst>
            <a:outerShdw blurRad="50800" dist="38100" dir="2700000" algn="tl" rotWithShape="0">
              <a:prstClr val="black">
                <a:alpha val="40000"/>
              </a:prstClr>
            </a:outerShdw>
          </a:effectLst>
        </p:grpSpPr>
        <p:sp>
          <p:nvSpPr>
            <p:cNvPr id="74" name="Rectangle 73"/>
            <p:cNvSpPr/>
            <p:nvPr userDrawn="1"/>
          </p:nvSpPr>
          <p:spPr>
            <a:xfrm>
              <a:off x="8570490" y="553402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TextBox 74"/>
            <p:cNvSpPr txBox="1"/>
            <p:nvPr userDrawn="1"/>
          </p:nvSpPr>
          <p:spPr>
            <a:xfrm>
              <a:off x="8686806" y="553402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6" name="Group 75"/>
          <p:cNvGrpSpPr/>
          <p:nvPr/>
        </p:nvGrpSpPr>
        <p:grpSpPr>
          <a:xfrm>
            <a:off x="8570490" y="0"/>
            <a:ext cx="564229" cy="777240"/>
            <a:chOff x="7224714" y="0"/>
            <a:chExt cx="564229" cy="777240"/>
          </a:xfrm>
          <a:solidFill>
            <a:srgbClr val="02458C"/>
          </a:solidFill>
          <a:effectLst>
            <a:outerShdw blurRad="50800" dist="38100" dir="2700000" algn="tl" rotWithShape="0">
              <a:prstClr val="black">
                <a:alpha val="40000"/>
              </a:prstClr>
            </a:outerShdw>
          </a:effectLst>
        </p:grpSpPr>
        <p:sp>
          <p:nvSpPr>
            <p:cNvPr id="77" name="Rectangle 76"/>
            <p:cNvSpPr/>
            <p:nvPr/>
          </p:nvSpPr>
          <p:spPr>
            <a:xfrm>
              <a:off x="7224714" y="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TextBox 77"/>
            <p:cNvSpPr txBox="1"/>
            <p:nvPr userDrawn="1"/>
          </p:nvSpPr>
          <p:spPr>
            <a:xfrm>
              <a:off x="7341030" y="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ysClr val="windowText" lastClr="000000"/>
                </a:solidFill>
                <a:latin typeface="Calibri" pitchFamily="34" charset="0"/>
              </a:endParaRPr>
            </a:p>
          </p:txBody>
        </p:sp>
      </p:grpSp>
    </p:spTree>
    <p:extLst>
      <p:ext uri="{BB962C8B-B14F-4D97-AF65-F5344CB8AC3E}">
        <p14:creationId xmlns:p14="http://schemas.microsoft.com/office/powerpoint/2010/main" val="296433141"/>
      </p:ext>
    </p:extLst>
  </p:cSld>
  <p:clrMap bg1="dk1" tx1="lt1" bg2="dk2" tx2="lt2" accent1="accent1" accent2="accent2" accent3="accent3" accent4="accent4" accent5="accent5" accent6="accent6" hlink="hlink" folHlink="folHlink"/>
  <p:sldLayoutIdLst>
    <p:sldLayoutId id="2147483853" r:id="rId1"/>
    <p:sldLayoutId id="2147483854" r:id="rId2"/>
    <p:sldLayoutId id="2147483860" r:id="rId3"/>
    <p:sldLayoutId id="2147483855" r:id="rId4"/>
  </p:sldLayoutIdLst>
  <p:txStyles>
    <p:titleStyle>
      <a:lvl1pPr algn="l" defTabSz="914400" rtl="0" eaLnBrk="1" latinLnBrk="0" hangingPunct="1">
        <a:spcBef>
          <a:spcPct val="0"/>
        </a:spcBef>
        <a:buNone/>
        <a:defRPr sz="3600" b="1" kern="1200">
          <a:solidFill>
            <a:srgbClr val="02458C"/>
          </a:solidFill>
          <a:latin typeface="Calibri"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1pPr>
      <a:lvl2pPr marL="50292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2pPr>
      <a:lvl3pPr marL="6858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3pPr>
      <a:lvl4pPr marL="9144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4pPr>
      <a:lvl5pPr marL="11430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8" name="Rectangle 77"/>
          <p:cNvSpPr/>
          <p:nvPr/>
        </p:nvSpPr>
        <p:spPr>
          <a:xfrm>
            <a:off x="8871438" y="0"/>
            <a:ext cx="272562"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570120" y="6235700"/>
            <a:ext cx="340642" cy="615888"/>
            <a:chOff x="8570120" y="4967288"/>
            <a:chExt cx="340642" cy="1893093"/>
          </a:xfrm>
          <a:solidFill>
            <a:schemeClr val="accent2"/>
          </a:solidFill>
          <a:effectLst>
            <a:outerShdw blurRad="50800" dist="38100" dir="2700000" algn="tl" rotWithShape="0">
              <a:prstClr val="black">
                <a:alpha val="40000"/>
              </a:prstClr>
            </a:outerShdw>
          </a:effectLst>
        </p:grpSpPr>
        <p:sp>
          <p:nvSpPr>
            <p:cNvPr id="80" name="Rectangle 79"/>
            <p:cNvSpPr/>
            <p:nvPr userDrawn="1"/>
          </p:nvSpPr>
          <p:spPr>
            <a:xfrm>
              <a:off x="8686801" y="4967288"/>
              <a:ext cx="223961" cy="1893093"/>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userDrawn="1"/>
          </p:nvSpPr>
          <p:spPr>
            <a:xfrm>
              <a:off x="8570120" y="4967288"/>
              <a:ext cx="66674" cy="1890712"/>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Slide Number Placeholder 7"/>
          <p:cNvSpPr txBox="1">
            <a:spLocks/>
          </p:cNvSpPr>
          <p:nvPr/>
        </p:nvSpPr>
        <p:spPr>
          <a:xfrm>
            <a:off x="8686015" y="6630084"/>
            <a:ext cx="229385" cy="146194"/>
          </a:xfrm>
          <a:prstGeom prst="rect">
            <a:avLst/>
          </a:prstGeom>
        </p:spPr>
        <p:txBody>
          <a:bodyPr wrap="square" lIns="0" tIns="0" rIns="0" bIns="0" anchor="ctr" anchorCtr="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7569E8-0AE9-4B9B-BB14-AC6E85488ADC}" type="slidenum">
              <a:rPr lang="en-US" sz="950" b="1" smtClean="0">
                <a:solidFill>
                  <a:schemeClr val="tx1"/>
                </a:solidFill>
              </a:rPr>
              <a:pPr/>
              <a:t>‹#›</a:t>
            </a:fld>
            <a:endParaRPr lang="en-US" sz="950" b="1" dirty="0">
              <a:solidFill>
                <a:schemeClr val="tx1"/>
              </a:solidFill>
            </a:endParaRPr>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Rectangle 28"/>
          <p:cNvSpPr/>
          <p:nvPr/>
        </p:nvSpPr>
        <p:spPr>
          <a:xfrm rot="16200000">
            <a:off x="4215576" y="-4215575"/>
            <a:ext cx="138969" cy="8570120"/>
          </a:xfrm>
          <a:prstGeom prst="rect">
            <a:avLst/>
          </a:prstGeom>
          <a:solidFill>
            <a:srgbClr val="7BC342"/>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grpSp>
        <p:nvGrpSpPr>
          <p:cNvPr id="35" name="Group 34"/>
          <p:cNvGrpSpPr/>
          <p:nvPr/>
        </p:nvGrpSpPr>
        <p:grpSpPr>
          <a:xfrm>
            <a:off x="8570490" y="1559706"/>
            <a:ext cx="564229" cy="777240"/>
            <a:chOff x="7224714" y="-412017"/>
            <a:chExt cx="564229" cy="777240"/>
          </a:xfrm>
          <a:solidFill>
            <a:srgbClr val="D4720F"/>
          </a:solidFill>
          <a:effectLst>
            <a:outerShdw blurRad="50800" dist="38100" dir="2700000" algn="tl" rotWithShape="0">
              <a:prstClr val="black">
                <a:alpha val="40000"/>
              </a:prstClr>
            </a:outerShdw>
          </a:effectLst>
        </p:grpSpPr>
        <p:sp>
          <p:nvSpPr>
            <p:cNvPr id="36" name="Rectangle 35"/>
            <p:cNvSpPr/>
            <p:nvPr/>
          </p:nvSpPr>
          <p:spPr>
            <a:xfrm>
              <a:off x="7224714" y="-412017"/>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7" name="TextBox 36"/>
            <p:cNvSpPr txBox="1"/>
            <p:nvPr userDrawn="1"/>
          </p:nvSpPr>
          <p:spPr>
            <a:xfrm>
              <a:off x="7341030" y="-412017"/>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38" name="Group 37"/>
          <p:cNvGrpSpPr/>
          <p:nvPr/>
        </p:nvGrpSpPr>
        <p:grpSpPr>
          <a:xfrm>
            <a:off x="8570490" y="2339559"/>
            <a:ext cx="564229" cy="777240"/>
            <a:chOff x="7224714" y="-613630"/>
            <a:chExt cx="564229" cy="777240"/>
          </a:xfrm>
          <a:solidFill>
            <a:srgbClr val="D4720F"/>
          </a:solidFill>
          <a:effectLst>
            <a:outerShdw blurRad="50800" dist="38100" dir="2700000" algn="tl" rotWithShape="0">
              <a:prstClr val="black">
                <a:alpha val="40000"/>
              </a:prstClr>
            </a:outerShdw>
          </a:effectLst>
        </p:grpSpPr>
        <p:sp>
          <p:nvSpPr>
            <p:cNvPr id="39" name="Rectangle 38"/>
            <p:cNvSpPr/>
            <p:nvPr/>
          </p:nvSpPr>
          <p:spPr>
            <a:xfrm>
              <a:off x="7224714" y="-61363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p:cNvSpPr txBox="1"/>
            <p:nvPr userDrawn="1"/>
          </p:nvSpPr>
          <p:spPr>
            <a:xfrm>
              <a:off x="7341030" y="-61363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44" name="Group 43"/>
          <p:cNvGrpSpPr/>
          <p:nvPr/>
        </p:nvGrpSpPr>
        <p:grpSpPr>
          <a:xfrm>
            <a:off x="8570490" y="3119412"/>
            <a:ext cx="564229" cy="777240"/>
            <a:chOff x="7224714" y="-824034"/>
            <a:chExt cx="564229" cy="777240"/>
          </a:xfrm>
          <a:solidFill>
            <a:srgbClr val="D4720F"/>
          </a:solidFill>
          <a:effectLst>
            <a:outerShdw blurRad="50800" dist="38100" dir="2700000" algn="tl" rotWithShape="0">
              <a:prstClr val="black">
                <a:alpha val="40000"/>
              </a:prstClr>
            </a:outerShdw>
          </a:effectLst>
        </p:grpSpPr>
        <p:sp>
          <p:nvSpPr>
            <p:cNvPr id="61" name="Rectangle 60"/>
            <p:cNvSpPr/>
            <p:nvPr/>
          </p:nvSpPr>
          <p:spPr>
            <a:xfrm>
              <a:off x="7224714" y="-824034"/>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TextBox 61"/>
            <p:cNvSpPr txBox="1"/>
            <p:nvPr userDrawn="1"/>
          </p:nvSpPr>
          <p:spPr>
            <a:xfrm>
              <a:off x="7341030" y="-824034"/>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3" name="Group 62"/>
          <p:cNvGrpSpPr/>
          <p:nvPr/>
        </p:nvGrpSpPr>
        <p:grpSpPr>
          <a:xfrm>
            <a:off x="8570490" y="3899265"/>
            <a:ext cx="564229" cy="777240"/>
            <a:chOff x="8570490" y="3952875"/>
            <a:chExt cx="564229" cy="777240"/>
          </a:xfrm>
          <a:solidFill>
            <a:srgbClr val="D4720F"/>
          </a:solidFill>
          <a:effectLst>
            <a:outerShdw blurRad="50800" dist="38100" dir="2700000" algn="tl" rotWithShape="0">
              <a:prstClr val="black">
                <a:alpha val="40000"/>
              </a:prstClr>
            </a:outerShdw>
          </a:effectLst>
        </p:grpSpPr>
        <p:sp>
          <p:nvSpPr>
            <p:cNvPr id="64" name="Rectangle 63"/>
            <p:cNvSpPr/>
            <p:nvPr/>
          </p:nvSpPr>
          <p:spPr>
            <a:xfrm>
              <a:off x="8570490" y="395287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TextBox 64"/>
            <p:cNvSpPr txBox="1"/>
            <p:nvPr userDrawn="1"/>
          </p:nvSpPr>
          <p:spPr>
            <a:xfrm>
              <a:off x="8686806" y="395287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6" name="Group 65"/>
          <p:cNvGrpSpPr/>
          <p:nvPr/>
        </p:nvGrpSpPr>
        <p:grpSpPr>
          <a:xfrm>
            <a:off x="8570490" y="4679118"/>
            <a:ext cx="564229" cy="777240"/>
            <a:chOff x="8570490" y="4743450"/>
            <a:chExt cx="564229" cy="777240"/>
          </a:xfrm>
          <a:solidFill>
            <a:srgbClr val="D4720F"/>
          </a:solidFill>
          <a:effectLst>
            <a:outerShdw blurRad="50800" dist="38100" dir="2700000" algn="tl" rotWithShape="0">
              <a:prstClr val="black">
                <a:alpha val="40000"/>
              </a:prstClr>
            </a:outerShdw>
          </a:effectLst>
        </p:grpSpPr>
        <p:sp>
          <p:nvSpPr>
            <p:cNvPr id="67" name="Rectangle 66"/>
            <p:cNvSpPr/>
            <p:nvPr userDrawn="1"/>
          </p:nvSpPr>
          <p:spPr>
            <a:xfrm>
              <a:off x="8570490" y="474345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TextBox 67"/>
            <p:cNvSpPr txBox="1"/>
            <p:nvPr userDrawn="1"/>
          </p:nvSpPr>
          <p:spPr>
            <a:xfrm>
              <a:off x="8686806" y="474345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9" name="Group 68"/>
          <p:cNvGrpSpPr/>
          <p:nvPr/>
        </p:nvGrpSpPr>
        <p:grpSpPr>
          <a:xfrm>
            <a:off x="8570490" y="5458968"/>
            <a:ext cx="564229" cy="777240"/>
            <a:chOff x="8570490" y="5534025"/>
            <a:chExt cx="564229" cy="777240"/>
          </a:xfrm>
          <a:solidFill>
            <a:srgbClr val="D4720F"/>
          </a:solidFill>
          <a:effectLst>
            <a:outerShdw blurRad="50800" dist="38100" dir="2700000" algn="tl" rotWithShape="0">
              <a:prstClr val="black">
                <a:alpha val="40000"/>
              </a:prstClr>
            </a:outerShdw>
          </a:effectLst>
        </p:grpSpPr>
        <p:sp>
          <p:nvSpPr>
            <p:cNvPr id="70" name="Rectangle 69"/>
            <p:cNvSpPr/>
            <p:nvPr userDrawn="1"/>
          </p:nvSpPr>
          <p:spPr>
            <a:xfrm>
              <a:off x="8570490" y="553402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TextBox 70"/>
            <p:cNvSpPr txBox="1"/>
            <p:nvPr userDrawn="1"/>
          </p:nvSpPr>
          <p:spPr>
            <a:xfrm>
              <a:off x="8686806" y="553402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2" name="Group 71"/>
          <p:cNvGrpSpPr/>
          <p:nvPr/>
        </p:nvGrpSpPr>
        <p:grpSpPr>
          <a:xfrm>
            <a:off x="8570490" y="0"/>
            <a:ext cx="564229" cy="777240"/>
            <a:chOff x="7224714" y="0"/>
            <a:chExt cx="564229" cy="777240"/>
          </a:xfrm>
          <a:solidFill>
            <a:srgbClr val="D4720F"/>
          </a:solidFill>
          <a:effectLst>
            <a:outerShdw blurRad="50800" dist="38100" dir="2700000" algn="tl" rotWithShape="0">
              <a:prstClr val="black">
                <a:alpha val="40000"/>
              </a:prstClr>
            </a:outerShdw>
          </a:effectLst>
        </p:grpSpPr>
        <p:sp>
          <p:nvSpPr>
            <p:cNvPr id="73" name="Rectangle 72"/>
            <p:cNvSpPr/>
            <p:nvPr/>
          </p:nvSpPr>
          <p:spPr>
            <a:xfrm>
              <a:off x="7224714" y="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TextBox 73"/>
            <p:cNvSpPr txBox="1"/>
            <p:nvPr userDrawn="1"/>
          </p:nvSpPr>
          <p:spPr>
            <a:xfrm>
              <a:off x="7341030" y="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ysClr val="windowText" lastClr="000000"/>
                </a:solidFill>
                <a:latin typeface="Calibri" pitchFamily="34" charset="0"/>
              </a:endParaRPr>
            </a:p>
          </p:txBody>
        </p:sp>
      </p:grpSp>
      <p:grpSp>
        <p:nvGrpSpPr>
          <p:cNvPr id="75" name="Group 74"/>
          <p:cNvGrpSpPr/>
          <p:nvPr/>
        </p:nvGrpSpPr>
        <p:grpSpPr>
          <a:xfrm>
            <a:off x="8570490" y="779853"/>
            <a:ext cx="564229" cy="777240"/>
            <a:chOff x="7224714" y="-206595"/>
            <a:chExt cx="564229" cy="777240"/>
          </a:xfrm>
          <a:solidFill>
            <a:srgbClr val="02458C"/>
          </a:solidFill>
          <a:effectLst>
            <a:outerShdw blurRad="50800" dist="38100" dir="2700000" algn="tl" rotWithShape="0">
              <a:prstClr val="black">
                <a:alpha val="40000"/>
              </a:prstClr>
            </a:outerShdw>
          </a:effectLst>
        </p:grpSpPr>
        <p:sp>
          <p:nvSpPr>
            <p:cNvPr id="76" name="Rectangle 75"/>
            <p:cNvSpPr/>
            <p:nvPr/>
          </p:nvSpPr>
          <p:spPr>
            <a:xfrm>
              <a:off x="7224714" y="-20659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7" name="TextBox 76"/>
            <p:cNvSpPr txBox="1"/>
            <p:nvPr userDrawn="1"/>
          </p:nvSpPr>
          <p:spPr>
            <a:xfrm>
              <a:off x="7341030" y="-20659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spTree>
    <p:extLst>
      <p:ext uri="{BB962C8B-B14F-4D97-AF65-F5344CB8AC3E}">
        <p14:creationId xmlns:p14="http://schemas.microsoft.com/office/powerpoint/2010/main" val="1825309718"/>
      </p:ext>
    </p:extLst>
  </p:cSld>
  <p:clrMap bg1="dk1" tx1="lt1" bg2="dk2" tx2="lt2" accent1="accent1" accent2="accent2" accent3="accent3" accent4="accent4" accent5="accent5" accent6="accent6" hlink="hlink" folHlink="folHlink"/>
  <p:sldLayoutIdLst>
    <p:sldLayoutId id="2147483789" r:id="rId1"/>
    <p:sldLayoutId id="2147483790" r:id="rId2"/>
    <p:sldLayoutId id="2147483861" r:id="rId3"/>
    <p:sldLayoutId id="2147483791" r:id="rId4"/>
  </p:sldLayoutIdLst>
  <p:txStyles>
    <p:titleStyle>
      <a:lvl1pPr algn="l" defTabSz="914400" rtl="0" eaLnBrk="1" latinLnBrk="0" hangingPunct="1">
        <a:spcBef>
          <a:spcPct val="0"/>
        </a:spcBef>
        <a:buNone/>
        <a:defRPr sz="3600" b="1" kern="1200">
          <a:solidFill>
            <a:srgbClr val="02458C"/>
          </a:solidFill>
          <a:latin typeface="Calibri"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1pPr>
      <a:lvl2pPr marL="50292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2pPr>
      <a:lvl3pPr marL="6858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3pPr>
      <a:lvl4pPr marL="9144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4pPr>
      <a:lvl5pPr marL="11430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8" name="Rectangle 77"/>
          <p:cNvSpPr/>
          <p:nvPr/>
        </p:nvSpPr>
        <p:spPr>
          <a:xfrm>
            <a:off x="8871438" y="0"/>
            <a:ext cx="272562"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570120" y="6235700"/>
            <a:ext cx="340642" cy="615888"/>
            <a:chOff x="8570120" y="4967288"/>
            <a:chExt cx="340642" cy="1893093"/>
          </a:xfrm>
          <a:solidFill>
            <a:schemeClr val="accent2"/>
          </a:solidFill>
          <a:effectLst>
            <a:outerShdw blurRad="50800" dist="38100" dir="2700000" algn="tl" rotWithShape="0">
              <a:prstClr val="black">
                <a:alpha val="40000"/>
              </a:prstClr>
            </a:outerShdw>
          </a:effectLst>
        </p:grpSpPr>
        <p:sp>
          <p:nvSpPr>
            <p:cNvPr id="80" name="Rectangle 79"/>
            <p:cNvSpPr/>
            <p:nvPr userDrawn="1"/>
          </p:nvSpPr>
          <p:spPr>
            <a:xfrm>
              <a:off x="8686801" y="4967288"/>
              <a:ext cx="223961" cy="1893093"/>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userDrawn="1"/>
          </p:nvSpPr>
          <p:spPr>
            <a:xfrm>
              <a:off x="8570120" y="4967288"/>
              <a:ext cx="66674" cy="1890712"/>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Slide Number Placeholder 7"/>
          <p:cNvSpPr txBox="1">
            <a:spLocks/>
          </p:cNvSpPr>
          <p:nvPr/>
        </p:nvSpPr>
        <p:spPr>
          <a:xfrm>
            <a:off x="8686015" y="6630084"/>
            <a:ext cx="229385" cy="146194"/>
          </a:xfrm>
          <a:prstGeom prst="rect">
            <a:avLst/>
          </a:prstGeom>
        </p:spPr>
        <p:txBody>
          <a:bodyPr wrap="square" lIns="0" tIns="0" rIns="0" bIns="0" anchor="ctr" anchorCtr="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7569E8-0AE9-4B9B-BB14-AC6E85488ADC}" type="slidenum">
              <a:rPr lang="en-US" sz="950" b="1" smtClean="0">
                <a:solidFill>
                  <a:schemeClr val="tx1"/>
                </a:solidFill>
              </a:rPr>
              <a:pPr/>
              <a:t>‹#›</a:t>
            </a:fld>
            <a:endParaRPr lang="en-US" sz="950" b="1" dirty="0">
              <a:solidFill>
                <a:schemeClr val="tx1"/>
              </a:solidFill>
            </a:endParaRPr>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Rectangle 28"/>
          <p:cNvSpPr/>
          <p:nvPr/>
        </p:nvSpPr>
        <p:spPr>
          <a:xfrm rot="16200000">
            <a:off x="4215576" y="-4215575"/>
            <a:ext cx="138969" cy="8570120"/>
          </a:xfrm>
          <a:prstGeom prst="rect">
            <a:avLst/>
          </a:prstGeom>
          <a:solidFill>
            <a:srgbClr val="7BC342"/>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grpSp>
        <p:nvGrpSpPr>
          <p:cNvPr id="35" name="Group 34"/>
          <p:cNvGrpSpPr/>
          <p:nvPr/>
        </p:nvGrpSpPr>
        <p:grpSpPr>
          <a:xfrm>
            <a:off x="8570490" y="2339559"/>
            <a:ext cx="564229" cy="777240"/>
            <a:chOff x="7224714" y="-613630"/>
            <a:chExt cx="564229" cy="777240"/>
          </a:xfrm>
          <a:solidFill>
            <a:srgbClr val="D4720F"/>
          </a:solidFill>
          <a:effectLst>
            <a:outerShdw blurRad="50800" dist="38100" dir="2700000" algn="tl" rotWithShape="0">
              <a:prstClr val="black">
                <a:alpha val="40000"/>
              </a:prstClr>
            </a:outerShdw>
          </a:effectLst>
        </p:grpSpPr>
        <p:sp>
          <p:nvSpPr>
            <p:cNvPr id="36" name="Rectangle 35"/>
            <p:cNvSpPr/>
            <p:nvPr/>
          </p:nvSpPr>
          <p:spPr>
            <a:xfrm>
              <a:off x="7224714" y="-61363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7" name="TextBox 36"/>
            <p:cNvSpPr txBox="1"/>
            <p:nvPr userDrawn="1"/>
          </p:nvSpPr>
          <p:spPr>
            <a:xfrm>
              <a:off x="7341030" y="-61363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38" name="Group 37"/>
          <p:cNvGrpSpPr/>
          <p:nvPr/>
        </p:nvGrpSpPr>
        <p:grpSpPr>
          <a:xfrm>
            <a:off x="8570490" y="3119412"/>
            <a:ext cx="564229" cy="777240"/>
            <a:chOff x="7224714" y="-824034"/>
            <a:chExt cx="564229" cy="777240"/>
          </a:xfrm>
          <a:solidFill>
            <a:srgbClr val="D4720F"/>
          </a:solidFill>
          <a:effectLst>
            <a:outerShdw blurRad="50800" dist="38100" dir="2700000" algn="tl" rotWithShape="0">
              <a:prstClr val="black">
                <a:alpha val="40000"/>
              </a:prstClr>
            </a:outerShdw>
          </a:effectLst>
        </p:grpSpPr>
        <p:sp>
          <p:nvSpPr>
            <p:cNvPr id="39" name="Rectangle 38"/>
            <p:cNvSpPr/>
            <p:nvPr/>
          </p:nvSpPr>
          <p:spPr>
            <a:xfrm>
              <a:off x="7224714" y="-824034"/>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p:cNvSpPr txBox="1"/>
            <p:nvPr userDrawn="1"/>
          </p:nvSpPr>
          <p:spPr>
            <a:xfrm>
              <a:off x="7341030" y="-824034"/>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44" name="Group 43"/>
          <p:cNvGrpSpPr/>
          <p:nvPr/>
        </p:nvGrpSpPr>
        <p:grpSpPr>
          <a:xfrm>
            <a:off x="8570490" y="3899265"/>
            <a:ext cx="564229" cy="777240"/>
            <a:chOff x="8570490" y="3952875"/>
            <a:chExt cx="564229" cy="777240"/>
          </a:xfrm>
          <a:solidFill>
            <a:srgbClr val="D4720F"/>
          </a:solidFill>
          <a:effectLst>
            <a:outerShdw blurRad="50800" dist="38100" dir="2700000" algn="tl" rotWithShape="0">
              <a:prstClr val="black">
                <a:alpha val="40000"/>
              </a:prstClr>
            </a:outerShdw>
          </a:effectLst>
        </p:grpSpPr>
        <p:sp>
          <p:nvSpPr>
            <p:cNvPr id="61" name="Rectangle 60"/>
            <p:cNvSpPr/>
            <p:nvPr/>
          </p:nvSpPr>
          <p:spPr>
            <a:xfrm>
              <a:off x="8570490" y="395287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TextBox 61"/>
            <p:cNvSpPr txBox="1"/>
            <p:nvPr userDrawn="1"/>
          </p:nvSpPr>
          <p:spPr>
            <a:xfrm>
              <a:off x="8686806" y="395287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3" name="Group 62"/>
          <p:cNvGrpSpPr/>
          <p:nvPr/>
        </p:nvGrpSpPr>
        <p:grpSpPr>
          <a:xfrm>
            <a:off x="8570490" y="4679118"/>
            <a:ext cx="564229" cy="777240"/>
            <a:chOff x="8570490" y="4743450"/>
            <a:chExt cx="564229" cy="777240"/>
          </a:xfrm>
          <a:solidFill>
            <a:srgbClr val="D4720F"/>
          </a:solidFill>
          <a:effectLst>
            <a:outerShdw blurRad="50800" dist="38100" dir="2700000" algn="tl" rotWithShape="0">
              <a:prstClr val="black">
                <a:alpha val="40000"/>
              </a:prstClr>
            </a:outerShdw>
          </a:effectLst>
        </p:grpSpPr>
        <p:sp>
          <p:nvSpPr>
            <p:cNvPr id="64" name="Rectangle 63"/>
            <p:cNvSpPr/>
            <p:nvPr userDrawn="1"/>
          </p:nvSpPr>
          <p:spPr>
            <a:xfrm>
              <a:off x="8570490" y="474345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TextBox 64"/>
            <p:cNvSpPr txBox="1"/>
            <p:nvPr userDrawn="1"/>
          </p:nvSpPr>
          <p:spPr>
            <a:xfrm>
              <a:off x="8686806" y="474345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6" name="Group 65"/>
          <p:cNvGrpSpPr/>
          <p:nvPr/>
        </p:nvGrpSpPr>
        <p:grpSpPr>
          <a:xfrm>
            <a:off x="8570490" y="5458968"/>
            <a:ext cx="564229" cy="777240"/>
            <a:chOff x="8570490" y="5534025"/>
            <a:chExt cx="564229" cy="777240"/>
          </a:xfrm>
          <a:solidFill>
            <a:srgbClr val="D4720F"/>
          </a:solidFill>
          <a:effectLst>
            <a:outerShdw blurRad="50800" dist="38100" dir="2700000" algn="tl" rotWithShape="0">
              <a:prstClr val="black">
                <a:alpha val="40000"/>
              </a:prstClr>
            </a:outerShdw>
          </a:effectLst>
        </p:grpSpPr>
        <p:sp>
          <p:nvSpPr>
            <p:cNvPr id="67" name="Rectangle 66"/>
            <p:cNvSpPr/>
            <p:nvPr userDrawn="1"/>
          </p:nvSpPr>
          <p:spPr>
            <a:xfrm>
              <a:off x="8570490" y="553402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TextBox 67"/>
            <p:cNvSpPr txBox="1"/>
            <p:nvPr userDrawn="1"/>
          </p:nvSpPr>
          <p:spPr>
            <a:xfrm>
              <a:off x="8686806" y="553402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9" name="Group 68"/>
          <p:cNvGrpSpPr/>
          <p:nvPr/>
        </p:nvGrpSpPr>
        <p:grpSpPr>
          <a:xfrm>
            <a:off x="8570490" y="0"/>
            <a:ext cx="564229" cy="777240"/>
            <a:chOff x="7224714" y="0"/>
            <a:chExt cx="564229" cy="777240"/>
          </a:xfrm>
          <a:solidFill>
            <a:srgbClr val="D4720F"/>
          </a:solidFill>
          <a:effectLst>
            <a:outerShdw blurRad="50800" dist="38100" dir="2700000" algn="tl" rotWithShape="0">
              <a:prstClr val="black">
                <a:alpha val="40000"/>
              </a:prstClr>
            </a:outerShdw>
          </a:effectLst>
        </p:grpSpPr>
        <p:sp>
          <p:nvSpPr>
            <p:cNvPr id="70" name="Rectangle 69"/>
            <p:cNvSpPr/>
            <p:nvPr/>
          </p:nvSpPr>
          <p:spPr>
            <a:xfrm>
              <a:off x="7224714" y="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TextBox 70"/>
            <p:cNvSpPr txBox="1"/>
            <p:nvPr userDrawn="1"/>
          </p:nvSpPr>
          <p:spPr>
            <a:xfrm>
              <a:off x="7341030" y="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ysClr val="windowText" lastClr="000000"/>
                </a:solidFill>
                <a:latin typeface="Calibri" pitchFamily="34" charset="0"/>
              </a:endParaRPr>
            </a:p>
          </p:txBody>
        </p:sp>
      </p:grpSp>
      <p:grpSp>
        <p:nvGrpSpPr>
          <p:cNvPr id="72" name="Group 71"/>
          <p:cNvGrpSpPr/>
          <p:nvPr/>
        </p:nvGrpSpPr>
        <p:grpSpPr>
          <a:xfrm>
            <a:off x="8570490" y="779853"/>
            <a:ext cx="564229" cy="777240"/>
            <a:chOff x="7224714" y="-206595"/>
            <a:chExt cx="564229" cy="777240"/>
          </a:xfrm>
          <a:solidFill>
            <a:srgbClr val="D4720F"/>
          </a:solidFill>
          <a:effectLst>
            <a:outerShdw blurRad="50800" dist="38100" dir="2700000" algn="tl" rotWithShape="0">
              <a:prstClr val="black">
                <a:alpha val="40000"/>
              </a:prstClr>
            </a:outerShdw>
          </a:effectLst>
        </p:grpSpPr>
        <p:sp>
          <p:nvSpPr>
            <p:cNvPr id="73" name="Rectangle 72"/>
            <p:cNvSpPr/>
            <p:nvPr/>
          </p:nvSpPr>
          <p:spPr>
            <a:xfrm>
              <a:off x="7224714" y="-20659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TextBox 73"/>
            <p:cNvSpPr txBox="1"/>
            <p:nvPr userDrawn="1"/>
          </p:nvSpPr>
          <p:spPr>
            <a:xfrm>
              <a:off x="7341030" y="-20659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5" name="Group 74"/>
          <p:cNvGrpSpPr/>
          <p:nvPr/>
        </p:nvGrpSpPr>
        <p:grpSpPr>
          <a:xfrm>
            <a:off x="8570490" y="1559706"/>
            <a:ext cx="564229" cy="777240"/>
            <a:chOff x="7224714" y="-412017"/>
            <a:chExt cx="564229" cy="777240"/>
          </a:xfrm>
          <a:solidFill>
            <a:srgbClr val="02458C"/>
          </a:solidFill>
          <a:effectLst>
            <a:outerShdw blurRad="50800" dist="38100" dir="2700000" algn="tl" rotWithShape="0">
              <a:prstClr val="black">
                <a:alpha val="40000"/>
              </a:prstClr>
            </a:outerShdw>
          </a:effectLst>
        </p:grpSpPr>
        <p:sp>
          <p:nvSpPr>
            <p:cNvPr id="76" name="Rectangle 75"/>
            <p:cNvSpPr/>
            <p:nvPr/>
          </p:nvSpPr>
          <p:spPr>
            <a:xfrm>
              <a:off x="7224714" y="-412017"/>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7" name="TextBox 76"/>
            <p:cNvSpPr txBox="1"/>
            <p:nvPr userDrawn="1"/>
          </p:nvSpPr>
          <p:spPr>
            <a:xfrm>
              <a:off x="7341030" y="-412017"/>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spTree>
    <p:extLst>
      <p:ext uri="{BB962C8B-B14F-4D97-AF65-F5344CB8AC3E}">
        <p14:creationId xmlns:p14="http://schemas.microsoft.com/office/powerpoint/2010/main" val="1881183583"/>
      </p:ext>
    </p:extLst>
  </p:cSld>
  <p:clrMap bg1="dk1" tx1="lt1" bg2="dk2" tx2="lt2" accent1="accent1" accent2="accent2" accent3="accent3" accent4="accent4" accent5="accent5" accent6="accent6" hlink="hlink" folHlink="folHlink"/>
  <p:sldLayoutIdLst>
    <p:sldLayoutId id="2147483794" r:id="rId1"/>
    <p:sldLayoutId id="2147483795" r:id="rId2"/>
    <p:sldLayoutId id="2147483862" r:id="rId3"/>
    <p:sldLayoutId id="2147483796" r:id="rId4"/>
  </p:sldLayoutIdLst>
  <p:txStyles>
    <p:titleStyle>
      <a:lvl1pPr algn="l" defTabSz="914400" rtl="0" eaLnBrk="1" latinLnBrk="0" hangingPunct="1">
        <a:spcBef>
          <a:spcPct val="0"/>
        </a:spcBef>
        <a:buNone/>
        <a:defRPr sz="3600" b="1" kern="1200">
          <a:solidFill>
            <a:srgbClr val="02458C"/>
          </a:solidFill>
          <a:latin typeface="Calibri"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1pPr>
      <a:lvl2pPr marL="50292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2pPr>
      <a:lvl3pPr marL="6858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3pPr>
      <a:lvl4pPr marL="9144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4pPr>
      <a:lvl5pPr marL="11430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8" name="Rectangle 77"/>
          <p:cNvSpPr/>
          <p:nvPr/>
        </p:nvSpPr>
        <p:spPr>
          <a:xfrm>
            <a:off x="8871438" y="0"/>
            <a:ext cx="272562"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570120" y="6235700"/>
            <a:ext cx="340642" cy="615888"/>
            <a:chOff x="8570120" y="4967288"/>
            <a:chExt cx="340642" cy="1893093"/>
          </a:xfrm>
          <a:solidFill>
            <a:schemeClr val="accent2"/>
          </a:solidFill>
          <a:effectLst>
            <a:outerShdw blurRad="50800" dist="38100" dir="2700000" algn="tl" rotWithShape="0">
              <a:prstClr val="black">
                <a:alpha val="40000"/>
              </a:prstClr>
            </a:outerShdw>
          </a:effectLst>
        </p:grpSpPr>
        <p:sp>
          <p:nvSpPr>
            <p:cNvPr id="80" name="Rectangle 79"/>
            <p:cNvSpPr/>
            <p:nvPr userDrawn="1"/>
          </p:nvSpPr>
          <p:spPr>
            <a:xfrm>
              <a:off x="8686801" y="4967288"/>
              <a:ext cx="223961" cy="1893093"/>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userDrawn="1"/>
          </p:nvSpPr>
          <p:spPr>
            <a:xfrm>
              <a:off x="8570120" y="4967288"/>
              <a:ext cx="66674" cy="1890712"/>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Slide Number Placeholder 7"/>
          <p:cNvSpPr txBox="1">
            <a:spLocks/>
          </p:cNvSpPr>
          <p:nvPr/>
        </p:nvSpPr>
        <p:spPr>
          <a:xfrm>
            <a:off x="8686015" y="6630084"/>
            <a:ext cx="229385" cy="146194"/>
          </a:xfrm>
          <a:prstGeom prst="rect">
            <a:avLst/>
          </a:prstGeom>
        </p:spPr>
        <p:txBody>
          <a:bodyPr wrap="square" lIns="0" tIns="0" rIns="0" bIns="0" anchor="ctr" anchorCtr="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7569E8-0AE9-4B9B-BB14-AC6E85488ADC}" type="slidenum">
              <a:rPr lang="en-US" sz="950" b="1" smtClean="0">
                <a:solidFill>
                  <a:schemeClr val="tx1"/>
                </a:solidFill>
              </a:rPr>
              <a:pPr/>
              <a:t>‹#›</a:t>
            </a:fld>
            <a:endParaRPr lang="en-US" sz="950" b="1" dirty="0">
              <a:solidFill>
                <a:schemeClr val="tx1"/>
              </a:solidFill>
            </a:endParaRPr>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Rectangle 28"/>
          <p:cNvSpPr/>
          <p:nvPr/>
        </p:nvSpPr>
        <p:spPr>
          <a:xfrm rot="16200000">
            <a:off x="4215576" y="-4215575"/>
            <a:ext cx="138969" cy="8570120"/>
          </a:xfrm>
          <a:prstGeom prst="rect">
            <a:avLst/>
          </a:prstGeom>
          <a:solidFill>
            <a:srgbClr val="7BC342"/>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grpSp>
        <p:nvGrpSpPr>
          <p:cNvPr id="35" name="Group 34"/>
          <p:cNvGrpSpPr/>
          <p:nvPr/>
        </p:nvGrpSpPr>
        <p:grpSpPr>
          <a:xfrm>
            <a:off x="8570490" y="3119412"/>
            <a:ext cx="564229" cy="777240"/>
            <a:chOff x="7224714" y="-824034"/>
            <a:chExt cx="564229" cy="777240"/>
          </a:xfrm>
          <a:solidFill>
            <a:srgbClr val="D4720F"/>
          </a:solidFill>
          <a:effectLst>
            <a:outerShdw blurRad="50800" dist="38100" dir="2700000" algn="tl" rotWithShape="0">
              <a:prstClr val="black">
                <a:alpha val="40000"/>
              </a:prstClr>
            </a:outerShdw>
          </a:effectLst>
        </p:grpSpPr>
        <p:sp>
          <p:nvSpPr>
            <p:cNvPr id="36" name="Rectangle 35"/>
            <p:cNvSpPr/>
            <p:nvPr/>
          </p:nvSpPr>
          <p:spPr>
            <a:xfrm>
              <a:off x="7224714" y="-824034"/>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7" name="TextBox 36"/>
            <p:cNvSpPr txBox="1"/>
            <p:nvPr userDrawn="1"/>
          </p:nvSpPr>
          <p:spPr>
            <a:xfrm>
              <a:off x="7341030" y="-824034"/>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38" name="Group 37"/>
          <p:cNvGrpSpPr/>
          <p:nvPr/>
        </p:nvGrpSpPr>
        <p:grpSpPr>
          <a:xfrm>
            <a:off x="8570490" y="3899265"/>
            <a:ext cx="564229" cy="777240"/>
            <a:chOff x="8570490" y="3952875"/>
            <a:chExt cx="564229" cy="777240"/>
          </a:xfrm>
          <a:solidFill>
            <a:srgbClr val="D4720F"/>
          </a:solidFill>
          <a:effectLst>
            <a:outerShdw blurRad="50800" dist="38100" dir="2700000" algn="tl" rotWithShape="0">
              <a:prstClr val="black">
                <a:alpha val="40000"/>
              </a:prstClr>
            </a:outerShdw>
          </a:effectLst>
        </p:grpSpPr>
        <p:sp>
          <p:nvSpPr>
            <p:cNvPr id="39" name="Rectangle 38"/>
            <p:cNvSpPr/>
            <p:nvPr/>
          </p:nvSpPr>
          <p:spPr>
            <a:xfrm>
              <a:off x="8570490" y="395287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p:cNvSpPr txBox="1"/>
            <p:nvPr userDrawn="1"/>
          </p:nvSpPr>
          <p:spPr>
            <a:xfrm>
              <a:off x="8686806" y="395287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44" name="Group 43"/>
          <p:cNvGrpSpPr/>
          <p:nvPr/>
        </p:nvGrpSpPr>
        <p:grpSpPr>
          <a:xfrm>
            <a:off x="8570490" y="4679118"/>
            <a:ext cx="564229" cy="777240"/>
            <a:chOff x="8570490" y="4743450"/>
            <a:chExt cx="564229" cy="777240"/>
          </a:xfrm>
          <a:solidFill>
            <a:srgbClr val="D4720F"/>
          </a:solidFill>
          <a:effectLst>
            <a:outerShdw blurRad="50800" dist="38100" dir="2700000" algn="tl" rotWithShape="0">
              <a:prstClr val="black">
                <a:alpha val="40000"/>
              </a:prstClr>
            </a:outerShdw>
          </a:effectLst>
        </p:grpSpPr>
        <p:sp>
          <p:nvSpPr>
            <p:cNvPr id="61" name="Rectangle 60"/>
            <p:cNvSpPr/>
            <p:nvPr userDrawn="1"/>
          </p:nvSpPr>
          <p:spPr>
            <a:xfrm>
              <a:off x="8570490" y="474345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TextBox 61"/>
            <p:cNvSpPr txBox="1"/>
            <p:nvPr userDrawn="1"/>
          </p:nvSpPr>
          <p:spPr>
            <a:xfrm>
              <a:off x="8686806" y="474345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3" name="Group 62"/>
          <p:cNvGrpSpPr/>
          <p:nvPr/>
        </p:nvGrpSpPr>
        <p:grpSpPr>
          <a:xfrm>
            <a:off x="8570490" y="5458968"/>
            <a:ext cx="564229" cy="777240"/>
            <a:chOff x="8570490" y="5534025"/>
            <a:chExt cx="564229" cy="777240"/>
          </a:xfrm>
          <a:solidFill>
            <a:srgbClr val="D4720F"/>
          </a:solidFill>
          <a:effectLst>
            <a:outerShdw blurRad="50800" dist="38100" dir="2700000" algn="tl" rotWithShape="0">
              <a:prstClr val="black">
                <a:alpha val="40000"/>
              </a:prstClr>
            </a:outerShdw>
          </a:effectLst>
        </p:grpSpPr>
        <p:sp>
          <p:nvSpPr>
            <p:cNvPr id="64" name="Rectangle 63"/>
            <p:cNvSpPr/>
            <p:nvPr userDrawn="1"/>
          </p:nvSpPr>
          <p:spPr>
            <a:xfrm>
              <a:off x="8570490" y="553402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TextBox 64"/>
            <p:cNvSpPr txBox="1"/>
            <p:nvPr userDrawn="1"/>
          </p:nvSpPr>
          <p:spPr>
            <a:xfrm>
              <a:off x="8686806" y="553402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6" name="Group 65"/>
          <p:cNvGrpSpPr/>
          <p:nvPr/>
        </p:nvGrpSpPr>
        <p:grpSpPr>
          <a:xfrm>
            <a:off x="8570490" y="0"/>
            <a:ext cx="564229" cy="777240"/>
            <a:chOff x="7224714" y="0"/>
            <a:chExt cx="564229" cy="777240"/>
          </a:xfrm>
          <a:solidFill>
            <a:srgbClr val="D4720F"/>
          </a:solidFill>
          <a:effectLst>
            <a:outerShdw blurRad="50800" dist="38100" dir="2700000" algn="tl" rotWithShape="0">
              <a:prstClr val="black">
                <a:alpha val="40000"/>
              </a:prstClr>
            </a:outerShdw>
          </a:effectLst>
        </p:grpSpPr>
        <p:sp>
          <p:nvSpPr>
            <p:cNvPr id="67" name="Rectangle 66"/>
            <p:cNvSpPr/>
            <p:nvPr/>
          </p:nvSpPr>
          <p:spPr>
            <a:xfrm>
              <a:off x="7224714" y="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TextBox 67"/>
            <p:cNvSpPr txBox="1"/>
            <p:nvPr userDrawn="1"/>
          </p:nvSpPr>
          <p:spPr>
            <a:xfrm>
              <a:off x="7341030" y="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ysClr val="windowText" lastClr="000000"/>
                </a:solidFill>
                <a:latin typeface="Calibri" pitchFamily="34" charset="0"/>
              </a:endParaRPr>
            </a:p>
          </p:txBody>
        </p:sp>
      </p:grpSp>
      <p:grpSp>
        <p:nvGrpSpPr>
          <p:cNvPr id="69" name="Group 68"/>
          <p:cNvGrpSpPr/>
          <p:nvPr/>
        </p:nvGrpSpPr>
        <p:grpSpPr>
          <a:xfrm>
            <a:off x="8570490" y="779853"/>
            <a:ext cx="564229" cy="777240"/>
            <a:chOff x="7224714" y="-206595"/>
            <a:chExt cx="564229" cy="777240"/>
          </a:xfrm>
          <a:solidFill>
            <a:srgbClr val="D4720F"/>
          </a:solidFill>
          <a:effectLst>
            <a:outerShdw blurRad="50800" dist="38100" dir="2700000" algn="tl" rotWithShape="0">
              <a:prstClr val="black">
                <a:alpha val="40000"/>
              </a:prstClr>
            </a:outerShdw>
          </a:effectLst>
        </p:grpSpPr>
        <p:sp>
          <p:nvSpPr>
            <p:cNvPr id="70" name="Rectangle 69"/>
            <p:cNvSpPr/>
            <p:nvPr/>
          </p:nvSpPr>
          <p:spPr>
            <a:xfrm>
              <a:off x="7224714" y="-20659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TextBox 70"/>
            <p:cNvSpPr txBox="1"/>
            <p:nvPr userDrawn="1"/>
          </p:nvSpPr>
          <p:spPr>
            <a:xfrm>
              <a:off x="7341030" y="-20659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2" name="Group 71"/>
          <p:cNvGrpSpPr/>
          <p:nvPr/>
        </p:nvGrpSpPr>
        <p:grpSpPr>
          <a:xfrm>
            <a:off x="8570490" y="1559706"/>
            <a:ext cx="564229" cy="777240"/>
            <a:chOff x="7224714" y="-412017"/>
            <a:chExt cx="564229" cy="777240"/>
          </a:xfrm>
          <a:solidFill>
            <a:srgbClr val="D4720F"/>
          </a:solidFill>
          <a:effectLst>
            <a:outerShdw blurRad="50800" dist="38100" dir="2700000" algn="tl" rotWithShape="0">
              <a:prstClr val="black">
                <a:alpha val="40000"/>
              </a:prstClr>
            </a:outerShdw>
          </a:effectLst>
        </p:grpSpPr>
        <p:sp>
          <p:nvSpPr>
            <p:cNvPr id="73" name="Rectangle 72"/>
            <p:cNvSpPr/>
            <p:nvPr/>
          </p:nvSpPr>
          <p:spPr>
            <a:xfrm>
              <a:off x="7224714" y="-412017"/>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TextBox 73"/>
            <p:cNvSpPr txBox="1"/>
            <p:nvPr userDrawn="1"/>
          </p:nvSpPr>
          <p:spPr>
            <a:xfrm>
              <a:off x="7341030" y="-412017"/>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5" name="Group 74"/>
          <p:cNvGrpSpPr/>
          <p:nvPr/>
        </p:nvGrpSpPr>
        <p:grpSpPr>
          <a:xfrm>
            <a:off x="8570490" y="2339559"/>
            <a:ext cx="564229" cy="777240"/>
            <a:chOff x="7224714" y="-613630"/>
            <a:chExt cx="564229" cy="777240"/>
          </a:xfrm>
          <a:solidFill>
            <a:srgbClr val="02458C"/>
          </a:solidFill>
          <a:effectLst>
            <a:outerShdw blurRad="50800" dist="38100" dir="2700000" algn="tl" rotWithShape="0">
              <a:prstClr val="black">
                <a:alpha val="40000"/>
              </a:prstClr>
            </a:outerShdw>
          </a:effectLst>
        </p:grpSpPr>
        <p:sp>
          <p:nvSpPr>
            <p:cNvPr id="76" name="Rectangle 75"/>
            <p:cNvSpPr/>
            <p:nvPr/>
          </p:nvSpPr>
          <p:spPr>
            <a:xfrm>
              <a:off x="7224714" y="-61363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7" name="TextBox 76"/>
            <p:cNvSpPr txBox="1"/>
            <p:nvPr userDrawn="1"/>
          </p:nvSpPr>
          <p:spPr>
            <a:xfrm>
              <a:off x="7341030" y="-61363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spTree>
    <p:extLst>
      <p:ext uri="{BB962C8B-B14F-4D97-AF65-F5344CB8AC3E}">
        <p14:creationId xmlns:p14="http://schemas.microsoft.com/office/powerpoint/2010/main" val="2733624477"/>
      </p:ext>
    </p:extLst>
  </p:cSld>
  <p:clrMap bg1="dk1" tx1="lt1" bg2="dk2" tx2="lt2" accent1="accent1" accent2="accent2" accent3="accent3" accent4="accent4" accent5="accent5" accent6="accent6" hlink="hlink" folHlink="folHlink"/>
  <p:sldLayoutIdLst>
    <p:sldLayoutId id="2147483798" r:id="rId1"/>
    <p:sldLayoutId id="2147483799" r:id="rId2"/>
    <p:sldLayoutId id="2147483863" r:id="rId3"/>
    <p:sldLayoutId id="2147483800" r:id="rId4"/>
  </p:sldLayoutIdLst>
  <p:txStyles>
    <p:titleStyle>
      <a:lvl1pPr algn="l" defTabSz="914400" rtl="0" eaLnBrk="1" latinLnBrk="0" hangingPunct="1">
        <a:spcBef>
          <a:spcPct val="0"/>
        </a:spcBef>
        <a:buNone/>
        <a:defRPr sz="3600" b="1" kern="1200">
          <a:solidFill>
            <a:srgbClr val="02458C"/>
          </a:solidFill>
          <a:latin typeface="Calibri"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1pPr>
      <a:lvl2pPr marL="50292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2pPr>
      <a:lvl3pPr marL="6858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3pPr>
      <a:lvl4pPr marL="9144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4pPr>
      <a:lvl5pPr marL="11430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7" name="Rectangle 76"/>
          <p:cNvSpPr/>
          <p:nvPr/>
        </p:nvSpPr>
        <p:spPr>
          <a:xfrm>
            <a:off x="8871438" y="0"/>
            <a:ext cx="272562"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p:cNvGrpSpPr/>
          <p:nvPr/>
        </p:nvGrpSpPr>
        <p:grpSpPr>
          <a:xfrm>
            <a:off x="8570120" y="6235700"/>
            <a:ext cx="340642" cy="615888"/>
            <a:chOff x="8570120" y="4967288"/>
            <a:chExt cx="340642" cy="1893093"/>
          </a:xfrm>
          <a:solidFill>
            <a:schemeClr val="accent2"/>
          </a:solidFill>
          <a:effectLst>
            <a:outerShdw blurRad="50800" dist="38100" dir="2700000" algn="tl" rotWithShape="0">
              <a:prstClr val="black">
                <a:alpha val="40000"/>
              </a:prstClr>
            </a:outerShdw>
          </a:effectLst>
        </p:grpSpPr>
        <p:sp>
          <p:nvSpPr>
            <p:cNvPr id="79" name="Rectangle 78"/>
            <p:cNvSpPr/>
            <p:nvPr userDrawn="1"/>
          </p:nvSpPr>
          <p:spPr>
            <a:xfrm>
              <a:off x="8686801" y="4967288"/>
              <a:ext cx="223961" cy="1893093"/>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userDrawn="1"/>
          </p:nvSpPr>
          <p:spPr>
            <a:xfrm>
              <a:off x="8570120" y="4967288"/>
              <a:ext cx="66674" cy="1890712"/>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Slide Number Placeholder 7"/>
          <p:cNvSpPr txBox="1">
            <a:spLocks/>
          </p:cNvSpPr>
          <p:nvPr/>
        </p:nvSpPr>
        <p:spPr>
          <a:xfrm>
            <a:off x="8686015" y="6630084"/>
            <a:ext cx="229385" cy="146194"/>
          </a:xfrm>
          <a:prstGeom prst="rect">
            <a:avLst/>
          </a:prstGeom>
        </p:spPr>
        <p:txBody>
          <a:bodyPr wrap="square" lIns="0" tIns="0" rIns="0" bIns="0" anchor="ctr" anchorCtr="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7569E8-0AE9-4B9B-BB14-AC6E85488ADC}" type="slidenum">
              <a:rPr lang="en-US" sz="950" b="1" smtClean="0">
                <a:solidFill>
                  <a:schemeClr val="tx1"/>
                </a:solidFill>
              </a:rPr>
              <a:pPr/>
              <a:t>‹#›</a:t>
            </a:fld>
            <a:endParaRPr lang="en-US" sz="950" b="1" dirty="0">
              <a:solidFill>
                <a:schemeClr val="tx1"/>
              </a:solidFill>
            </a:endParaRPr>
          </a:p>
        </p:txBody>
      </p:sp>
      <p:sp>
        <p:nvSpPr>
          <p:cNvPr id="27" name="Rectangle 26"/>
          <p:cNvSpPr/>
          <p:nvPr/>
        </p:nvSpPr>
        <p:spPr>
          <a:xfrm rot="16200000">
            <a:off x="4215576" y="-4215575"/>
            <a:ext cx="138969" cy="8570120"/>
          </a:xfrm>
          <a:prstGeom prst="rect">
            <a:avLst/>
          </a:prstGeom>
          <a:solidFill>
            <a:srgbClr val="7BC342"/>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prstClr val="white"/>
              </a:solidFill>
            </a:endParaRPr>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4" name="Group 33"/>
          <p:cNvGrpSpPr/>
          <p:nvPr/>
        </p:nvGrpSpPr>
        <p:grpSpPr>
          <a:xfrm>
            <a:off x="8570490" y="3899265"/>
            <a:ext cx="564229" cy="777240"/>
            <a:chOff x="8570490" y="3952875"/>
            <a:chExt cx="564229" cy="777240"/>
          </a:xfrm>
          <a:solidFill>
            <a:srgbClr val="D4720F"/>
          </a:solidFill>
          <a:effectLst>
            <a:outerShdw blurRad="50800" dist="38100" dir="2700000" algn="tl" rotWithShape="0">
              <a:prstClr val="black">
                <a:alpha val="40000"/>
              </a:prstClr>
            </a:outerShdw>
          </a:effectLst>
        </p:grpSpPr>
        <p:sp>
          <p:nvSpPr>
            <p:cNvPr id="35" name="Rectangle 34"/>
            <p:cNvSpPr/>
            <p:nvPr/>
          </p:nvSpPr>
          <p:spPr>
            <a:xfrm>
              <a:off x="8570490" y="395287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p:cNvSpPr txBox="1"/>
            <p:nvPr userDrawn="1"/>
          </p:nvSpPr>
          <p:spPr>
            <a:xfrm>
              <a:off x="8686806" y="395287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37" name="Group 36"/>
          <p:cNvGrpSpPr/>
          <p:nvPr/>
        </p:nvGrpSpPr>
        <p:grpSpPr>
          <a:xfrm>
            <a:off x="8570490" y="4679118"/>
            <a:ext cx="564229" cy="777240"/>
            <a:chOff x="8570490" y="4743450"/>
            <a:chExt cx="564229" cy="777240"/>
          </a:xfrm>
          <a:solidFill>
            <a:srgbClr val="D4720F"/>
          </a:solidFill>
          <a:effectLst>
            <a:outerShdw blurRad="50800" dist="38100" dir="2700000" algn="tl" rotWithShape="0">
              <a:prstClr val="black">
                <a:alpha val="40000"/>
              </a:prstClr>
            </a:outerShdw>
          </a:effectLst>
        </p:grpSpPr>
        <p:sp>
          <p:nvSpPr>
            <p:cNvPr id="38" name="Rectangle 37"/>
            <p:cNvSpPr/>
            <p:nvPr userDrawn="1"/>
          </p:nvSpPr>
          <p:spPr>
            <a:xfrm>
              <a:off x="8570490" y="474345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p:cNvSpPr txBox="1"/>
            <p:nvPr userDrawn="1"/>
          </p:nvSpPr>
          <p:spPr>
            <a:xfrm>
              <a:off x="8686806" y="474345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40" name="Group 39"/>
          <p:cNvGrpSpPr/>
          <p:nvPr/>
        </p:nvGrpSpPr>
        <p:grpSpPr>
          <a:xfrm>
            <a:off x="8570490" y="5458968"/>
            <a:ext cx="564229" cy="777240"/>
            <a:chOff x="8570490" y="5534025"/>
            <a:chExt cx="564229" cy="777240"/>
          </a:xfrm>
          <a:solidFill>
            <a:srgbClr val="D4720F"/>
          </a:solidFill>
          <a:effectLst>
            <a:outerShdw blurRad="50800" dist="38100" dir="2700000" algn="tl" rotWithShape="0">
              <a:prstClr val="black">
                <a:alpha val="40000"/>
              </a:prstClr>
            </a:outerShdw>
          </a:effectLst>
        </p:grpSpPr>
        <p:sp>
          <p:nvSpPr>
            <p:cNvPr id="44" name="Rectangle 43"/>
            <p:cNvSpPr/>
            <p:nvPr userDrawn="1"/>
          </p:nvSpPr>
          <p:spPr>
            <a:xfrm>
              <a:off x="8570490" y="553402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1" name="TextBox 60"/>
            <p:cNvSpPr txBox="1"/>
            <p:nvPr userDrawn="1"/>
          </p:nvSpPr>
          <p:spPr>
            <a:xfrm>
              <a:off x="8686806" y="553402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2" name="Group 61"/>
          <p:cNvGrpSpPr/>
          <p:nvPr/>
        </p:nvGrpSpPr>
        <p:grpSpPr>
          <a:xfrm>
            <a:off x="8570490" y="0"/>
            <a:ext cx="564229" cy="777240"/>
            <a:chOff x="7224714" y="0"/>
            <a:chExt cx="564229" cy="777240"/>
          </a:xfrm>
          <a:solidFill>
            <a:srgbClr val="D4720F"/>
          </a:solidFill>
          <a:effectLst>
            <a:outerShdw blurRad="50800" dist="38100" dir="2700000" algn="tl" rotWithShape="0">
              <a:prstClr val="black">
                <a:alpha val="40000"/>
              </a:prstClr>
            </a:outerShdw>
          </a:effectLst>
        </p:grpSpPr>
        <p:sp>
          <p:nvSpPr>
            <p:cNvPr id="63" name="Rectangle 62"/>
            <p:cNvSpPr/>
            <p:nvPr/>
          </p:nvSpPr>
          <p:spPr>
            <a:xfrm>
              <a:off x="7224714" y="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TextBox 63"/>
            <p:cNvSpPr txBox="1"/>
            <p:nvPr userDrawn="1"/>
          </p:nvSpPr>
          <p:spPr>
            <a:xfrm>
              <a:off x="7341030" y="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ysClr val="windowText" lastClr="000000"/>
                </a:solidFill>
                <a:latin typeface="Calibri" pitchFamily="34" charset="0"/>
              </a:endParaRPr>
            </a:p>
          </p:txBody>
        </p:sp>
      </p:grpSp>
      <p:grpSp>
        <p:nvGrpSpPr>
          <p:cNvPr id="65" name="Group 64"/>
          <p:cNvGrpSpPr/>
          <p:nvPr/>
        </p:nvGrpSpPr>
        <p:grpSpPr>
          <a:xfrm>
            <a:off x="8570490" y="779853"/>
            <a:ext cx="564229" cy="777240"/>
            <a:chOff x="7224714" y="-206595"/>
            <a:chExt cx="564229" cy="777240"/>
          </a:xfrm>
          <a:solidFill>
            <a:srgbClr val="D4720F"/>
          </a:solidFill>
          <a:effectLst>
            <a:outerShdw blurRad="50800" dist="38100" dir="2700000" algn="tl" rotWithShape="0">
              <a:prstClr val="black">
                <a:alpha val="40000"/>
              </a:prstClr>
            </a:outerShdw>
          </a:effectLst>
        </p:grpSpPr>
        <p:sp>
          <p:nvSpPr>
            <p:cNvPr id="66" name="Rectangle 65"/>
            <p:cNvSpPr/>
            <p:nvPr/>
          </p:nvSpPr>
          <p:spPr>
            <a:xfrm>
              <a:off x="7224714" y="-20659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TextBox 66"/>
            <p:cNvSpPr txBox="1"/>
            <p:nvPr userDrawn="1"/>
          </p:nvSpPr>
          <p:spPr>
            <a:xfrm>
              <a:off x="7341030" y="-20659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8" name="Group 67"/>
          <p:cNvGrpSpPr/>
          <p:nvPr/>
        </p:nvGrpSpPr>
        <p:grpSpPr>
          <a:xfrm>
            <a:off x="8570490" y="1559706"/>
            <a:ext cx="564229" cy="777240"/>
            <a:chOff x="7224714" y="-412017"/>
            <a:chExt cx="564229" cy="777240"/>
          </a:xfrm>
          <a:solidFill>
            <a:srgbClr val="D4720F"/>
          </a:solidFill>
          <a:effectLst>
            <a:outerShdw blurRad="50800" dist="38100" dir="2700000" algn="tl" rotWithShape="0">
              <a:prstClr val="black">
                <a:alpha val="40000"/>
              </a:prstClr>
            </a:outerShdw>
          </a:effectLst>
        </p:grpSpPr>
        <p:sp>
          <p:nvSpPr>
            <p:cNvPr id="69" name="Rectangle 68"/>
            <p:cNvSpPr/>
            <p:nvPr/>
          </p:nvSpPr>
          <p:spPr>
            <a:xfrm>
              <a:off x="7224714" y="-412017"/>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TextBox 69"/>
            <p:cNvSpPr txBox="1"/>
            <p:nvPr userDrawn="1"/>
          </p:nvSpPr>
          <p:spPr>
            <a:xfrm>
              <a:off x="7341030" y="-412017"/>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1" name="Group 70"/>
          <p:cNvGrpSpPr/>
          <p:nvPr/>
        </p:nvGrpSpPr>
        <p:grpSpPr>
          <a:xfrm>
            <a:off x="8570490" y="2339559"/>
            <a:ext cx="564229" cy="777240"/>
            <a:chOff x="7224714" y="-613630"/>
            <a:chExt cx="564229" cy="777240"/>
          </a:xfrm>
          <a:solidFill>
            <a:srgbClr val="D4720F"/>
          </a:solidFill>
          <a:effectLst>
            <a:outerShdw blurRad="50800" dist="38100" dir="2700000" algn="tl" rotWithShape="0">
              <a:prstClr val="black">
                <a:alpha val="40000"/>
              </a:prstClr>
            </a:outerShdw>
          </a:effectLst>
        </p:grpSpPr>
        <p:sp>
          <p:nvSpPr>
            <p:cNvPr id="72" name="Rectangle 71"/>
            <p:cNvSpPr/>
            <p:nvPr/>
          </p:nvSpPr>
          <p:spPr>
            <a:xfrm>
              <a:off x="7224714" y="-61363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3" name="TextBox 72"/>
            <p:cNvSpPr txBox="1"/>
            <p:nvPr userDrawn="1"/>
          </p:nvSpPr>
          <p:spPr>
            <a:xfrm>
              <a:off x="7341030" y="-61363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4" name="Group 73"/>
          <p:cNvGrpSpPr/>
          <p:nvPr/>
        </p:nvGrpSpPr>
        <p:grpSpPr>
          <a:xfrm>
            <a:off x="8570490" y="3119412"/>
            <a:ext cx="564229" cy="777240"/>
            <a:chOff x="7224714" y="-824034"/>
            <a:chExt cx="564229" cy="777240"/>
          </a:xfrm>
          <a:solidFill>
            <a:srgbClr val="02458C"/>
          </a:solidFill>
          <a:effectLst>
            <a:outerShdw blurRad="50800" dist="38100" dir="2700000" algn="tl" rotWithShape="0">
              <a:prstClr val="black">
                <a:alpha val="40000"/>
              </a:prstClr>
            </a:outerShdw>
          </a:effectLst>
        </p:grpSpPr>
        <p:sp>
          <p:nvSpPr>
            <p:cNvPr id="75" name="Rectangle 74"/>
            <p:cNvSpPr/>
            <p:nvPr/>
          </p:nvSpPr>
          <p:spPr>
            <a:xfrm>
              <a:off x="7224714" y="-824034"/>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TextBox 75"/>
            <p:cNvSpPr txBox="1"/>
            <p:nvPr userDrawn="1"/>
          </p:nvSpPr>
          <p:spPr>
            <a:xfrm>
              <a:off x="7341030" y="-824034"/>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spTree>
    <p:extLst>
      <p:ext uri="{BB962C8B-B14F-4D97-AF65-F5344CB8AC3E}">
        <p14:creationId xmlns:p14="http://schemas.microsoft.com/office/powerpoint/2010/main" val="3349852823"/>
      </p:ext>
    </p:extLst>
  </p:cSld>
  <p:clrMap bg1="dk1" tx1="lt1" bg2="dk2" tx2="lt2" accent1="accent1" accent2="accent2" accent3="accent3" accent4="accent4" accent5="accent5" accent6="accent6" hlink="hlink" folHlink="folHlink"/>
  <p:sldLayoutIdLst>
    <p:sldLayoutId id="2147483802" r:id="rId1"/>
    <p:sldLayoutId id="2147483803" r:id="rId2"/>
    <p:sldLayoutId id="2147483864" r:id="rId3"/>
    <p:sldLayoutId id="2147483804" r:id="rId4"/>
  </p:sldLayoutIdLst>
  <p:txStyles>
    <p:titleStyle>
      <a:lvl1pPr algn="l" defTabSz="914400" rtl="0" eaLnBrk="1" latinLnBrk="0" hangingPunct="1">
        <a:spcBef>
          <a:spcPct val="0"/>
        </a:spcBef>
        <a:buNone/>
        <a:defRPr sz="3600" b="1" kern="1200">
          <a:solidFill>
            <a:srgbClr val="02458C"/>
          </a:solidFill>
          <a:latin typeface="Calibri"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1pPr>
      <a:lvl2pPr marL="50292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2pPr>
      <a:lvl3pPr marL="6858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3pPr>
      <a:lvl4pPr marL="9144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4pPr>
      <a:lvl5pPr marL="11430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1" name="Rectangle 40"/>
          <p:cNvSpPr/>
          <p:nvPr/>
        </p:nvSpPr>
        <p:spPr>
          <a:xfrm>
            <a:off x="8871438" y="0"/>
            <a:ext cx="272562"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8570120" y="6235700"/>
            <a:ext cx="340642" cy="615888"/>
            <a:chOff x="8570120" y="4967288"/>
            <a:chExt cx="340642" cy="1893093"/>
          </a:xfrm>
          <a:solidFill>
            <a:schemeClr val="accent2"/>
          </a:solidFill>
          <a:effectLst>
            <a:outerShdw blurRad="50800" dist="38100" dir="2700000" algn="tl" rotWithShape="0">
              <a:prstClr val="black">
                <a:alpha val="40000"/>
              </a:prstClr>
            </a:outerShdw>
          </a:effectLst>
        </p:grpSpPr>
        <p:sp>
          <p:nvSpPr>
            <p:cNvPr id="43" name="Rectangle 42"/>
            <p:cNvSpPr/>
            <p:nvPr userDrawn="1"/>
          </p:nvSpPr>
          <p:spPr>
            <a:xfrm>
              <a:off x="8686801" y="4967288"/>
              <a:ext cx="223961" cy="1893093"/>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8570120" y="4967288"/>
              <a:ext cx="66674" cy="1890712"/>
            </a:xfrm>
            <a:prstGeom prst="rect">
              <a:avLst/>
            </a:prstGeom>
            <a:solidFill>
              <a:srgbClr val="AE082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Slide Number Placeholder 7"/>
          <p:cNvSpPr txBox="1">
            <a:spLocks/>
          </p:cNvSpPr>
          <p:nvPr/>
        </p:nvSpPr>
        <p:spPr>
          <a:xfrm>
            <a:off x="8686015" y="6630084"/>
            <a:ext cx="229385" cy="146194"/>
          </a:xfrm>
          <a:prstGeom prst="rect">
            <a:avLst/>
          </a:prstGeom>
        </p:spPr>
        <p:txBody>
          <a:bodyPr wrap="square" lIns="0" tIns="0" rIns="0" bIns="0" anchor="ctr" anchorCtr="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7569E8-0AE9-4B9B-BB14-AC6E85488ADC}" type="slidenum">
              <a:rPr lang="en-US" sz="950" b="1" smtClean="0">
                <a:solidFill>
                  <a:schemeClr val="tx1"/>
                </a:solidFill>
              </a:rPr>
              <a:pPr/>
              <a:t>‹#›</a:t>
            </a:fld>
            <a:endParaRPr lang="en-US" sz="950" b="1" dirty="0">
              <a:solidFill>
                <a:schemeClr val="tx1"/>
              </a:solidFill>
            </a:endParaRPr>
          </a:p>
        </p:txBody>
      </p:sp>
      <p:sp>
        <p:nvSpPr>
          <p:cNvPr id="27" name="Rectangle 26"/>
          <p:cNvSpPr/>
          <p:nvPr/>
        </p:nvSpPr>
        <p:spPr>
          <a:xfrm rot="16200000">
            <a:off x="4215576" y="-4215575"/>
            <a:ext cx="138969" cy="8570120"/>
          </a:xfrm>
          <a:prstGeom prst="rect">
            <a:avLst/>
          </a:prstGeom>
          <a:solidFill>
            <a:srgbClr val="7BC342"/>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prstClr val="white"/>
              </a:solidFill>
            </a:endParaRPr>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7" name="Group 36"/>
          <p:cNvGrpSpPr/>
          <p:nvPr/>
        </p:nvGrpSpPr>
        <p:grpSpPr>
          <a:xfrm>
            <a:off x="8570490" y="4679118"/>
            <a:ext cx="564229" cy="777240"/>
            <a:chOff x="8570490" y="4743450"/>
            <a:chExt cx="564229" cy="777240"/>
          </a:xfrm>
          <a:solidFill>
            <a:srgbClr val="D4720F"/>
          </a:solidFill>
          <a:effectLst>
            <a:outerShdw blurRad="50800" dist="38100" dir="2700000" algn="tl" rotWithShape="0">
              <a:prstClr val="black">
                <a:alpha val="40000"/>
              </a:prstClr>
            </a:outerShdw>
          </a:effectLst>
        </p:grpSpPr>
        <p:sp>
          <p:nvSpPr>
            <p:cNvPr id="38" name="Rectangle 37"/>
            <p:cNvSpPr/>
            <p:nvPr userDrawn="1"/>
          </p:nvSpPr>
          <p:spPr>
            <a:xfrm>
              <a:off x="8570490" y="474345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p:cNvSpPr txBox="1"/>
            <p:nvPr userDrawn="1"/>
          </p:nvSpPr>
          <p:spPr>
            <a:xfrm>
              <a:off x="8686806" y="474345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40" name="Group 39"/>
          <p:cNvGrpSpPr/>
          <p:nvPr/>
        </p:nvGrpSpPr>
        <p:grpSpPr>
          <a:xfrm>
            <a:off x="8570490" y="5458968"/>
            <a:ext cx="564229" cy="777240"/>
            <a:chOff x="8570490" y="5534025"/>
            <a:chExt cx="564229" cy="777240"/>
          </a:xfrm>
          <a:solidFill>
            <a:srgbClr val="D4720F"/>
          </a:solidFill>
          <a:effectLst>
            <a:outerShdw blurRad="50800" dist="38100" dir="2700000" algn="tl" rotWithShape="0">
              <a:prstClr val="black">
                <a:alpha val="40000"/>
              </a:prstClr>
            </a:outerShdw>
          </a:effectLst>
        </p:grpSpPr>
        <p:sp>
          <p:nvSpPr>
            <p:cNvPr id="44" name="Rectangle 43"/>
            <p:cNvSpPr/>
            <p:nvPr userDrawn="1"/>
          </p:nvSpPr>
          <p:spPr>
            <a:xfrm>
              <a:off x="8570490" y="553402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1" name="TextBox 60"/>
            <p:cNvSpPr txBox="1"/>
            <p:nvPr userDrawn="1"/>
          </p:nvSpPr>
          <p:spPr>
            <a:xfrm>
              <a:off x="8686806" y="553402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2" name="Group 61"/>
          <p:cNvGrpSpPr/>
          <p:nvPr/>
        </p:nvGrpSpPr>
        <p:grpSpPr>
          <a:xfrm>
            <a:off x="8570490" y="0"/>
            <a:ext cx="564229" cy="777240"/>
            <a:chOff x="7224714" y="0"/>
            <a:chExt cx="564229" cy="777240"/>
          </a:xfrm>
          <a:solidFill>
            <a:srgbClr val="D4720F"/>
          </a:solidFill>
          <a:effectLst>
            <a:outerShdw blurRad="50800" dist="38100" dir="2700000" algn="tl" rotWithShape="0">
              <a:prstClr val="black">
                <a:alpha val="40000"/>
              </a:prstClr>
            </a:outerShdw>
          </a:effectLst>
        </p:grpSpPr>
        <p:sp>
          <p:nvSpPr>
            <p:cNvPr id="63" name="Rectangle 62"/>
            <p:cNvSpPr/>
            <p:nvPr/>
          </p:nvSpPr>
          <p:spPr>
            <a:xfrm>
              <a:off x="7224714" y="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TextBox 63"/>
            <p:cNvSpPr txBox="1"/>
            <p:nvPr userDrawn="1"/>
          </p:nvSpPr>
          <p:spPr>
            <a:xfrm>
              <a:off x="7341030" y="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ysClr val="windowText" lastClr="000000"/>
                </a:solidFill>
                <a:latin typeface="Calibri" pitchFamily="34" charset="0"/>
              </a:endParaRPr>
            </a:p>
          </p:txBody>
        </p:sp>
      </p:grpSp>
      <p:grpSp>
        <p:nvGrpSpPr>
          <p:cNvPr id="65" name="Group 64"/>
          <p:cNvGrpSpPr/>
          <p:nvPr/>
        </p:nvGrpSpPr>
        <p:grpSpPr>
          <a:xfrm>
            <a:off x="8570490" y="779853"/>
            <a:ext cx="564229" cy="777240"/>
            <a:chOff x="7224714" y="-206595"/>
            <a:chExt cx="564229" cy="777240"/>
          </a:xfrm>
          <a:solidFill>
            <a:srgbClr val="D4720F"/>
          </a:solidFill>
          <a:effectLst>
            <a:outerShdw blurRad="50800" dist="38100" dir="2700000" algn="tl" rotWithShape="0">
              <a:prstClr val="black">
                <a:alpha val="40000"/>
              </a:prstClr>
            </a:outerShdw>
          </a:effectLst>
        </p:grpSpPr>
        <p:sp>
          <p:nvSpPr>
            <p:cNvPr id="66" name="Rectangle 65"/>
            <p:cNvSpPr/>
            <p:nvPr/>
          </p:nvSpPr>
          <p:spPr>
            <a:xfrm>
              <a:off x="7224714" y="-20659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TextBox 66"/>
            <p:cNvSpPr txBox="1"/>
            <p:nvPr userDrawn="1"/>
          </p:nvSpPr>
          <p:spPr>
            <a:xfrm>
              <a:off x="7341030" y="-20659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68" name="Group 67"/>
          <p:cNvGrpSpPr/>
          <p:nvPr/>
        </p:nvGrpSpPr>
        <p:grpSpPr>
          <a:xfrm>
            <a:off x="8570490" y="1559706"/>
            <a:ext cx="564229" cy="777240"/>
            <a:chOff x="7224714" y="-412017"/>
            <a:chExt cx="564229" cy="777240"/>
          </a:xfrm>
          <a:solidFill>
            <a:srgbClr val="D4720F"/>
          </a:solidFill>
          <a:effectLst>
            <a:outerShdw blurRad="50800" dist="38100" dir="2700000" algn="tl" rotWithShape="0">
              <a:prstClr val="black">
                <a:alpha val="40000"/>
              </a:prstClr>
            </a:outerShdw>
          </a:effectLst>
        </p:grpSpPr>
        <p:sp>
          <p:nvSpPr>
            <p:cNvPr id="69" name="Rectangle 68"/>
            <p:cNvSpPr/>
            <p:nvPr/>
          </p:nvSpPr>
          <p:spPr>
            <a:xfrm>
              <a:off x="7224714" y="-412017"/>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TextBox 69"/>
            <p:cNvSpPr txBox="1"/>
            <p:nvPr userDrawn="1"/>
          </p:nvSpPr>
          <p:spPr>
            <a:xfrm>
              <a:off x="7341030" y="-412017"/>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1" name="Group 70"/>
          <p:cNvGrpSpPr/>
          <p:nvPr/>
        </p:nvGrpSpPr>
        <p:grpSpPr>
          <a:xfrm>
            <a:off x="8570490" y="2339559"/>
            <a:ext cx="564229" cy="777240"/>
            <a:chOff x="7224714" y="-613630"/>
            <a:chExt cx="564229" cy="777240"/>
          </a:xfrm>
          <a:solidFill>
            <a:srgbClr val="D4720F"/>
          </a:solidFill>
          <a:effectLst>
            <a:outerShdw blurRad="50800" dist="38100" dir="2700000" algn="tl" rotWithShape="0">
              <a:prstClr val="black">
                <a:alpha val="40000"/>
              </a:prstClr>
            </a:outerShdw>
          </a:effectLst>
        </p:grpSpPr>
        <p:sp>
          <p:nvSpPr>
            <p:cNvPr id="72" name="Rectangle 71"/>
            <p:cNvSpPr/>
            <p:nvPr/>
          </p:nvSpPr>
          <p:spPr>
            <a:xfrm>
              <a:off x="7224714" y="-613630"/>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3" name="TextBox 72"/>
            <p:cNvSpPr txBox="1"/>
            <p:nvPr userDrawn="1"/>
          </p:nvSpPr>
          <p:spPr>
            <a:xfrm>
              <a:off x="7341030" y="-613630"/>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74" name="Group 73"/>
          <p:cNvGrpSpPr/>
          <p:nvPr/>
        </p:nvGrpSpPr>
        <p:grpSpPr>
          <a:xfrm>
            <a:off x="8570490" y="3119412"/>
            <a:ext cx="564229" cy="777240"/>
            <a:chOff x="7224714" y="-824034"/>
            <a:chExt cx="564229" cy="777240"/>
          </a:xfrm>
          <a:solidFill>
            <a:srgbClr val="D4720F"/>
          </a:solidFill>
          <a:effectLst>
            <a:outerShdw blurRad="50800" dist="38100" dir="2700000" algn="tl" rotWithShape="0">
              <a:prstClr val="black">
                <a:alpha val="40000"/>
              </a:prstClr>
            </a:outerShdw>
          </a:effectLst>
        </p:grpSpPr>
        <p:sp>
          <p:nvSpPr>
            <p:cNvPr id="75" name="Rectangle 74"/>
            <p:cNvSpPr/>
            <p:nvPr/>
          </p:nvSpPr>
          <p:spPr>
            <a:xfrm>
              <a:off x="7224714" y="-824034"/>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TextBox 75"/>
            <p:cNvSpPr txBox="1"/>
            <p:nvPr userDrawn="1"/>
          </p:nvSpPr>
          <p:spPr>
            <a:xfrm>
              <a:off x="7341030" y="-824034"/>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grpSp>
        <p:nvGrpSpPr>
          <p:cNvPr id="34" name="Group 33"/>
          <p:cNvGrpSpPr/>
          <p:nvPr/>
        </p:nvGrpSpPr>
        <p:grpSpPr>
          <a:xfrm>
            <a:off x="8570490" y="3899265"/>
            <a:ext cx="564229" cy="777240"/>
            <a:chOff x="8570490" y="3952875"/>
            <a:chExt cx="564229" cy="777240"/>
          </a:xfrm>
          <a:solidFill>
            <a:srgbClr val="02458C"/>
          </a:solidFill>
          <a:effectLst>
            <a:outerShdw blurRad="50800" dist="38100" dir="2700000" algn="tl" rotWithShape="0">
              <a:prstClr val="black">
                <a:alpha val="40000"/>
              </a:prstClr>
            </a:outerShdw>
          </a:effectLst>
        </p:grpSpPr>
        <p:sp>
          <p:nvSpPr>
            <p:cNvPr id="35" name="Rectangle 34"/>
            <p:cNvSpPr/>
            <p:nvPr/>
          </p:nvSpPr>
          <p:spPr>
            <a:xfrm>
              <a:off x="8570490" y="3952875"/>
              <a:ext cx="67408" cy="77724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p:cNvSpPr txBox="1"/>
            <p:nvPr userDrawn="1"/>
          </p:nvSpPr>
          <p:spPr>
            <a:xfrm>
              <a:off x="8686806" y="3952875"/>
              <a:ext cx="447913" cy="777240"/>
            </a:xfrm>
            <a:prstGeom prst="homePlate">
              <a:avLst>
                <a:gd name="adj" fmla="val 36008"/>
              </a:avLst>
            </a:prstGeom>
            <a:grpFill/>
            <a:ln w="3175">
              <a:solidFill>
                <a:schemeClr val="tx1"/>
              </a:solidFill>
            </a:ln>
          </p:spPr>
          <p:txBody>
            <a:bodyPr vert="vert" wrap="square" lIns="45720" tIns="45720" rIns="137160" bIns="45720" rtlCol="0" anchor="ctr" anchorCtr="1">
              <a:spAutoFit/>
            </a:bodyPr>
            <a:lstStyle/>
            <a:p>
              <a:endParaRPr lang="en-US" sz="1200" b="1" dirty="0">
                <a:solidFill>
                  <a:schemeClr val="bg1"/>
                </a:solidFill>
                <a:latin typeface="Calibri" pitchFamily="34" charset="0"/>
              </a:endParaRPr>
            </a:p>
          </p:txBody>
        </p:sp>
      </p:grpSp>
    </p:spTree>
    <p:extLst>
      <p:ext uri="{BB962C8B-B14F-4D97-AF65-F5344CB8AC3E}">
        <p14:creationId xmlns:p14="http://schemas.microsoft.com/office/powerpoint/2010/main" val="3726709743"/>
      </p:ext>
    </p:extLst>
  </p:cSld>
  <p:clrMap bg1="dk1" tx1="lt1" bg2="dk2" tx2="lt2" accent1="accent1" accent2="accent2" accent3="accent3" accent4="accent4" accent5="accent5" accent6="accent6" hlink="hlink" folHlink="folHlink"/>
  <p:sldLayoutIdLst>
    <p:sldLayoutId id="2147483835" r:id="rId1"/>
    <p:sldLayoutId id="2147483836" r:id="rId2"/>
    <p:sldLayoutId id="2147483865" r:id="rId3"/>
    <p:sldLayoutId id="2147483837" r:id="rId4"/>
  </p:sldLayoutIdLst>
  <p:txStyles>
    <p:titleStyle>
      <a:lvl1pPr algn="l" defTabSz="914400" rtl="0" eaLnBrk="1" latinLnBrk="0" hangingPunct="1">
        <a:spcBef>
          <a:spcPct val="0"/>
        </a:spcBef>
        <a:buNone/>
        <a:defRPr sz="3600" b="1" kern="1200">
          <a:solidFill>
            <a:srgbClr val="02458C"/>
          </a:solidFill>
          <a:latin typeface="Calibri"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1pPr>
      <a:lvl2pPr marL="50292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2pPr>
      <a:lvl3pPr marL="6858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3pPr>
      <a:lvl4pPr marL="9144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4pPr>
      <a:lvl5pPr marL="1143000" indent="-182880" algn="l" defTabSz="914400" rtl="0" eaLnBrk="1" latinLnBrk="0" hangingPunct="1">
        <a:spcBef>
          <a:spcPct val="20000"/>
        </a:spcBef>
        <a:buClr>
          <a:srgbClr val="2B7C99"/>
        </a:buClr>
        <a:buFont typeface="Wingdings" charset="2"/>
        <a:buChar char="§"/>
        <a:defRPr sz="2000" b="1" kern="1200">
          <a:solidFill>
            <a:schemeClr val="bg1"/>
          </a:solidFill>
          <a:latin typeface="Calibri" pitchFamily="34" charset="0"/>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8" Type="http://schemas.openxmlformats.org/officeDocument/2006/relationships/slide" Target="slide100.xml"/><Relationship Id="rId3" Type="http://schemas.openxmlformats.org/officeDocument/2006/relationships/slide" Target="slide33.xml"/><Relationship Id="rId7" Type="http://schemas.openxmlformats.org/officeDocument/2006/relationships/slide" Target="slide87.xml"/><Relationship Id="rId2" Type="http://schemas.openxmlformats.org/officeDocument/2006/relationships/chart" Target="../charts/chart43.xml"/><Relationship Id="rId1" Type="http://schemas.openxmlformats.org/officeDocument/2006/relationships/slideLayout" Target="../slideLayouts/slideLayout27.xml"/><Relationship Id="rId6" Type="http://schemas.openxmlformats.org/officeDocument/2006/relationships/slide" Target="slide74.xml"/><Relationship Id="rId5" Type="http://schemas.openxmlformats.org/officeDocument/2006/relationships/slide" Target="slide61.xml"/><Relationship Id="rId10" Type="http://schemas.openxmlformats.org/officeDocument/2006/relationships/slide" Target="slide126.xml"/><Relationship Id="rId4" Type="http://schemas.openxmlformats.org/officeDocument/2006/relationships/slide" Target="slide48.xml"/><Relationship Id="rId9" Type="http://schemas.openxmlformats.org/officeDocument/2006/relationships/slide" Target="slide113.xml"/></Relationships>
</file>

<file path=ppt/slides/_rels/slide101.xml.rels><?xml version="1.0" encoding="UTF-8" standalone="yes"?>
<Relationships xmlns="http://schemas.openxmlformats.org/package/2006/relationships"><Relationship Id="rId8" Type="http://schemas.openxmlformats.org/officeDocument/2006/relationships/slide" Target="slide101.xml"/><Relationship Id="rId3" Type="http://schemas.openxmlformats.org/officeDocument/2006/relationships/slide" Target="slide34.xml"/><Relationship Id="rId7" Type="http://schemas.openxmlformats.org/officeDocument/2006/relationships/slide" Target="slide88.xml"/><Relationship Id="rId2" Type="http://schemas.openxmlformats.org/officeDocument/2006/relationships/notesSlide" Target="../notesSlides/notesSlide73.xml"/><Relationship Id="rId1" Type="http://schemas.openxmlformats.org/officeDocument/2006/relationships/slideLayout" Target="../slideLayouts/slideLayout28.xml"/><Relationship Id="rId6" Type="http://schemas.openxmlformats.org/officeDocument/2006/relationships/slide" Target="slide75.xml"/><Relationship Id="rId5" Type="http://schemas.openxmlformats.org/officeDocument/2006/relationships/slide" Target="slide62.xml"/><Relationship Id="rId10" Type="http://schemas.openxmlformats.org/officeDocument/2006/relationships/slide" Target="slide127.xml"/><Relationship Id="rId4" Type="http://schemas.openxmlformats.org/officeDocument/2006/relationships/slide" Target="slide49.xml"/><Relationship Id="rId9" Type="http://schemas.openxmlformats.org/officeDocument/2006/relationships/slide" Target="slide114.xml"/></Relationships>
</file>

<file path=ppt/slides/_rels/slide102.xml.rels><?xml version="1.0" encoding="UTF-8" standalone="yes"?>
<Relationships xmlns="http://schemas.openxmlformats.org/package/2006/relationships"><Relationship Id="rId8" Type="http://schemas.openxmlformats.org/officeDocument/2006/relationships/slide" Target="slide89.xml"/><Relationship Id="rId3" Type="http://schemas.openxmlformats.org/officeDocument/2006/relationships/chart" Target="../charts/chart44.xml"/><Relationship Id="rId7" Type="http://schemas.openxmlformats.org/officeDocument/2006/relationships/slide" Target="slide76.xml"/><Relationship Id="rId2" Type="http://schemas.openxmlformats.org/officeDocument/2006/relationships/notesSlide" Target="../notesSlides/notesSlide74.xml"/><Relationship Id="rId1" Type="http://schemas.openxmlformats.org/officeDocument/2006/relationships/slideLayout" Target="../slideLayouts/slideLayout27.xml"/><Relationship Id="rId6" Type="http://schemas.openxmlformats.org/officeDocument/2006/relationships/slide" Target="slide63.xml"/><Relationship Id="rId11" Type="http://schemas.openxmlformats.org/officeDocument/2006/relationships/slide" Target="slide128.xml"/><Relationship Id="rId5" Type="http://schemas.openxmlformats.org/officeDocument/2006/relationships/slide" Target="slide50.xml"/><Relationship Id="rId10" Type="http://schemas.openxmlformats.org/officeDocument/2006/relationships/slide" Target="slide115.xml"/><Relationship Id="rId4" Type="http://schemas.openxmlformats.org/officeDocument/2006/relationships/slide" Target="slide35.xml"/><Relationship Id="rId9" Type="http://schemas.openxmlformats.org/officeDocument/2006/relationships/slide" Target="slide102.xml"/></Relationships>
</file>

<file path=ppt/slides/_rels/slide103.xml.rels><?xml version="1.0" encoding="UTF-8" standalone="yes"?>
<Relationships xmlns="http://schemas.openxmlformats.org/package/2006/relationships"><Relationship Id="rId8" Type="http://schemas.openxmlformats.org/officeDocument/2006/relationships/slide" Target="slide103.xml"/><Relationship Id="rId3" Type="http://schemas.openxmlformats.org/officeDocument/2006/relationships/slide" Target="slide38.xml"/><Relationship Id="rId7" Type="http://schemas.openxmlformats.org/officeDocument/2006/relationships/slide" Target="slide90.xml"/><Relationship Id="rId2" Type="http://schemas.openxmlformats.org/officeDocument/2006/relationships/slide" Target="slide15.xml"/><Relationship Id="rId1" Type="http://schemas.openxmlformats.org/officeDocument/2006/relationships/slideLayout" Target="../slideLayouts/slideLayout30.xml"/><Relationship Id="rId6" Type="http://schemas.openxmlformats.org/officeDocument/2006/relationships/slide" Target="slide77.xml"/><Relationship Id="rId5" Type="http://schemas.openxmlformats.org/officeDocument/2006/relationships/slide" Target="slide64.xml"/><Relationship Id="rId4" Type="http://schemas.openxmlformats.org/officeDocument/2006/relationships/slide" Target="slide51.xml"/><Relationship Id="rId9" Type="http://schemas.openxmlformats.org/officeDocument/2006/relationships/slide" Target="slide116.xml"/></Relationships>
</file>

<file path=ppt/slides/_rels/slide104.xml.rels><?xml version="1.0" encoding="UTF-8" standalone="yes"?>
<Relationships xmlns="http://schemas.openxmlformats.org/package/2006/relationships"><Relationship Id="rId8" Type="http://schemas.openxmlformats.org/officeDocument/2006/relationships/slide" Target="slide91.xml"/><Relationship Id="rId3" Type="http://schemas.openxmlformats.org/officeDocument/2006/relationships/slide" Target="slide16.xml"/><Relationship Id="rId7" Type="http://schemas.openxmlformats.org/officeDocument/2006/relationships/slide" Target="slide78.xml"/><Relationship Id="rId2" Type="http://schemas.openxmlformats.org/officeDocument/2006/relationships/notesSlide" Target="../notesSlides/notesSlide75.xml"/><Relationship Id="rId1" Type="http://schemas.openxmlformats.org/officeDocument/2006/relationships/slideLayout" Target="../slideLayouts/slideLayout32.xml"/><Relationship Id="rId6" Type="http://schemas.openxmlformats.org/officeDocument/2006/relationships/slide" Target="slide65.xml"/><Relationship Id="rId5" Type="http://schemas.openxmlformats.org/officeDocument/2006/relationships/slide" Target="slide52.xml"/><Relationship Id="rId10" Type="http://schemas.openxmlformats.org/officeDocument/2006/relationships/slide" Target="slide117.xml"/><Relationship Id="rId4" Type="http://schemas.openxmlformats.org/officeDocument/2006/relationships/slide" Target="slide39.xml"/><Relationship Id="rId9" Type="http://schemas.openxmlformats.org/officeDocument/2006/relationships/slide" Target="slide104.xml"/></Relationships>
</file>

<file path=ppt/slides/_rels/slide105.xml.rels><?xml version="1.0" encoding="UTF-8" standalone="yes"?>
<Relationships xmlns="http://schemas.openxmlformats.org/package/2006/relationships"><Relationship Id="rId8" Type="http://schemas.openxmlformats.org/officeDocument/2006/relationships/slide" Target="slide92.xml"/><Relationship Id="rId3" Type="http://schemas.openxmlformats.org/officeDocument/2006/relationships/slide" Target="slide17.xml"/><Relationship Id="rId7" Type="http://schemas.openxmlformats.org/officeDocument/2006/relationships/slide" Target="slide79.xml"/><Relationship Id="rId2" Type="http://schemas.openxmlformats.org/officeDocument/2006/relationships/chart" Target="../charts/chart45.xml"/><Relationship Id="rId1" Type="http://schemas.openxmlformats.org/officeDocument/2006/relationships/slideLayout" Target="../slideLayouts/slideLayout31.xml"/><Relationship Id="rId6" Type="http://schemas.openxmlformats.org/officeDocument/2006/relationships/slide" Target="slide66.xml"/><Relationship Id="rId5" Type="http://schemas.openxmlformats.org/officeDocument/2006/relationships/slide" Target="slide53.xml"/><Relationship Id="rId10" Type="http://schemas.openxmlformats.org/officeDocument/2006/relationships/slide" Target="slide118.xml"/><Relationship Id="rId4" Type="http://schemas.openxmlformats.org/officeDocument/2006/relationships/slide" Target="slide40.xml"/><Relationship Id="rId9" Type="http://schemas.openxmlformats.org/officeDocument/2006/relationships/slide" Target="slide105.xml"/></Relationships>
</file>

<file path=ppt/slides/_rels/slide106.xml.rels><?xml version="1.0" encoding="UTF-8" standalone="yes"?>
<Relationships xmlns="http://schemas.openxmlformats.org/package/2006/relationships"><Relationship Id="rId8" Type="http://schemas.openxmlformats.org/officeDocument/2006/relationships/slide" Target="slide93.xml"/><Relationship Id="rId3" Type="http://schemas.openxmlformats.org/officeDocument/2006/relationships/slide" Target="slide18.xml"/><Relationship Id="rId7" Type="http://schemas.openxmlformats.org/officeDocument/2006/relationships/slide" Target="slide80.xml"/><Relationship Id="rId2" Type="http://schemas.openxmlformats.org/officeDocument/2006/relationships/notesSlide" Target="../notesSlides/notesSlide76.xml"/><Relationship Id="rId1" Type="http://schemas.openxmlformats.org/officeDocument/2006/relationships/slideLayout" Target="../slideLayouts/slideLayout32.xml"/><Relationship Id="rId6" Type="http://schemas.openxmlformats.org/officeDocument/2006/relationships/slide" Target="slide67.xml"/><Relationship Id="rId5" Type="http://schemas.openxmlformats.org/officeDocument/2006/relationships/slide" Target="slide54.xml"/><Relationship Id="rId10" Type="http://schemas.openxmlformats.org/officeDocument/2006/relationships/slide" Target="slide119.xml"/><Relationship Id="rId4" Type="http://schemas.openxmlformats.org/officeDocument/2006/relationships/slide" Target="slide41.xml"/><Relationship Id="rId9" Type="http://schemas.openxmlformats.org/officeDocument/2006/relationships/slide" Target="slide106.xml"/></Relationships>
</file>

<file path=ppt/slides/_rels/slide107.xml.rels><?xml version="1.0" encoding="UTF-8" standalone="yes"?>
<Relationships xmlns="http://schemas.openxmlformats.org/package/2006/relationships"><Relationship Id="rId8" Type="http://schemas.openxmlformats.org/officeDocument/2006/relationships/slide" Target="slide94.xml"/><Relationship Id="rId3" Type="http://schemas.openxmlformats.org/officeDocument/2006/relationships/slide" Target="slide19.xml"/><Relationship Id="rId7" Type="http://schemas.openxmlformats.org/officeDocument/2006/relationships/slide" Target="slide81.xml"/><Relationship Id="rId2" Type="http://schemas.openxmlformats.org/officeDocument/2006/relationships/chart" Target="../charts/chart46.xml"/><Relationship Id="rId1" Type="http://schemas.openxmlformats.org/officeDocument/2006/relationships/slideLayout" Target="../slideLayouts/slideLayout31.xml"/><Relationship Id="rId6" Type="http://schemas.openxmlformats.org/officeDocument/2006/relationships/slide" Target="slide68.xml"/><Relationship Id="rId5" Type="http://schemas.openxmlformats.org/officeDocument/2006/relationships/slide" Target="slide55.xml"/><Relationship Id="rId10" Type="http://schemas.openxmlformats.org/officeDocument/2006/relationships/slide" Target="slide120.xml"/><Relationship Id="rId4" Type="http://schemas.openxmlformats.org/officeDocument/2006/relationships/slide" Target="slide42.xml"/><Relationship Id="rId9" Type="http://schemas.openxmlformats.org/officeDocument/2006/relationships/slide" Target="slide107.xml"/></Relationships>
</file>

<file path=ppt/slides/_rels/slide108.xml.rels><?xml version="1.0" encoding="UTF-8" standalone="yes"?>
<Relationships xmlns="http://schemas.openxmlformats.org/package/2006/relationships"><Relationship Id="rId8" Type="http://schemas.openxmlformats.org/officeDocument/2006/relationships/slide" Target="slide95.xml"/><Relationship Id="rId3" Type="http://schemas.openxmlformats.org/officeDocument/2006/relationships/slide" Target="slide20.xml"/><Relationship Id="rId7" Type="http://schemas.openxmlformats.org/officeDocument/2006/relationships/slide" Target="slide82.xml"/><Relationship Id="rId2" Type="http://schemas.openxmlformats.org/officeDocument/2006/relationships/chart" Target="../charts/chart47.xml"/><Relationship Id="rId1" Type="http://schemas.openxmlformats.org/officeDocument/2006/relationships/slideLayout" Target="../slideLayouts/slideLayout31.xml"/><Relationship Id="rId6" Type="http://schemas.openxmlformats.org/officeDocument/2006/relationships/slide" Target="slide69.xml"/><Relationship Id="rId5" Type="http://schemas.openxmlformats.org/officeDocument/2006/relationships/slide" Target="slide56.xml"/><Relationship Id="rId10" Type="http://schemas.openxmlformats.org/officeDocument/2006/relationships/slide" Target="slide121.xml"/><Relationship Id="rId4" Type="http://schemas.openxmlformats.org/officeDocument/2006/relationships/slide" Target="slide43.xml"/><Relationship Id="rId9" Type="http://schemas.openxmlformats.org/officeDocument/2006/relationships/slide" Target="slide108.xml"/></Relationships>
</file>

<file path=ppt/slides/_rels/slide109.xml.rels><?xml version="1.0" encoding="UTF-8" standalone="yes"?>
<Relationships xmlns="http://schemas.openxmlformats.org/package/2006/relationships"><Relationship Id="rId8" Type="http://schemas.openxmlformats.org/officeDocument/2006/relationships/slide" Target="slide96.xml"/><Relationship Id="rId3" Type="http://schemas.openxmlformats.org/officeDocument/2006/relationships/slide" Target="slide21.xml"/><Relationship Id="rId7" Type="http://schemas.openxmlformats.org/officeDocument/2006/relationships/slide" Target="slide83.xml"/><Relationship Id="rId2" Type="http://schemas.openxmlformats.org/officeDocument/2006/relationships/notesSlide" Target="../notesSlides/notesSlide77.xml"/><Relationship Id="rId1" Type="http://schemas.openxmlformats.org/officeDocument/2006/relationships/slideLayout" Target="../slideLayouts/slideLayout32.xml"/><Relationship Id="rId6" Type="http://schemas.openxmlformats.org/officeDocument/2006/relationships/slide" Target="slide70.xml"/><Relationship Id="rId5" Type="http://schemas.openxmlformats.org/officeDocument/2006/relationships/slide" Target="slide57.xml"/><Relationship Id="rId10" Type="http://schemas.openxmlformats.org/officeDocument/2006/relationships/slide" Target="slide122.xml"/><Relationship Id="rId4" Type="http://schemas.openxmlformats.org/officeDocument/2006/relationships/slide" Target="slide44.xml"/><Relationship Id="rId9" Type="http://schemas.openxmlformats.org/officeDocument/2006/relationships/slide" Target="slide10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8" Type="http://schemas.openxmlformats.org/officeDocument/2006/relationships/slide" Target="slide97.xml"/><Relationship Id="rId3" Type="http://schemas.openxmlformats.org/officeDocument/2006/relationships/slide" Target="slide22.xml"/><Relationship Id="rId7" Type="http://schemas.openxmlformats.org/officeDocument/2006/relationships/slide" Target="slide84.xml"/><Relationship Id="rId2" Type="http://schemas.openxmlformats.org/officeDocument/2006/relationships/chart" Target="../charts/chart48.xml"/><Relationship Id="rId1" Type="http://schemas.openxmlformats.org/officeDocument/2006/relationships/slideLayout" Target="../slideLayouts/slideLayout31.xml"/><Relationship Id="rId6" Type="http://schemas.openxmlformats.org/officeDocument/2006/relationships/slide" Target="slide71.xml"/><Relationship Id="rId5" Type="http://schemas.openxmlformats.org/officeDocument/2006/relationships/slide" Target="slide58.xml"/><Relationship Id="rId10" Type="http://schemas.openxmlformats.org/officeDocument/2006/relationships/slide" Target="slide123.xml"/><Relationship Id="rId4" Type="http://schemas.openxmlformats.org/officeDocument/2006/relationships/slide" Target="slide45.xml"/><Relationship Id="rId9" Type="http://schemas.openxmlformats.org/officeDocument/2006/relationships/slide" Target="slide110.xml"/></Relationships>
</file>

<file path=ppt/slides/_rels/slide111.xml.rels><?xml version="1.0" encoding="UTF-8" standalone="yes"?>
<Relationships xmlns="http://schemas.openxmlformats.org/package/2006/relationships"><Relationship Id="rId8" Type="http://schemas.openxmlformats.org/officeDocument/2006/relationships/slide" Target="slide98.xml"/><Relationship Id="rId3" Type="http://schemas.openxmlformats.org/officeDocument/2006/relationships/slide" Target="slide30.xml"/><Relationship Id="rId7" Type="http://schemas.openxmlformats.org/officeDocument/2006/relationships/slide" Target="slide85.xml"/><Relationship Id="rId2" Type="http://schemas.openxmlformats.org/officeDocument/2006/relationships/notesSlide" Target="../notesSlides/notesSlide78.xml"/><Relationship Id="rId1" Type="http://schemas.openxmlformats.org/officeDocument/2006/relationships/slideLayout" Target="../slideLayouts/slideLayout32.xml"/><Relationship Id="rId6" Type="http://schemas.openxmlformats.org/officeDocument/2006/relationships/slide" Target="slide72.xml"/><Relationship Id="rId5" Type="http://schemas.openxmlformats.org/officeDocument/2006/relationships/slide" Target="slide59.xml"/><Relationship Id="rId10" Type="http://schemas.openxmlformats.org/officeDocument/2006/relationships/slide" Target="slide124.xml"/><Relationship Id="rId4" Type="http://schemas.openxmlformats.org/officeDocument/2006/relationships/slide" Target="slide46.xml"/><Relationship Id="rId9" Type="http://schemas.openxmlformats.org/officeDocument/2006/relationships/slide" Target="slide111.xml"/></Relationships>
</file>

<file path=ppt/slides/_rels/slide112.xml.rels><?xml version="1.0" encoding="UTF-8" standalone="yes"?>
<Relationships xmlns="http://schemas.openxmlformats.org/package/2006/relationships"><Relationship Id="rId8" Type="http://schemas.openxmlformats.org/officeDocument/2006/relationships/slide" Target="slide86.xml"/><Relationship Id="rId3" Type="http://schemas.openxmlformats.org/officeDocument/2006/relationships/chart" Target="../charts/chart49.xml"/><Relationship Id="rId7" Type="http://schemas.openxmlformats.org/officeDocument/2006/relationships/slide" Target="slide73.xml"/><Relationship Id="rId2" Type="http://schemas.openxmlformats.org/officeDocument/2006/relationships/notesSlide" Target="../notesSlides/notesSlide79.xml"/><Relationship Id="rId1" Type="http://schemas.openxmlformats.org/officeDocument/2006/relationships/slideLayout" Target="../slideLayouts/slideLayout31.xml"/><Relationship Id="rId6" Type="http://schemas.openxmlformats.org/officeDocument/2006/relationships/slide" Target="slide60.xml"/><Relationship Id="rId11" Type="http://schemas.openxmlformats.org/officeDocument/2006/relationships/slide" Target="slide125.xml"/><Relationship Id="rId5" Type="http://schemas.openxmlformats.org/officeDocument/2006/relationships/slide" Target="slide47.xml"/><Relationship Id="rId10" Type="http://schemas.openxmlformats.org/officeDocument/2006/relationships/slide" Target="slide112.xml"/><Relationship Id="rId4" Type="http://schemas.openxmlformats.org/officeDocument/2006/relationships/slide" Target="slide31.xml"/><Relationship Id="rId9" Type="http://schemas.openxmlformats.org/officeDocument/2006/relationships/slide" Target="slide99.xml"/></Relationships>
</file>

<file path=ppt/slides/_rels/slide113.xml.rels><?xml version="1.0" encoding="UTF-8" standalone="yes"?>
<Relationships xmlns="http://schemas.openxmlformats.org/package/2006/relationships"><Relationship Id="rId8" Type="http://schemas.openxmlformats.org/officeDocument/2006/relationships/slide" Target="slide100.xml"/><Relationship Id="rId3" Type="http://schemas.openxmlformats.org/officeDocument/2006/relationships/slide" Target="slide33.xml"/><Relationship Id="rId7" Type="http://schemas.openxmlformats.org/officeDocument/2006/relationships/slide" Target="slide87.xml"/><Relationship Id="rId2" Type="http://schemas.openxmlformats.org/officeDocument/2006/relationships/chart" Target="../charts/chart50.xml"/><Relationship Id="rId1" Type="http://schemas.openxmlformats.org/officeDocument/2006/relationships/slideLayout" Target="../slideLayouts/slideLayout31.xml"/><Relationship Id="rId6" Type="http://schemas.openxmlformats.org/officeDocument/2006/relationships/slide" Target="slide74.xml"/><Relationship Id="rId5" Type="http://schemas.openxmlformats.org/officeDocument/2006/relationships/slide" Target="slide61.xml"/><Relationship Id="rId10" Type="http://schemas.openxmlformats.org/officeDocument/2006/relationships/slide" Target="slide126.xml"/><Relationship Id="rId4" Type="http://schemas.openxmlformats.org/officeDocument/2006/relationships/slide" Target="slide48.xml"/><Relationship Id="rId9" Type="http://schemas.openxmlformats.org/officeDocument/2006/relationships/slide" Target="slide113.xml"/></Relationships>
</file>

<file path=ppt/slides/_rels/slide114.xml.rels><?xml version="1.0" encoding="UTF-8" standalone="yes"?>
<Relationships xmlns="http://schemas.openxmlformats.org/package/2006/relationships"><Relationship Id="rId8" Type="http://schemas.openxmlformats.org/officeDocument/2006/relationships/slide" Target="slide101.xml"/><Relationship Id="rId3" Type="http://schemas.openxmlformats.org/officeDocument/2006/relationships/slide" Target="slide34.xml"/><Relationship Id="rId7" Type="http://schemas.openxmlformats.org/officeDocument/2006/relationships/slide" Target="slide88.xml"/><Relationship Id="rId2" Type="http://schemas.openxmlformats.org/officeDocument/2006/relationships/notesSlide" Target="../notesSlides/notesSlide80.xml"/><Relationship Id="rId1" Type="http://schemas.openxmlformats.org/officeDocument/2006/relationships/slideLayout" Target="../slideLayouts/slideLayout32.xml"/><Relationship Id="rId6" Type="http://schemas.openxmlformats.org/officeDocument/2006/relationships/slide" Target="slide75.xml"/><Relationship Id="rId5" Type="http://schemas.openxmlformats.org/officeDocument/2006/relationships/slide" Target="slide62.xml"/><Relationship Id="rId10" Type="http://schemas.openxmlformats.org/officeDocument/2006/relationships/slide" Target="slide127.xml"/><Relationship Id="rId4" Type="http://schemas.openxmlformats.org/officeDocument/2006/relationships/slide" Target="slide49.xml"/><Relationship Id="rId9" Type="http://schemas.openxmlformats.org/officeDocument/2006/relationships/slide" Target="slide114.xml"/></Relationships>
</file>

<file path=ppt/slides/_rels/slide115.xml.rels><?xml version="1.0" encoding="UTF-8" standalone="yes"?>
<Relationships xmlns="http://schemas.openxmlformats.org/package/2006/relationships"><Relationship Id="rId8" Type="http://schemas.openxmlformats.org/officeDocument/2006/relationships/slide" Target="slide102.xml"/><Relationship Id="rId3" Type="http://schemas.openxmlformats.org/officeDocument/2006/relationships/slide" Target="slide35.xml"/><Relationship Id="rId7" Type="http://schemas.openxmlformats.org/officeDocument/2006/relationships/slide" Target="slide89.xml"/><Relationship Id="rId2" Type="http://schemas.openxmlformats.org/officeDocument/2006/relationships/chart" Target="../charts/chart51.xml"/><Relationship Id="rId1" Type="http://schemas.openxmlformats.org/officeDocument/2006/relationships/slideLayout" Target="../slideLayouts/slideLayout31.xml"/><Relationship Id="rId6" Type="http://schemas.openxmlformats.org/officeDocument/2006/relationships/slide" Target="slide76.xml"/><Relationship Id="rId5" Type="http://schemas.openxmlformats.org/officeDocument/2006/relationships/slide" Target="slide63.xml"/><Relationship Id="rId10" Type="http://schemas.openxmlformats.org/officeDocument/2006/relationships/slide" Target="slide128.xml"/><Relationship Id="rId4" Type="http://schemas.openxmlformats.org/officeDocument/2006/relationships/slide" Target="slide50.xml"/><Relationship Id="rId9" Type="http://schemas.openxmlformats.org/officeDocument/2006/relationships/slide" Target="slide115.xml"/></Relationships>
</file>

<file path=ppt/slides/_rels/slide116.xml.rels><?xml version="1.0" encoding="UTF-8" standalone="yes"?>
<Relationships xmlns="http://schemas.openxmlformats.org/package/2006/relationships"><Relationship Id="rId8" Type="http://schemas.openxmlformats.org/officeDocument/2006/relationships/slide" Target="slide103.xml"/><Relationship Id="rId3" Type="http://schemas.openxmlformats.org/officeDocument/2006/relationships/slide" Target="slide39.xml"/><Relationship Id="rId7" Type="http://schemas.openxmlformats.org/officeDocument/2006/relationships/slide" Target="slide90.xml"/><Relationship Id="rId2" Type="http://schemas.openxmlformats.org/officeDocument/2006/relationships/slide" Target="slide15.xml"/><Relationship Id="rId1" Type="http://schemas.openxmlformats.org/officeDocument/2006/relationships/slideLayout" Target="../slideLayouts/slideLayout34.xml"/><Relationship Id="rId6" Type="http://schemas.openxmlformats.org/officeDocument/2006/relationships/slide" Target="slide77.xml"/><Relationship Id="rId5" Type="http://schemas.openxmlformats.org/officeDocument/2006/relationships/slide" Target="slide64.xml"/><Relationship Id="rId4" Type="http://schemas.openxmlformats.org/officeDocument/2006/relationships/slide" Target="slide51.xml"/><Relationship Id="rId9" Type="http://schemas.openxmlformats.org/officeDocument/2006/relationships/slide" Target="slide116.xml"/></Relationships>
</file>

<file path=ppt/slides/_rels/slide117.xml.rels><?xml version="1.0" encoding="UTF-8" standalone="yes"?>
<Relationships xmlns="http://schemas.openxmlformats.org/package/2006/relationships"><Relationship Id="rId8" Type="http://schemas.openxmlformats.org/officeDocument/2006/relationships/slide" Target="slide91.xml"/><Relationship Id="rId3" Type="http://schemas.openxmlformats.org/officeDocument/2006/relationships/slide" Target="slide16.xml"/><Relationship Id="rId7" Type="http://schemas.openxmlformats.org/officeDocument/2006/relationships/slide" Target="slide78.xml"/><Relationship Id="rId2" Type="http://schemas.openxmlformats.org/officeDocument/2006/relationships/notesSlide" Target="../notesSlides/notesSlide81.xml"/><Relationship Id="rId1" Type="http://schemas.openxmlformats.org/officeDocument/2006/relationships/slideLayout" Target="../slideLayouts/slideLayout36.xml"/><Relationship Id="rId6" Type="http://schemas.openxmlformats.org/officeDocument/2006/relationships/slide" Target="slide65.xml"/><Relationship Id="rId5" Type="http://schemas.openxmlformats.org/officeDocument/2006/relationships/slide" Target="slide52.xml"/><Relationship Id="rId10" Type="http://schemas.openxmlformats.org/officeDocument/2006/relationships/slide" Target="slide117.xml"/><Relationship Id="rId4" Type="http://schemas.openxmlformats.org/officeDocument/2006/relationships/slide" Target="slide39.xml"/><Relationship Id="rId9" Type="http://schemas.openxmlformats.org/officeDocument/2006/relationships/slide" Target="slide104.xml"/></Relationships>
</file>

<file path=ppt/slides/_rels/slide118.xml.rels><?xml version="1.0" encoding="UTF-8" standalone="yes"?>
<Relationships xmlns="http://schemas.openxmlformats.org/package/2006/relationships"><Relationship Id="rId8" Type="http://schemas.openxmlformats.org/officeDocument/2006/relationships/slide" Target="slide79.xml"/><Relationship Id="rId3" Type="http://schemas.openxmlformats.org/officeDocument/2006/relationships/chart" Target="../charts/chart52.xml"/><Relationship Id="rId7" Type="http://schemas.openxmlformats.org/officeDocument/2006/relationships/slide" Target="slide66.xml"/><Relationship Id="rId2" Type="http://schemas.openxmlformats.org/officeDocument/2006/relationships/notesSlide" Target="../notesSlides/notesSlide82.xml"/><Relationship Id="rId1" Type="http://schemas.openxmlformats.org/officeDocument/2006/relationships/slideLayout" Target="../slideLayouts/slideLayout35.xml"/><Relationship Id="rId6" Type="http://schemas.openxmlformats.org/officeDocument/2006/relationships/slide" Target="slide53.xml"/><Relationship Id="rId5" Type="http://schemas.openxmlformats.org/officeDocument/2006/relationships/slide" Target="slide40.xml"/><Relationship Id="rId10" Type="http://schemas.openxmlformats.org/officeDocument/2006/relationships/slide" Target="slide105.xml"/><Relationship Id="rId4" Type="http://schemas.openxmlformats.org/officeDocument/2006/relationships/slide" Target="slide17.xml"/><Relationship Id="rId9" Type="http://schemas.openxmlformats.org/officeDocument/2006/relationships/slide" Target="slide92.xml"/></Relationships>
</file>

<file path=ppt/slides/_rels/slide119.xml.rels><?xml version="1.0" encoding="UTF-8" standalone="yes"?>
<Relationships xmlns="http://schemas.openxmlformats.org/package/2006/relationships"><Relationship Id="rId8" Type="http://schemas.openxmlformats.org/officeDocument/2006/relationships/slide" Target="slide93.xml"/><Relationship Id="rId3" Type="http://schemas.openxmlformats.org/officeDocument/2006/relationships/slide" Target="slide18.xml"/><Relationship Id="rId7" Type="http://schemas.openxmlformats.org/officeDocument/2006/relationships/slide" Target="slide80.xml"/><Relationship Id="rId2" Type="http://schemas.openxmlformats.org/officeDocument/2006/relationships/notesSlide" Target="../notesSlides/notesSlide83.xml"/><Relationship Id="rId1" Type="http://schemas.openxmlformats.org/officeDocument/2006/relationships/slideLayout" Target="../slideLayouts/slideLayout36.xml"/><Relationship Id="rId6" Type="http://schemas.openxmlformats.org/officeDocument/2006/relationships/slide" Target="slide67.xml"/><Relationship Id="rId5" Type="http://schemas.openxmlformats.org/officeDocument/2006/relationships/slide" Target="slide54.xml"/><Relationship Id="rId10" Type="http://schemas.openxmlformats.org/officeDocument/2006/relationships/slide" Target="slide119.xml"/><Relationship Id="rId4" Type="http://schemas.openxmlformats.org/officeDocument/2006/relationships/slide" Target="slide41.xml"/><Relationship Id="rId9" Type="http://schemas.openxmlformats.org/officeDocument/2006/relationships/slide" Target="slide10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8" Type="http://schemas.openxmlformats.org/officeDocument/2006/relationships/slide" Target="slide81.xml"/><Relationship Id="rId3" Type="http://schemas.openxmlformats.org/officeDocument/2006/relationships/chart" Target="../charts/chart53.xml"/><Relationship Id="rId7" Type="http://schemas.openxmlformats.org/officeDocument/2006/relationships/slide" Target="slide68.xml"/><Relationship Id="rId2" Type="http://schemas.openxmlformats.org/officeDocument/2006/relationships/notesSlide" Target="../notesSlides/notesSlide84.xml"/><Relationship Id="rId1" Type="http://schemas.openxmlformats.org/officeDocument/2006/relationships/slideLayout" Target="../slideLayouts/slideLayout35.xml"/><Relationship Id="rId6" Type="http://schemas.openxmlformats.org/officeDocument/2006/relationships/slide" Target="slide55.xml"/><Relationship Id="rId11" Type="http://schemas.openxmlformats.org/officeDocument/2006/relationships/slide" Target="slide120.xml"/><Relationship Id="rId5" Type="http://schemas.openxmlformats.org/officeDocument/2006/relationships/slide" Target="slide42.xml"/><Relationship Id="rId10" Type="http://schemas.openxmlformats.org/officeDocument/2006/relationships/slide" Target="slide107.xml"/><Relationship Id="rId4" Type="http://schemas.openxmlformats.org/officeDocument/2006/relationships/slide" Target="slide19.xml"/><Relationship Id="rId9" Type="http://schemas.openxmlformats.org/officeDocument/2006/relationships/slide" Target="slide94.xml"/></Relationships>
</file>

<file path=ppt/slides/_rels/slide121.xml.rels><?xml version="1.0" encoding="UTF-8" standalone="yes"?>
<Relationships xmlns="http://schemas.openxmlformats.org/package/2006/relationships"><Relationship Id="rId8" Type="http://schemas.openxmlformats.org/officeDocument/2006/relationships/slide" Target="slide82.xml"/><Relationship Id="rId3" Type="http://schemas.openxmlformats.org/officeDocument/2006/relationships/chart" Target="../charts/chart54.xml"/><Relationship Id="rId7" Type="http://schemas.openxmlformats.org/officeDocument/2006/relationships/slide" Target="slide69.xml"/><Relationship Id="rId2" Type="http://schemas.openxmlformats.org/officeDocument/2006/relationships/notesSlide" Target="../notesSlides/notesSlide85.xml"/><Relationship Id="rId1" Type="http://schemas.openxmlformats.org/officeDocument/2006/relationships/slideLayout" Target="../slideLayouts/slideLayout35.xml"/><Relationship Id="rId6" Type="http://schemas.openxmlformats.org/officeDocument/2006/relationships/slide" Target="slide56.xml"/><Relationship Id="rId11" Type="http://schemas.openxmlformats.org/officeDocument/2006/relationships/slide" Target="slide121.xml"/><Relationship Id="rId5" Type="http://schemas.openxmlformats.org/officeDocument/2006/relationships/slide" Target="slide43.xml"/><Relationship Id="rId10" Type="http://schemas.openxmlformats.org/officeDocument/2006/relationships/slide" Target="slide108.xml"/><Relationship Id="rId4" Type="http://schemas.openxmlformats.org/officeDocument/2006/relationships/slide" Target="slide20.xml"/><Relationship Id="rId9" Type="http://schemas.openxmlformats.org/officeDocument/2006/relationships/slide" Target="slide95.xml"/></Relationships>
</file>

<file path=ppt/slides/_rels/slide122.xml.rels><?xml version="1.0" encoding="UTF-8" standalone="yes"?>
<Relationships xmlns="http://schemas.openxmlformats.org/package/2006/relationships"><Relationship Id="rId8" Type="http://schemas.openxmlformats.org/officeDocument/2006/relationships/slide" Target="slide96.xml"/><Relationship Id="rId3" Type="http://schemas.openxmlformats.org/officeDocument/2006/relationships/slide" Target="slide21.xml"/><Relationship Id="rId7" Type="http://schemas.openxmlformats.org/officeDocument/2006/relationships/slide" Target="slide83.xml"/><Relationship Id="rId2" Type="http://schemas.openxmlformats.org/officeDocument/2006/relationships/notesSlide" Target="../notesSlides/notesSlide86.xml"/><Relationship Id="rId1" Type="http://schemas.openxmlformats.org/officeDocument/2006/relationships/slideLayout" Target="../slideLayouts/slideLayout36.xml"/><Relationship Id="rId6" Type="http://schemas.openxmlformats.org/officeDocument/2006/relationships/slide" Target="slide70.xml"/><Relationship Id="rId5" Type="http://schemas.openxmlformats.org/officeDocument/2006/relationships/slide" Target="slide57.xml"/><Relationship Id="rId10" Type="http://schemas.openxmlformats.org/officeDocument/2006/relationships/slide" Target="slide122.xml"/><Relationship Id="rId4" Type="http://schemas.openxmlformats.org/officeDocument/2006/relationships/slide" Target="slide44.xml"/><Relationship Id="rId9" Type="http://schemas.openxmlformats.org/officeDocument/2006/relationships/slide" Target="slide109.xml"/></Relationships>
</file>

<file path=ppt/slides/_rels/slide123.xml.rels><?xml version="1.0" encoding="UTF-8" standalone="yes"?>
<Relationships xmlns="http://schemas.openxmlformats.org/package/2006/relationships"><Relationship Id="rId8" Type="http://schemas.openxmlformats.org/officeDocument/2006/relationships/slide" Target="slide84.xml"/><Relationship Id="rId3" Type="http://schemas.openxmlformats.org/officeDocument/2006/relationships/chart" Target="../charts/chart55.xml"/><Relationship Id="rId7" Type="http://schemas.openxmlformats.org/officeDocument/2006/relationships/slide" Target="slide71.xml"/><Relationship Id="rId2" Type="http://schemas.openxmlformats.org/officeDocument/2006/relationships/notesSlide" Target="../notesSlides/notesSlide87.xml"/><Relationship Id="rId1" Type="http://schemas.openxmlformats.org/officeDocument/2006/relationships/slideLayout" Target="../slideLayouts/slideLayout35.xml"/><Relationship Id="rId6" Type="http://schemas.openxmlformats.org/officeDocument/2006/relationships/slide" Target="slide58.xml"/><Relationship Id="rId11" Type="http://schemas.openxmlformats.org/officeDocument/2006/relationships/slide" Target="slide123.xml"/><Relationship Id="rId5" Type="http://schemas.openxmlformats.org/officeDocument/2006/relationships/slide" Target="slide45.xml"/><Relationship Id="rId10" Type="http://schemas.openxmlformats.org/officeDocument/2006/relationships/slide" Target="slide110.xml"/><Relationship Id="rId4" Type="http://schemas.openxmlformats.org/officeDocument/2006/relationships/slide" Target="slide22.xml"/><Relationship Id="rId9" Type="http://schemas.openxmlformats.org/officeDocument/2006/relationships/slide" Target="slide97.xml"/></Relationships>
</file>

<file path=ppt/slides/_rels/slide124.xml.rels><?xml version="1.0" encoding="UTF-8" standalone="yes"?>
<Relationships xmlns="http://schemas.openxmlformats.org/package/2006/relationships"><Relationship Id="rId8" Type="http://schemas.openxmlformats.org/officeDocument/2006/relationships/slide" Target="slide98.xml"/><Relationship Id="rId3" Type="http://schemas.openxmlformats.org/officeDocument/2006/relationships/slide" Target="slide30.xml"/><Relationship Id="rId7" Type="http://schemas.openxmlformats.org/officeDocument/2006/relationships/slide" Target="slide85.xml"/><Relationship Id="rId2" Type="http://schemas.openxmlformats.org/officeDocument/2006/relationships/notesSlide" Target="../notesSlides/notesSlide88.xml"/><Relationship Id="rId1" Type="http://schemas.openxmlformats.org/officeDocument/2006/relationships/slideLayout" Target="../slideLayouts/slideLayout36.xml"/><Relationship Id="rId6" Type="http://schemas.openxmlformats.org/officeDocument/2006/relationships/slide" Target="slide72.xml"/><Relationship Id="rId5" Type="http://schemas.openxmlformats.org/officeDocument/2006/relationships/slide" Target="slide59.xml"/><Relationship Id="rId10" Type="http://schemas.openxmlformats.org/officeDocument/2006/relationships/slide" Target="slide124.xml"/><Relationship Id="rId4" Type="http://schemas.openxmlformats.org/officeDocument/2006/relationships/slide" Target="slide46.xml"/><Relationship Id="rId9" Type="http://schemas.openxmlformats.org/officeDocument/2006/relationships/slide" Target="slide111.xml"/></Relationships>
</file>

<file path=ppt/slides/_rels/slide125.xml.rels><?xml version="1.0" encoding="UTF-8" standalone="yes"?>
<Relationships xmlns="http://schemas.openxmlformats.org/package/2006/relationships"><Relationship Id="rId8" Type="http://schemas.openxmlformats.org/officeDocument/2006/relationships/slide" Target="slide86.xml"/><Relationship Id="rId3" Type="http://schemas.openxmlformats.org/officeDocument/2006/relationships/chart" Target="../charts/chart56.xml"/><Relationship Id="rId7" Type="http://schemas.openxmlformats.org/officeDocument/2006/relationships/slide" Target="slide73.xml"/><Relationship Id="rId2" Type="http://schemas.openxmlformats.org/officeDocument/2006/relationships/notesSlide" Target="../notesSlides/notesSlide89.xml"/><Relationship Id="rId1" Type="http://schemas.openxmlformats.org/officeDocument/2006/relationships/slideLayout" Target="../slideLayouts/slideLayout35.xml"/><Relationship Id="rId6" Type="http://schemas.openxmlformats.org/officeDocument/2006/relationships/slide" Target="slide60.xml"/><Relationship Id="rId11" Type="http://schemas.openxmlformats.org/officeDocument/2006/relationships/slide" Target="slide125.xml"/><Relationship Id="rId5" Type="http://schemas.openxmlformats.org/officeDocument/2006/relationships/slide" Target="slide47.xml"/><Relationship Id="rId10" Type="http://schemas.openxmlformats.org/officeDocument/2006/relationships/slide" Target="slide112.xml"/><Relationship Id="rId4" Type="http://schemas.openxmlformats.org/officeDocument/2006/relationships/slide" Target="slide31.xml"/><Relationship Id="rId9" Type="http://schemas.openxmlformats.org/officeDocument/2006/relationships/slide" Target="slide99.xml"/></Relationships>
</file>

<file path=ppt/slides/_rels/slide126.xml.rels><?xml version="1.0" encoding="UTF-8" standalone="yes"?>
<Relationships xmlns="http://schemas.openxmlformats.org/package/2006/relationships"><Relationship Id="rId8" Type="http://schemas.openxmlformats.org/officeDocument/2006/relationships/slide" Target="slide87.xml"/><Relationship Id="rId3" Type="http://schemas.openxmlformats.org/officeDocument/2006/relationships/chart" Target="../charts/chart57.xml"/><Relationship Id="rId7" Type="http://schemas.openxmlformats.org/officeDocument/2006/relationships/slide" Target="slide74.xml"/><Relationship Id="rId2" Type="http://schemas.openxmlformats.org/officeDocument/2006/relationships/notesSlide" Target="../notesSlides/notesSlide90.xml"/><Relationship Id="rId1" Type="http://schemas.openxmlformats.org/officeDocument/2006/relationships/slideLayout" Target="../slideLayouts/slideLayout35.xml"/><Relationship Id="rId6" Type="http://schemas.openxmlformats.org/officeDocument/2006/relationships/slide" Target="slide61.xml"/><Relationship Id="rId11" Type="http://schemas.openxmlformats.org/officeDocument/2006/relationships/slide" Target="slide126.xml"/><Relationship Id="rId5" Type="http://schemas.openxmlformats.org/officeDocument/2006/relationships/slide" Target="slide48.xml"/><Relationship Id="rId10" Type="http://schemas.openxmlformats.org/officeDocument/2006/relationships/slide" Target="slide113.xml"/><Relationship Id="rId4" Type="http://schemas.openxmlformats.org/officeDocument/2006/relationships/slide" Target="slide33.xml"/><Relationship Id="rId9" Type="http://schemas.openxmlformats.org/officeDocument/2006/relationships/slide" Target="slide100.xml"/></Relationships>
</file>

<file path=ppt/slides/_rels/slide127.xml.rels><?xml version="1.0" encoding="UTF-8" standalone="yes"?>
<Relationships xmlns="http://schemas.openxmlformats.org/package/2006/relationships"><Relationship Id="rId8" Type="http://schemas.openxmlformats.org/officeDocument/2006/relationships/slide" Target="slide101.xml"/><Relationship Id="rId3" Type="http://schemas.openxmlformats.org/officeDocument/2006/relationships/slide" Target="slide34.xml"/><Relationship Id="rId7" Type="http://schemas.openxmlformats.org/officeDocument/2006/relationships/slide" Target="slide88.xml"/><Relationship Id="rId2" Type="http://schemas.openxmlformats.org/officeDocument/2006/relationships/notesSlide" Target="../notesSlides/notesSlide91.xml"/><Relationship Id="rId1" Type="http://schemas.openxmlformats.org/officeDocument/2006/relationships/slideLayout" Target="../slideLayouts/slideLayout36.xml"/><Relationship Id="rId6" Type="http://schemas.openxmlformats.org/officeDocument/2006/relationships/slide" Target="slide75.xml"/><Relationship Id="rId5" Type="http://schemas.openxmlformats.org/officeDocument/2006/relationships/slide" Target="slide62.xml"/><Relationship Id="rId10" Type="http://schemas.openxmlformats.org/officeDocument/2006/relationships/slide" Target="slide127.xml"/><Relationship Id="rId4" Type="http://schemas.openxmlformats.org/officeDocument/2006/relationships/slide" Target="slide49.xml"/><Relationship Id="rId9" Type="http://schemas.openxmlformats.org/officeDocument/2006/relationships/slide" Target="slide114.xml"/></Relationships>
</file>

<file path=ppt/slides/_rels/slide128.xml.rels><?xml version="1.0" encoding="UTF-8" standalone="yes"?>
<Relationships xmlns="http://schemas.openxmlformats.org/package/2006/relationships"><Relationship Id="rId8" Type="http://schemas.openxmlformats.org/officeDocument/2006/relationships/slide" Target="slide89.xml"/><Relationship Id="rId3" Type="http://schemas.openxmlformats.org/officeDocument/2006/relationships/chart" Target="../charts/chart58.xml"/><Relationship Id="rId7" Type="http://schemas.openxmlformats.org/officeDocument/2006/relationships/slide" Target="slide76.xml"/><Relationship Id="rId2" Type="http://schemas.openxmlformats.org/officeDocument/2006/relationships/notesSlide" Target="../notesSlides/notesSlide92.xml"/><Relationship Id="rId1" Type="http://schemas.openxmlformats.org/officeDocument/2006/relationships/slideLayout" Target="../slideLayouts/slideLayout35.xml"/><Relationship Id="rId6" Type="http://schemas.openxmlformats.org/officeDocument/2006/relationships/slide" Target="slide63.xml"/><Relationship Id="rId11" Type="http://schemas.openxmlformats.org/officeDocument/2006/relationships/slide" Target="slide128.xml"/><Relationship Id="rId5" Type="http://schemas.openxmlformats.org/officeDocument/2006/relationships/slide" Target="slide50.xml"/><Relationship Id="rId10" Type="http://schemas.openxmlformats.org/officeDocument/2006/relationships/slide" Target="slide115.xml"/><Relationship Id="rId4" Type="http://schemas.openxmlformats.org/officeDocument/2006/relationships/slide" Target="slide35.xml"/><Relationship Id="rId9" Type="http://schemas.openxmlformats.org/officeDocument/2006/relationships/slide" Target="slide10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slide" Target="slide90.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slide" Target="slide64.xml"/><Relationship Id="rId5" Type="http://schemas.openxmlformats.org/officeDocument/2006/relationships/slide" Target="slide51.xml"/><Relationship Id="rId10" Type="http://schemas.openxmlformats.org/officeDocument/2006/relationships/slide" Target="slide116.xml"/><Relationship Id="rId4" Type="http://schemas.openxmlformats.org/officeDocument/2006/relationships/slide" Target="slide38.xml"/><Relationship Id="rId9" Type="http://schemas.openxmlformats.org/officeDocument/2006/relationships/slide" Target="slide103.xml"/></Relationships>
</file>

<file path=ppt/slides/_rels/slide16.xml.rels><?xml version="1.0" encoding="UTF-8" standalone="yes"?>
<Relationships xmlns="http://schemas.openxmlformats.org/package/2006/relationships"><Relationship Id="rId8" Type="http://schemas.openxmlformats.org/officeDocument/2006/relationships/slide" Target="slide91.xml"/><Relationship Id="rId3" Type="http://schemas.openxmlformats.org/officeDocument/2006/relationships/slide" Target="slide16.xml"/><Relationship Id="rId7" Type="http://schemas.openxmlformats.org/officeDocument/2006/relationships/slide" Target="slide78.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slide" Target="slide65.xml"/><Relationship Id="rId5" Type="http://schemas.openxmlformats.org/officeDocument/2006/relationships/slide" Target="slide52.xml"/><Relationship Id="rId10" Type="http://schemas.openxmlformats.org/officeDocument/2006/relationships/slide" Target="slide117.xml"/><Relationship Id="rId4" Type="http://schemas.openxmlformats.org/officeDocument/2006/relationships/slide" Target="slide39.xml"/><Relationship Id="rId9" Type="http://schemas.openxmlformats.org/officeDocument/2006/relationships/slide" Target="slide104.xml"/></Relationships>
</file>

<file path=ppt/slides/_rels/slide17.xml.rels><?xml version="1.0" encoding="UTF-8" standalone="yes"?>
<Relationships xmlns="http://schemas.openxmlformats.org/package/2006/relationships"><Relationship Id="rId8" Type="http://schemas.openxmlformats.org/officeDocument/2006/relationships/slide" Target="slide79.xml"/><Relationship Id="rId3" Type="http://schemas.openxmlformats.org/officeDocument/2006/relationships/chart" Target="../charts/chart1.xml"/><Relationship Id="rId7" Type="http://schemas.openxmlformats.org/officeDocument/2006/relationships/slide" Target="slide66.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slide" Target="slide53.xml"/><Relationship Id="rId11" Type="http://schemas.openxmlformats.org/officeDocument/2006/relationships/slide" Target="slide118.xml"/><Relationship Id="rId5" Type="http://schemas.openxmlformats.org/officeDocument/2006/relationships/slide" Target="slide40.xml"/><Relationship Id="rId10" Type="http://schemas.openxmlformats.org/officeDocument/2006/relationships/slide" Target="slide105.xml"/><Relationship Id="rId4" Type="http://schemas.openxmlformats.org/officeDocument/2006/relationships/slide" Target="slide17.xml"/><Relationship Id="rId9" Type="http://schemas.openxmlformats.org/officeDocument/2006/relationships/slide" Target="slide92.xml"/></Relationships>
</file>

<file path=ppt/slides/_rels/slide18.xml.rels><?xml version="1.0" encoding="UTF-8" standalone="yes"?>
<Relationships xmlns="http://schemas.openxmlformats.org/package/2006/relationships"><Relationship Id="rId8" Type="http://schemas.openxmlformats.org/officeDocument/2006/relationships/slide" Target="slide93.xml"/><Relationship Id="rId3" Type="http://schemas.openxmlformats.org/officeDocument/2006/relationships/slide" Target="slide18.xml"/><Relationship Id="rId7" Type="http://schemas.openxmlformats.org/officeDocument/2006/relationships/slide" Target="slide80.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slide" Target="slide67.xml"/><Relationship Id="rId5" Type="http://schemas.openxmlformats.org/officeDocument/2006/relationships/slide" Target="slide54.xml"/><Relationship Id="rId10" Type="http://schemas.openxmlformats.org/officeDocument/2006/relationships/slide" Target="slide119.xml"/><Relationship Id="rId4" Type="http://schemas.openxmlformats.org/officeDocument/2006/relationships/slide" Target="slide41.xml"/><Relationship Id="rId9" Type="http://schemas.openxmlformats.org/officeDocument/2006/relationships/slide" Target="slide106.xml"/></Relationships>
</file>

<file path=ppt/slides/_rels/slide19.xml.rels><?xml version="1.0" encoding="UTF-8" standalone="yes"?>
<Relationships xmlns="http://schemas.openxmlformats.org/package/2006/relationships"><Relationship Id="rId8" Type="http://schemas.openxmlformats.org/officeDocument/2006/relationships/slide" Target="slide81.xml"/><Relationship Id="rId3" Type="http://schemas.openxmlformats.org/officeDocument/2006/relationships/chart" Target="../charts/chart2.xml"/><Relationship Id="rId7" Type="http://schemas.openxmlformats.org/officeDocument/2006/relationships/slide" Target="slide68.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slide" Target="slide55.xml"/><Relationship Id="rId11" Type="http://schemas.openxmlformats.org/officeDocument/2006/relationships/slide" Target="slide120.xml"/><Relationship Id="rId5" Type="http://schemas.openxmlformats.org/officeDocument/2006/relationships/slide" Target="slide42.xml"/><Relationship Id="rId10" Type="http://schemas.openxmlformats.org/officeDocument/2006/relationships/slide" Target="slide107.xml"/><Relationship Id="rId4" Type="http://schemas.openxmlformats.org/officeDocument/2006/relationships/slide" Target="slide19.xml"/><Relationship Id="rId9" Type="http://schemas.openxmlformats.org/officeDocument/2006/relationships/slide" Target="slide9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slide" Target="slide82.xml"/><Relationship Id="rId3" Type="http://schemas.openxmlformats.org/officeDocument/2006/relationships/chart" Target="../charts/chart3.xml"/><Relationship Id="rId7" Type="http://schemas.openxmlformats.org/officeDocument/2006/relationships/slide" Target="slide69.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slide" Target="slide56.xml"/><Relationship Id="rId11" Type="http://schemas.openxmlformats.org/officeDocument/2006/relationships/slide" Target="slide121.xml"/><Relationship Id="rId5" Type="http://schemas.openxmlformats.org/officeDocument/2006/relationships/slide" Target="slide43.xml"/><Relationship Id="rId10" Type="http://schemas.openxmlformats.org/officeDocument/2006/relationships/slide" Target="slide108.xml"/><Relationship Id="rId4" Type="http://schemas.openxmlformats.org/officeDocument/2006/relationships/slide" Target="slide20.xml"/><Relationship Id="rId9" Type="http://schemas.openxmlformats.org/officeDocument/2006/relationships/slide" Target="slide95.xml"/></Relationships>
</file>

<file path=ppt/slides/_rels/slide21.xml.rels><?xml version="1.0" encoding="UTF-8" standalone="yes"?>
<Relationships xmlns="http://schemas.openxmlformats.org/package/2006/relationships"><Relationship Id="rId8" Type="http://schemas.openxmlformats.org/officeDocument/2006/relationships/slide" Target="slide109.xml"/><Relationship Id="rId3" Type="http://schemas.openxmlformats.org/officeDocument/2006/relationships/slide" Target="slide44.xml"/><Relationship Id="rId7" Type="http://schemas.openxmlformats.org/officeDocument/2006/relationships/slide" Target="slide96.xml"/><Relationship Id="rId2" Type="http://schemas.openxmlformats.org/officeDocument/2006/relationships/slide" Target="slide21.xml"/><Relationship Id="rId1" Type="http://schemas.openxmlformats.org/officeDocument/2006/relationships/slideLayout" Target="../slideLayouts/slideLayout8.xml"/><Relationship Id="rId6" Type="http://schemas.openxmlformats.org/officeDocument/2006/relationships/slide" Target="slide83.xml"/><Relationship Id="rId5" Type="http://schemas.openxmlformats.org/officeDocument/2006/relationships/slide" Target="slide70.xml"/><Relationship Id="rId4" Type="http://schemas.openxmlformats.org/officeDocument/2006/relationships/slide" Target="slide57.xml"/><Relationship Id="rId9" Type="http://schemas.openxmlformats.org/officeDocument/2006/relationships/slide" Target="slide122.xml"/></Relationships>
</file>

<file path=ppt/slides/_rels/slide22.xml.rels><?xml version="1.0" encoding="UTF-8" standalone="yes"?>
<Relationships xmlns="http://schemas.openxmlformats.org/package/2006/relationships"><Relationship Id="rId8" Type="http://schemas.openxmlformats.org/officeDocument/2006/relationships/slide" Target="slide97.xml"/><Relationship Id="rId3" Type="http://schemas.openxmlformats.org/officeDocument/2006/relationships/slide" Target="slide22.xml"/><Relationship Id="rId7" Type="http://schemas.openxmlformats.org/officeDocument/2006/relationships/slide" Target="slide84.xml"/><Relationship Id="rId2" Type="http://schemas.openxmlformats.org/officeDocument/2006/relationships/chart" Target="../charts/chart4.xml"/><Relationship Id="rId1" Type="http://schemas.openxmlformats.org/officeDocument/2006/relationships/slideLayout" Target="../slideLayouts/slideLayout7.xml"/><Relationship Id="rId6" Type="http://schemas.openxmlformats.org/officeDocument/2006/relationships/slide" Target="slide71.xml"/><Relationship Id="rId5" Type="http://schemas.openxmlformats.org/officeDocument/2006/relationships/slide" Target="slide58.xml"/><Relationship Id="rId10" Type="http://schemas.openxmlformats.org/officeDocument/2006/relationships/slide" Target="slide123.xml"/><Relationship Id="rId4" Type="http://schemas.openxmlformats.org/officeDocument/2006/relationships/slide" Target="slide45.xml"/><Relationship Id="rId9" Type="http://schemas.openxmlformats.org/officeDocument/2006/relationships/slide" Target="slide110.xml"/></Relationships>
</file>

<file path=ppt/slides/_rels/slide23.xml.rels><?xml version="1.0" encoding="UTF-8" standalone="yes"?>
<Relationships xmlns="http://schemas.openxmlformats.org/package/2006/relationships"><Relationship Id="rId8" Type="http://schemas.openxmlformats.org/officeDocument/2006/relationships/slide" Target="slide97.xml"/><Relationship Id="rId3" Type="http://schemas.openxmlformats.org/officeDocument/2006/relationships/slide" Target="slide22.xml"/><Relationship Id="rId7" Type="http://schemas.openxmlformats.org/officeDocument/2006/relationships/slide" Target="slide84.xml"/><Relationship Id="rId2" Type="http://schemas.openxmlformats.org/officeDocument/2006/relationships/chart" Target="../charts/chart5.xml"/><Relationship Id="rId1" Type="http://schemas.openxmlformats.org/officeDocument/2006/relationships/slideLayout" Target="../slideLayouts/slideLayout7.xml"/><Relationship Id="rId6" Type="http://schemas.openxmlformats.org/officeDocument/2006/relationships/slide" Target="slide71.xml"/><Relationship Id="rId5" Type="http://schemas.openxmlformats.org/officeDocument/2006/relationships/slide" Target="slide58.xml"/><Relationship Id="rId10" Type="http://schemas.openxmlformats.org/officeDocument/2006/relationships/slide" Target="slide123.xml"/><Relationship Id="rId4" Type="http://schemas.openxmlformats.org/officeDocument/2006/relationships/slide" Target="slide45.xml"/><Relationship Id="rId9" Type="http://schemas.openxmlformats.org/officeDocument/2006/relationships/slide" Target="slide1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slide" Target="slide98.xml"/><Relationship Id="rId3" Type="http://schemas.openxmlformats.org/officeDocument/2006/relationships/slide" Target="slide30.xml"/><Relationship Id="rId7" Type="http://schemas.openxmlformats.org/officeDocument/2006/relationships/slide" Target="slide85.xm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slide" Target="slide72.xml"/><Relationship Id="rId5" Type="http://schemas.openxmlformats.org/officeDocument/2006/relationships/slide" Target="slide59.xml"/><Relationship Id="rId10" Type="http://schemas.openxmlformats.org/officeDocument/2006/relationships/slide" Target="slide124.xml"/><Relationship Id="rId4" Type="http://schemas.openxmlformats.org/officeDocument/2006/relationships/slide" Target="slide46.xml"/><Relationship Id="rId9" Type="http://schemas.openxmlformats.org/officeDocument/2006/relationships/slide" Target="slide111.xml"/></Relationships>
</file>

<file path=ppt/slides/_rels/slide31.xml.rels><?xml version="1.0" encoding="UTF-8" standalone="yes"?>
<Relationships xmlns="http://schemas.openxmlformats.org/package/2006/relationships"><Relationship Id="rId8" Type="http://schemas.openxmlformats.org/officeDocument/2006/relationships/slide" Target="slide86.xml"/><Relationship Id="rId3" Type="http://schemas.openxmlformats.org/officeDocument/2006/relationships/chart" Target="../charts/chart7.xml"/><Relationship Id="rId7" Type="http://schemas.openxmlformats.org/officeDocument/2006/relationships/slide" Target="slide73.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slide" Target="slide60.xml"/><Relationship Id="rId11" Type="http://schemas.openxmlformats.org/officeDocument/2006/relationships/slide" Target="slide125.xml"/><Relationship Id="rId5" Type="http://schemas.openxmlformats.org/officeDocument/2006/relationships/slide" Target="slide47.xml"/><Relationship Id="rId10" Type="http://schemas.openxmlformats.org/officeDocument/2006/relationships/slide" Target="slide112.xml"/><Relationship Id="rId4" Type="http://schemas.openxmlformats.org/officeDocument/2006/relationships/slide" Target="slide31.xml"/><Relationship Id="rId9" Type="http://schemas.openxmlformats.org/officeDocument/2006/relationships/slide" Target="slide99.xml"/></Relationships>
</file>

<file path=ppt/slides/_rels/slide32.xml.rels><?xml version="1.0" encoding="UTF-8" standalone="yes"?>
<Relationships xmlns="http://schemas.openxmlformats.org/package/2006/relationships"><Relationship Id="rId8" Type="http://schemas.openxmlformats.org/officeDocument/2006/relationships/slide" Target="slide98.xml"/><Relationship Id="rId3" Type="http://schemas.openxmlformats.org/officeDocument/2006/relationships/slide" Target="slide32.xml"/><Relationship Id="rId7" Type="http://schemas.openxmlformats.org/officeDocument/2006/relationships/slide" Target="slide85.xml"/><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slide" Target="slide72.xml"/><Relationship Id="rId5" Type="http://schemas.openxmlformats.org/officeDocument/2006/relationships/slide" Target="slide59.xml"/><Relationship Id="rId10" Type="http://schemas.openxmlformats.org/officeDocument/2006/relationships/slide" Target="slide124.xml"/><Relationship Id="rId4" Type="http://schemas.openxmlformats.org/officeDocument/2006/relationships/slide" Target="slide46.xml"/><Relationship Id="rId9" Type="http://schemas.openxmlformats.org/officeDocument/2006/relationships/slide" Target="slide111.xml"/></Relationships>
</file>

<file path=ppt/slides/_rels/slide33.xml.rels><?xml version="1.0" encoding="UTF-8" standalone="yes"?>
<Relationships xmlns="http://schemas.openxmlformats.org/package/2006/relationships"><Relationship Id="rId8" Type="http://schemas.openxmlformats.org/officeDocument/2006/relationships/slide" Target="slide87.xml"/><Relationship Id="rId3" Type="http://schemas.openxmlformats.org/officeDocument/2006/relationships/chart" Target="../charts/chart8.xml"/><Relationship Id="rId7" Type="http://schemas.openxmlformats.org/officeDocument/2006/relationships/slide" Target="slide74.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slide" Target="slide61.xml"/><Relationship Id="rId11" Type="http://schemas.openxmlformats.org/officeDocument/2006/relationships/slide" Target="slide126.xml"/><Relationship Id="rId5" Type="http://schemas.openxmlformats.org/officeDocument/2006/relationships/slide" Target="slide48.xml"/><Relationship Id="rId10" Type="http://schemas.openxmlformats.org/officeDocument/2006/relationships/slide" Target="slide113.xml"/><Relationship Id="rId4" Type="http://schemas.openxmlformats.org/officeDocument/2006/relationships/slide" Target="slide33.xml"/><Relationship Id="rId9" Type="http://schemas.openxmlformats.org/officeDocument/2006/relationships/slide" Target="slide100.xml"/></Relationships>
</file>

<file path=ppt/slides/_rels/slide34.xml.rels><?xml version="1.0" encoding="UTF-8" standalone="yes"?>
<Relationships xmlns="http://schemas.openxmlformats.org/package/2006/relationships"><Relationship Id="rId8" Type="http://schemas.openxmlformats.org/officeDocument/2006/relationships/slide" Target="slide101.xml"/><Relationship Id="rId3" Type="http://schemas.openxmlformats.org/officeDocument/2006/relationships/slide" Target="slide34.xml"/><Relationship Id="rId7" Type="http://schemas.openxmlformats.org/officeDocument/2006/relationships/slide" Target="slide88.xml"/><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slide" Target="slide75.xml"/><Relationship Id="rId5" Type="http://schemas.openxmlformats.org/officeDocument/2006/relationships/slide" Target="slide62.xml"/><Relationship Id="rId10" Type="http://schemas.openxmlformats.org/officeDocument/2006/relationships/slide" Target="slide127.xml"/><Relationship Id="rId4" Type="http://schemas.openxmlformats.org/officeDocument/2006/relationships/slide" Target="slide49.xml"/><Relationship Id="rId9" Type="http://schemas.openxmlformats.org/officeDocument/2006/relationships/slide" Target="slide114.xml"/></Relationships>
</file>

<file path=ppt/slides/_rels/slide35.xml.rels><?xml version="1.0" encoding="UTF-8" standalone="yes"?>
<Relationships xmlns="http://schemas.openxmlformats.org/package/2006/relationships"><Relationship Id="rId8" Type="http://schemas.openxmlformats.org/officeDocument/2006/relationships/slide" Target="slide89.xml"/><Relationship Id="rId3" Type="http://schemas.openxmlformats.org/officeDocument/2006/relationships/chart" Target="../charts/chart9.xml"/><Relationship Id="rId7" Type="http://schemas.openxmlformats.org/officeDocument/2006/relationships/slide" Target="slide76.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slide" Target="slide63.xml"/><Relationship Id="rId11" Type="http://schemas.openxmlformats.org/officeDocument/2006/relationships/slide" Target="slide128.xml"/><Relationship Id="rId5" Type="http://schemas.openxmlformats.org/officeDocument/2006/relationships/slide" Target="slide50.xml"/><Relationship Id="rId10" Type="http://schemas.openxmlformats.org/officeDocument/2006/relationships/slide" Target="slide115.xml"/><Relationship Id="rId4" Type="http://schemas.openxmlformats.org/officeDocument/2006/relationships/slide" Target="slide35.xml"/><Relationship Id="rId9" Type="http://schemas.openxmlformats.org/officeDocument/2006/relationships/slide" Target="slide10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slide" Target="slide90.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32.xml"/><Relationship Id="rId1" Type="http://schemas.openxmlformats.org/officeDocument/2006/relationships/slideLayout" Target="../slideLayouts/slideLayout10.xml"/><Relationship Id="rId6" Type="http://schemas.openxmlformats.org/officeDocument/2006/relationships/slide" Target="slide64.xml"/><Relationship Id="rId5" Type="http://schemas.openxmlformats.org/officeDocument/2006/relationships/slide" Target="slide51.xml"/><Relationship Id="rId10" Type="http://schemas.openxmlformats.org/officeDocument/2006/relationships/slide" Target="slide116.xml"/><Relationship Id="rId4" Type="http://schemas.openxmlformats.org/officeDocument/2006/relationships/slide" Target="slide38.xml"/><Relationship Id="rId9" Type="http://schemas.openxmlformats.org/officeDocument/2006/relationships/slide" Target="slide103.xml"/></Relationships>
</file>

<file path=ppt/slides/_rels/slide39.xml.rels><?xml version="1.0" encoding="UTF-8" standalone="yes"?>
<Relationships xmlns="http://schemas.openxmlformats.org/package/2006/relationships"><Relationship Id="rId8" Type="http://schemas.openxmlformats.org/officeDocument/2006/relationships/slide" Target="slide91.xml"/><Relationship Id="rId3" Type="http://schemas.openxmlformats.org/officeDocument/2006/relationships/slide" Target="slide16.xml"/><Relationship Id="rId7" Type="http://schemas.openxmlformats.org/officeDocument/2006/relationships/slide" Target="slide78.xml"/><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slide" Target="slide65.xml"/><Relationship Id="rId5" Type="http://schemas.openxmlformats.org/officeDocument/2006/relationships/slide" Target="slide52.xml"/><Relationship Id="rId10" Type="http://schemas.openxmlformats.org/officeDocument/2006/relationships/slide" Target="slide117.xml"/><Relationship Id="rId4" Type="http://schemas.openxmlformats.org/officeDocument/2006/relationships/slide" Target="slide39.xml"/><Relationship Id="rId9" Type="http://schemas.openxmlformats.org/officeDocument/2006/relationships/slide" Target="slide10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slide" Target="slide92.xml"/><Relationship Id="rId3" Type="http://schemas.openxmlformats.org/officeDocument/2006/relationships/slide" Target="slide17.xml"/><Relationship Id="rId7" Type="http://schemas.openxmlformats.org/officeDocument/2006/relationships/slide" Target="slide79.xml"/><Relationship Id="rId2" Type="http://schemas.openxmlformats.org/officeDocument/2006/relationships/chart" Target="../charts/chart10.xml"/><Relationship Id="rId1" Type="http://schemas.openxmlformats.org/officeDocument/2006/relationships/slideLayout" Target="../slideLayouts/slideLayout11.xml"/><Relationship Id="rId6" Type="http://schemas.openxmlformats.org/officeDocument/2006/relationships/slide" Target="slide66.xml"/><Relationship Id="rId5" Type="http://schemas.openxmlformats.org/officeDocument/2006/relationships/slide" Target="slide53.xml"/><Relationship Id="rId10" Type="http://schemas.openxmlformats.org/officeDocument/2006/relationships/slide" Target="slide118.xml"/><Relationship Id="rId4" Type="http://schemas.openxmlformats.org/officeDocument/2006/relationships/slide" Target="slide40.xml"/><Relationship Id="rId9" Type="http://schemas.openxmlformats.org/officeDocument/2006/relationships/slide" Target="slide105.xml"/></Relationships>
</file>

<file path=ppt/slides/_rels/slide41.xml.rels><?xml version="1.0" encoding="UTF-8" standalone="yes"?>
<Relationships xmlns="http://schemas.openxmlformats.org/package/2006/relationships"><Relationship Id="rId8" Type="http://schemas.openxmlformats.org/officeDocument/2006/relationships/slide" Target="slide93.xml"/><Relationship Id="rId3" Type="http://schemas.openxmlformats.org/officeDocument/2006/relationships/slide" Target="slide18.xml"/><Relationship Id="rId7" Type="http://schemas.openxmlformats.org/officeDocument/2006/relationships/slide" Target="slide80.xml"/><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slide" Target="slide67.xml"/><Relationship Id="rId5" Type="http://schemas.openxmlformats.org/officeDocument/2006/relationships/slide" Target="slide54.xml"/><Relationship Id="rId10" Type="http://schemas.openxmlformats.org/officeDocument/2006/relationships/slide" Target="slide119.xml"/><Relationship Id="rId4" Type="http://schemas.openxmlformats.org/officeDocument/2006/relationships/slide" Target="slide41.xml"/><Relationship Id="rId9" Type="http://schemas.openxmlformats.org/officeDocument/2006/relationships/slide" Target="slide106.xml"/></Relationships>
</file>

<file path=ppt/slides/_rels/slide42.xml.rels><?xml version="1.0" encoding="UTF-8" standalone="yes"?>
<Relationships xmlns="http://schemas.openxmlformats.org/package/2006/relationships"><Relationship Id="rId8" Type="http://schemas.openxmlformats.org/officeDocument/2006/relationships/slide" Target="slide94.xml"/><Relationship Id="rId3" Type="http://schemas.openxmlformats.org/officeDocument/2006/relationships/slide" Target="slide19.xml"/><Relationship Id="rId7" Type="http://schemas.openxmlformats.org/officeDocument/2006/relationships/slide" Target="slide81.xml"/><Relationship Id="rId2" Type="http://schemas.openxmlformats.org/officeDocument/2006/relationships/chart" Target="../charts/chart11.xml"/><Relationship Id="rId1" Type="http://schemas.openxmlformats.org/officeDocument/2006/relationships/slideLayout" Target="../slideLayouts/slideLayout11.xml"/><Relationship Id="rId6" Type="http://schemas.openxmlformats.org/officeDocument/2006/relationships/slide" Target="slide68.xml"/><Relationship Id="rId5" Type="http://schemas.openxmlformats.org/officeDocument/2006/relationships/slide" Target="slide55.xml"/><Relationship Id="rId10" Type="http://schemas.openxmlformats.org/officeDocument/2006/relationships/slide" Target="slide120.xml"/><Relationship Id="rId4" Type="http://schemas.openxmlformats.org/officeDocument/2006/relationships/slide" Target="slide42.xml"/><Relationship Id="rId9" Type="http://schemas.openxmlformats.org/officeDocument/2006/relationships/slide" Target="slide107.xml"/></Relationships>
</file>

<file path=ppt/slides/_rels/slide43.xml.rels><?xml version="1.0" encoding="UTF-8" standalone="yes"?>
<Relationships xmlns="http://schemas.openxmlformats.org/package/2006/relationships"><Relationship Id="rId8" Type="http://schemas.openxmlformats.org/officeDocument/2006/relationships/slide" Target="slide95.xml"/><Relationship Id="rId3" Type="http://schemas.openxmlformats.org/officeDocument/2006/relationships/slide" Target="slide20.xml"/><Relationship Id="rId7" Type="http://schemas.openxmlformats.org/officeDocument/2006/relationships/slide" Target="slide82.xml"/><Relationship Id="rId2" Type="http://schemas.openxmlformats.org/officeDocument/2006/relationships/chart" Target="../charts/chart12.xml"/><Relationship Id="rId1" Type="http://schemas.openxmlformats.org/officeDocument/2006/relationships/slideLayout" Target="../slideLayouts/slideLayout11.xml"/><Relationship Id="rId6" Type="http://schemas.openxmlformats.org/officeDocument/2006/relationships/slide" Target="slide69.xml"/><Relationship Id="rId5" Type="http://schemas.openxmlformats.org/officeDocument/2006/relationships/slide" Target="slide56.xml"/><Relationship Id="rId10" Type="http://schemas.openxmlformats.org/officeDocument/2006/relationships/slide" Target="slide121.xml"/><Relationship Id="rId4" Type="http://schemas.openxmlformats.org/officeDocument/2006/relationships/slide" Target="slide43.xml"/><Relationship Id="rId9" Type="http://schemas.openxmlformats.org/officeDocument/2006/relationships/slide" Target="slide108.xml"/></Relationships>
</file>

<file path=ppt/slides/_rels/slide44.xml.rels><?xml version="1.0" encoding="UTF-8" standalone="yes"?>
<Relationships xmlns="http://schemas.openxmlformats.org/package/2006/relationships"><Relationship Id="rId8" Type="http://schemas.openxmlformats.org/officeDocument/2006/relationships/slide" Target="slide96.xml"/><Relationship Id="rId3" Type="http://schemas.openxmlformats.org/officeDocument/2006/relationships/slide" Target="slide21.xml"/><Relationship Id="rId7" Type="http://schemas.openxmlformats.org/officeDocument/2006/relationships/slide" Target="slide83.xml"/><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slide" Target="slide70.xml"/><Relationship Id="rId5" Type="http://schemas.openxmlformats.org/officeDocument/2006/relationships/slide" Target="slide57.xml"/><Relationship Id="rId10" Type="http://schemas.openxmlformats.org/officeDocument/2006/relationships/slide" Target="slide122.xml"/><Relationship Id="rId4" Type="http://schemas.openxmlformats.org/officeDocument/2006/relationships/slide" Target="slide44.xml"/><Relationship Id="rId9" Type="http://schemas.openxmlformats.org/officeDocument/2006/relationships/slide" Target="slide109.xml"/></Relationships>
</file>

<file path=ppt/slides/_rels/slide45.xml.rels><?xml version="1.0" encoding="UTF-8" standalone="yes"?>
<Relationships xmlns="http://schemas.openxmlformats.org/package/2006/relationships"><Relationship Id="rId8" Type="http://schemas.openxmlformats.org/officeDocument/2006/relationships/slide" Target="slide84.xml"/><Relationship Id="rId3" Type="http://schemas.openxmlformats.org/officeDocument/2006/relationships/chart" Target="../charts/chart13.xml"/><Relationship Id="rId7" Type="http://schemas.openxmlformats.org/officeDocument/2006/relationships/slide" Target="slide71.xml"/><Relationship Id="rId2" Type="http://schemas.openxmlformats.org/officeDocument/2006/relationships/notesSlide" Target="../notesSlides/notesSlide36.xml"/><Relationship Id="rId1" Type="http://schemas.openxmlformats.org/officeDocument/2006/relationships/slideLayout" Target="../slideLayouts/slideLayout11.xml"/><Relationship Id="rId6" Type="http://schemas.openxmlformats.org/officeDocument/2006/relationships/slide" Target="slide58.xml"/><Relationship Id="rId11" Type="http://schemas.openxmlformats.org/officeDocument/2006/relationships/slide" Target="slide123.xml"/><Relationship Id="rId5" Type="http://schemas.openxmlformats.org/officeDocument/2006/relationships/slide" Target="slide45.xml"/><Relationship Id="rId10" Type="http://schemas.openxmlformats.org/officeDocument/2006/relationships/slide" Target="slide110.xml"/><Relationship Id="rId4" Type="http://schemas.openxmlformats.org/officeDocument/2006/relationships/slide" Target="slide22.xml"/><Relationship Id="rId9" Type="http://schemas.openxmlformats.org/officeDocument/2006/relationships/slide" Target="slide97.xml"/></Relationships>
</file>

<file path=ppt/slides/_rels/slide46.xml.rels><?xml version="1.0" encoding="UTF-8" standalone="yes"?>
<Relationships xmlns="http://schemas.openxmlformats.org/package/2006/relationships"><Relationship Id="rId8" Type="http://schemas.openxmlformats.org/officeDocument/2006/relationships/slide" Target="slide98.xml"/><Relationship Id="rId3" Type="http://schemas.openxmlformats.org/officeDocument/2006/relationships/slide" Target="slide30.xml"/><Relationship Id="rId7" Type="http://schemas.openxmlformats.org/officeDocument/2006/relationships/slide" Target="slide85.xml"/><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slide" Target="slide72.xml"/><Relationship Id="rId5" Type="http://schemas.openxmlformats.org/officeDocument/2006/relationships/slide" Target="slide59.xml"/><Relationship Id="rId10" Type="http://schemas.openxmlformats.org/officeDocument/2006/relationships/slide" Target="slide124.xml"/><Relationship Id="rId4" Type="http://schemas.openxmlformats.org/officeDocument/2006/relationships/slide" Target="slide46.xml"/><Relationship Id="rId9" Type="http://schemas.openxmlformats.org/officeDocument/2006/relationships/slide" Target="slide111.xml"/></Relationships>
</file>

<file path=ppt/slides/_rels/slide47.xml.rels><?xml version="1.0" encoding="UTF-8" standalone="yes"?>
<Relationships xmlns="http://schemas.openxmlformats.org/package/2006/relationships"><Relationship Id="rId8" Type="http://schemas.openxmlformats.org/officeDocument/2006/relationships/slide" Target="slide86.xml"/><Relationship Id="rId3" Type="http://schemas.openxmlformats.org/officeDocument/2006/relationships/chart" Target="../charts/chart14.xml"/><Relationship Id="rId7" Type="http://schemas.openxmlformats.org/officeDocument/2006/relationships/slide" Target="slide73.xml"/><Relationship Id="rId2" Type="http://schemas.openxmlformats.org/officeDocument/2006/relationships/notesSlide" Target="../notesSlides/notesSlide38.xml"/><Relationship Id="rId1" Type="http://schemas.openxmlformats.org/officeDocument/2006/relationships/slideLayout" Target="../slideLayouts/slideLayout11.xml"/><Relationship Id="rId6" Type="http://schemas.openxmlformats.org/officeDocument/2006/relationships/slide" Target="slide60.xml"/><Relationship Id="rId11" Type="http://schemas.openxmlformats.org/officeDocument/2006/relationships/slide" Target="slide125.xml"/><Relationship Id="rId5" Type="http://schemas.openxmlformats.org/officeDocument/2006/relationships/slide" Target="slide47.xml"/><Relationship Id="rId10" Type="http://schemas.openxmlformats.org/officeDocument/2006/relationships/slide" Target="slide112.xml"/><Relationship Id="rId4" Type="http://schemas.openxmlformats.org/officeDocument/2006/relationships/slide" Target="slide31.xml"/><Relationship Id="rId9" Type="http://schemas.openxmlformats.org/officeDocument/2006/relationships/slide" Target="slide99.xml"/></Relationships>
</file>

<file path=ppt/slides/_rels/slide48.xml.rels><?xml version="1.0" encoding="UTF-8" standalone="yes"?>
<Relationships xmlns="http://schemas.openxmlformats.org/package/2006/relationships"><Relationship Id="rId8" Type="http://schemas.openxmlformats.org/officeDocument/2006/relationships/slide" Target="slide87.xml"/><Relationship Id="rId3" Type="http://schemas.openxmlformats.org/officeDocument/2006/relationships/chart" Target="../charts/chart15.xml"/><Relationship Id="rId7" Type="http://schemas.openxmlformats.org/officeDocument/2006/relationships/slide" Target="slide74.xml"/><Relationship Id="rId2" Type="http://schemas.openxmlformats.org/officeDocument/2006/relationships/notesSlide" Target="../notesSlides/notesSlide39.xml"/><Relationship Id="rId1" Type="http://schemas.openxmlformats.org/officeDocument/2006/relationships/slideLayout" Target="../slideLayouts/slideLayout11.xml"/><Relationship Id="rId6" Type="http://schemas.openxmlformats.org/officeDocument/2006/relationships/slide" Target="slide61.xml"/><Relationship Id="rId11" Type="http://schemas.openxmlformats.org/officeDocument/2006/relationships/slide" Target="slide126.xml"/><Relationship Id="rId5" Type="http://schemas.openxmlformats.org/officeDocument/2006/relationships/slide" Target="slide48.xml"/><Relationship Id="rId10" Type="http://schemas.openxmlformats.org/officeDocument/2006/relationships/slide" Target="slide113.xml"/><Relationship Id="rId4" Type="http://schemas.openxmlformats.org/officeDocument/2006/relationships/slide" Target="slide33.xml"/><Relationship Id="rId9" Type="http://schemas.openxmlformats.org/officeDocument/2006/relationships/slide" Target="slide100.xml"/></Relationships>
</file>

<file path=ppt/slides/_rels/slide49.xml.rels><?xml version="1.0" encoding="UTF-8" standalone="yes"?>
<Relationships xmlns="http://schemas.openxmlformats.org/package/2006/relationships"><Relationship Id="rId8" Type="http://schemas.openxmlformats.org/officeDocument/2006/relationships/slide" Target="slide101.xml"/><Relationship Id="rId3" Type="http://schemas.openxmlformats.org/officeDocument/2006/relationships/slide" Target="slide34.xml"/><Relationship Id="rId7" Type="http://schemas.openxmlformats.org/officeDocument/2006/relationships/slide" Target="slide88.xml"/><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slide" Target="slide75.xml"/><Relationship Id="rId5" Type="http://schemas.openxmlformats.org/officeDocument/2006/relationships/slide" Target="slide62.xml"/><Relationship Id="rId10" Type="http://schemas.openxmlformats.org/officeDocument/2006/relationships/slide" Target="slide127.xml"/><Relationship Id="rId4" Type="http://schemas.openxmlformats.org/officeDocument/2006/relationships/slide" Target="slide49.xml"/><Relationship Id="rId9" Type="http://schemas.openxmlformats.org/officeDocument/2006/relationships/slide" Target="slide1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8" Type="http://schemas.openxmlformats.org/officeDocument/2006/relationships/slide" Target="slide89.xml"/><Relationship Id="rId3" Type="http://schemas.openxmlformats.org/officeDocument/2006/relationships/chart" Target="../charts/chart16.xml"/><Relationship Id="rId7" Type="http://schemas.openxmlformats.org/officeDocument/2006/relationships/slide" Target="slide76.xml"/><Relationship Id="rId2" Type="http://schemas.openxmlformats.org/officeDocument/2006/relationships/notesSlide" Target="../notesSlides/notesSlide41.xml"/><Relationship Id="rId1" Type="http://schemas.openxmlformats.org/officeDocument/2006/relationships/slideLayout" Target="../slideLayouts/slideLayout11.xml"/><Relationship Id="rId6" Type="http://schemas.openxmlformats.org/officeDocument/2006/relationships/slide" Target="slide63.xml"/><Relationship Id="rId11" Type="http://schemas.openxmlformats.org/officeDocument/2006/relationships/slide" Target="slide128.xml"/><Relationship Id="rId5" Type="http://schemas.openxmlformats.org/officeDocument/2006/relationships/slide" Target="slide50.xml"/><Relationship Id="rId10" Type="http://schemas.openxmlformats.org/officeDocument/2006/relationships/slide" Target="slide115.xml"/><Relationship Id="rId4" Type="http://schemas.openxmlformats.org/officeDocument/2006/relationships/slide" Target="slide35.xml"/><Relationship Id="rId9" Type="http://schemas.openxmlformats.org/officeDocument/2006/relationships/slide" Target="slide102.xml"/></Relationships>
</file>

<file path=ppt/slides/_rels/slide51.xml.rels><?xml version="1.0" encoding="UTF-8" standalone="yes"?>
<Relationships xmlns="http://schemas.openxmlformats.org/package/2006/relationships"><Relationship Id="rId8" Type="http://schemas.openxmlformats.org/officeDocument/2006/relationships/slide" Target="slide103.xml"/><Relationship Id="rId3" Type="http://schemas.openxmlformats.org/officeDocument/2006/relationships/slide" Target="slide38.xml"/><Relationship Id="rId7" Type="http://schemas.openxmlformats.org/officeDocument/2006/relationships/slide" Target="slide90.xml"/><Relationship Id="rId2" Type="http://schemas.openxmlformats.org/officeDocument/2006/relationships/slide" Target="slide15.xml"/><Relationship Id="rId1" Type="http://schemas.openxmlformats.org/officeDocument/2006/relationships/slideLayout" Target="../slideLayouts/slideLayout14.xml"/><Relationship Id="rId6" Type="http://schemas.openxmlformats.org/officeDocument/2006/relationships/slide" Target="slide77.xml"/><Relationship Id="rId5" Type="http://schemas.openxmlformats.org/officeDocument/2006/relationships/slide" Target="slide64.xml"/><Relationship Id="rId4" Type="http://schemas.openxmlformats.org/officeDocument/2006/relationships/slide" Target="slide49.xml"/><Relationship Id="rId9" Type="http://schemas.openxmlformats.org/officeDocument/2006/relationships/slide" Target="slide116.xml"/></Relationships>
</file>

<file path=ppt/slides/_rels/slide52.xml.rels><?xml version="1.0" encoding="UTF-8" standalone="yes"?>
<Relationships xmlns="http://schemas.openxmlformats.org/package/2006/relationships"><Relationship Id="rId8" Type="http://schemas.openxmlformats.org/officeDocument/2006/relationships/slide" Target="slide91.xml"/><Relationship Id="rId3" Type="http://schemas.openxmlformats.org/officeDocument/2006/relationships/slide" Target="slide16.xml"/><Relationship Id="rId7" Type="http://schemas.openxmlformats.org/officeDocument/2006/relationships/slide" Target="slide78.xml"/><Relationship Id="rId2" Type="http://schemas.openxmlformats.org/officeDocument/2006/relationships/notesSlide" Target="../notesSlides/notesSlide42.xml"/><Relationship Id="rId1" Type="http://schemas.openxmlformats.org/officeDocument/2006/relationships/slideLayout" Target="../slideLayouts/slideLayout16.xml"/><Relationship Id="rId6" Type="http://schemas.openxmlformats.org/officeDocument/2006/relationships/slide" Target="slide65.xml"/><Relationship Id="rId5" Type="http://schemas.openxmlformats.org/officeDocument/2006/relationships/slide" Target="slide52.xml"/><Relationship Id="rId10" Type="http://schemas.openxmlformats.org/officeDocument/2006/relationships/slide" Target="slide117.xml"/><Relationship Id="rId4" Type="http://schemas.openxmlformats.org/officeDocument/2006/relationships/slide" Target="slide39.xml"/><Relationship Id="rId9" Type="http://schemas.openxmlformats.org/officeDocument/2006/relationships/slide" Target="slide104.xml"/></Relationships>
</file>

<file path=ppt/slides/_rels/slide53.xml.rels><?xml version="1.0" encoding="UTF-8" standalone="yes"?>
<Relationships xmlns="http://schemas.openxmlformats.org/package/2006/relationships"><Relationship Id="rId8" Type="http://schemas.openxmlformats.org/officeDocument/2006/relationships/slide" Target="slide79.xml"/><Relationship Id="rId3" Type="http://schemas.openxmlformats.org/officeDocument/2006/relationships/chart" Target="../charts/chart17.xml"/><Relationship Id="rId7" Type="http://schemas.openxmlformats.org/officeDocument/2006/relationships/slide" Target="slide66.xml"/><Relationship Id="rId2" Type="http://schemas.openxmlformats.org/officeDocument/2006/relationships/notesSlide" Target="../notesSlides/notesSlide43.xml"/><Relationship Id="rId1" Type="http://schemas.openxmlformats.org/officeDocument/2006/relationships/slideLayout" Target="../slideLayouts/slideLayout15.xml"/><Relationship Id="rId6" Type="http://schemas.openxmlformats.org/officeDocument/2006/relationships/slide" Target="slide53.xml"/><Relationship Id="rId11" Type="http://schemas.openxmlformats.org/officeDocument/2006/relationships/slide" Target="slide118.xml"/><Relationship Id="rId5" Type="http://schemas.openxmlformats.org/officeDocument/2006/relationships/slide" Target="slide40.xml"/><Relationship Id="rId10" Type="http://schemas.openxmlformats.org/officeDocument/2006/relationships/slide" Target="slide105.xml"/><Relationship Id="rId4" Type="http://schemas.openxmlformats.org/officeDocument/2006/relationships/slide" Target="slide17.xml"/><Relationship Id="rId9" Type="http://schemas.openxmlformats.org/officeDocument/2006/relationships/slide" Target="slide92.xml"/></Relationships>
</file>

<file path=ppt/slides/_rels/slide54.xml.rels><?xml version="1.0" encoding="UTF-8" standalone="yes"?>
<Relationships xmlns="http://schemas.openxmlformats.org/package/2006/relationships"><Relationship Id="rId8" Type="http://schemas.openxmlformats.org/officeDocument/2006/relationships/slide" Target="slide93.xml"/><Relationship Id="rId3" Type="http://schemas.openxmlformats.org/officeDocument/2006/relationships/slide" Target="slide18.xml"/><Relationship Id="rId7" Type="http://schemas.openxmlformats.org/officeDocument/2006/relationships/slide" Target="slide80.xml"/><Relationship Id="rId2" Type="http://schemas.openxmlformats.org/officeDocument/2006/relationships/notesSlide" Target="../notesSlides/notesSlide44.xml"/><Relationship Id="rId1" Type="http://schemas.openxmlformats.org/officeDocument/2006/relationships/slideLayout" Target="../slideLayouts/slideLayout16.xml"/><Relationship Id="rId6" Type="http://schemas.openxmlformats.org/officeDocument/2006/relationships/slide" Target="slide67.xml"/><Relationship Id="rId5" Type="http://schemas.openxmlformats.org/officeDocument/2006/relationships/slide" Target="slide52.xml"/><Relationship Id="rId10" Type="http://schemas.openxmlformats.org/officeDocument/2006/relationships/slide" Target="slide119.xml"/><Relationship Id="rId4" Type="http://schemas.openxmlformats.org/officeDocument/2006/relationships/slide" Target="slide41.xml"/><Relationship Id="rId9" Type="http://schemas.openxmlformats.org/officeDocument/2006/relationships/slide" Target="slide106.xml"/></Relationships>
</file>

<file path=ppt/slides/_rels/slide55.xml.rels><?xml version="1.0" encoding="UTF-8" standalone="yes"?>
<Relationships xmlns="http://schemas.openxmlformats.org/package/2006/relationships"><Relationship Id="rId8" Type="http://schemas.openxmlformats.org/officeDocument/2006/relationships/slide" Target="slide81.xml"/><Relationship Id="rId3" Type="http://schemas.openxmlformats.org/officeDocument/2006/relationships/chart" Target="../charts/chart18.xml"/><Relationship Id="rId7" Type="http://schemas.openxmlformats.org/officeDocument/2006/relationships/slide" Target="slide68.xml"/><Relationship Id="rId2" Type="http://schemas.openxmlformats.org/officeDocument/2006/relationships/notesSlide" Target="../notesSlides/notesSlide45.xml"/><Relationship Id="rId1" Type="http://schemas.openxmlformats.org/officeDocument/2006/relationships/slideLayout" Target="../slideLayouts/slideLayout15.xml"/><Relationship Id="rId6" Type="http://schemas.openxmlformats.org/officeDocument/2006/relationships/slide" Target="slide55.xml"/><Relationship Id="rId11" Type="http://schemas.openxmlformats.org/officeDocument/2006/relationships/slide" Target="slide120.xml"/><Relationship Id="rId5" Type="http://schemas.openxmlformats.org/officeDocument/2006/relationships/slide" Target="slide42.xml"/><Relationship Id="rId10" Type="http://schemas.openxmlformats.org/officeDocument/2006/relationships/slide" Target="slide107.xml"/><Relationship Id="rId4" Type="http://schemas.openxmlformats.org/officeDocument/2006/relationships/slide" Target="slide19.xml"/><Relationship Id="rId9" Type="http://schemas.openxmlformats.org/officeDocument/2006/relationships/slide" Target="slide94.xml"/></Relationships>
</file>

<file path=ppt/slides/_rels/slide56.xml.rels><?xml version="1.0" encoding="UTF-8" standalone="yes"?>
<Relationships xmlns="http://schemas.openxmlformats.org/package/2006/relationships"><Relationship Id="rId8" Type="http://schemas.openxmlformats.org/officeDocument/2006/relationships/slide" Target="slide95.xml"/><Relationship Id="rId3" Type="http://schemas.openxmlformats.org/officeDocument/2006/relationships/slide" Target="slide20.xml"/><Relationship Id="rId7" Type="http://schemas.openxmlformats.org/officeDocument/2006/relationships/slide" Target="slide82.xml"/><Relationship Id="rId2" Type="http://schemas.openxmlformats.org/officeDocument/2006/relationships/chart" Target="../charts/chart19.xml"/><Relationship Id="rId1" Type="http://schemas.openxmlformats.org/officeDocument/2006/relationships/slideLayout" Target="../slideLayouts/slideLayout15.xml"/><Relationship Id="rId6" Type="http://schemas.openxmlformats.org/officeDocument/2006/relationships/slide" Target="slide69.xml"/><Relationship Id="rId5" Type="http://schemas.openxmlformats.org/officeDocument/2006/relationships/slide" Target="slide56.xml"/><Relationship Id="rId10" Type="http://schemas.openxmlformats.org/officeDocument/2006/relationships/slide" Target="slide121.xml"/><Relationship Id="rId4" Type="http://schemas.openxmlformats.org/officeDocument/2006/relationships/slide" Target="slide43.xml"/><Relationship Id="rId9" Type="http://schemas.openxmlformats.org/officeDocument/2006/relationships/slide" Target="slide108.xml"/></Relationships>
</file>

<file path=ppt/slides/_rels/slide57.xml.rels><?xml version="1.0" encoding="UTF-8" standalone="yes"?>
<Relationships xmlns="http://schemas.openxmlformats.org/package/2006/relationships"><Relationship Id="rId8" Type="http://schemas.openxmlformats.org/officeDocument/2006/relationships/slide" Target="slide96.xml"/><Relationship Id="rId3" Type="http://schemas.openxmlformats.org/officeDocument/2006/relationships/slide" Target="slide21.xml"/><Relationship Id="rId7" Type="http://schemas.openxmlformats.org/officeDocument/2006/relationships/slide" Target="slide83.xml"/><Relationship Id="rId2" Type="http://schemas.openxmlformats.org/officeDocument/2006/relationships/notesSlide" Target="../notesSlides/notesSlide46.xml"/><Relationship Id="rId1" Type="http://schemas.openxmlformats.org/officeDocument/2006/relationships/slideLayout" Target="../slideLayouts/slideLayout16.xml"/><Relationship Id="rId6" Type="http://schemas.openxmlformats.org/officeDocument/2006/relationships/slide" Target="slide70.xml"/><Relationship Id="rId5" Type="http://schemas.openxmlformats.org/officeDocument/2006/relationships/slide" Target="slide57.xml"/><Relationship Id="rId10" Type="http://schemas.openxmlformats.org/officeDocument/2006/relationships/slide" Target="slide122.xml"/><Relationship Id="rId4" Type="http://schemas.openxmlformats.org/officeDocument/2006/relationships/slide" Target="slide44.xml"/><Relationship Id="rId9" Type="http://schemas.openxmlformats.org/officeDocument/2006/relationships/slide" Target="slide109.xml"/></Relationships>
</file>

<file path=ppt/slides/_rels/slide58.xml.rels><?xml version="1.0" encoding="UTF-8" standalone="yes"?>
<Relationships xmlns="http://schemas.openxmlformats.org/package/2006/relationships"><Relationship Id="rId8" Type="http://schemas.openxmlformats.org/officeDocument/2006/relationships/slide" Target="slide97.xml"/><Relationship Id="rId3" Type="http://schemas.openxmlformats.org/officeDocument/2006/relationships/slide" Target="slide22.xml"/><Relationship Id="rId7" Type="http://schemas.openxmlformats.org/officeDocument/2006/relationships/slide" Target="slide84.xml"/><Relationship Id="rId2" Type="http://schemas.openxmlformats.org/officeDocument/2006/relationships/chart" Target="../charts/chart20.xml"/><Relationship Id="rId1" Type="http://schemas.openxmlformats.org/officeDocument/2006/relationships/slideLayout" Target="../slideLayouts/slideLayout15.xml"/><Relationship Id="rId6" Type="http://schemas.openxmlformats.org/officeDocument/2006/relationships/slide" Target="slide71.xml"/><Relationship Id="rId5" Type="http://schemas.openxmlformats.org/officeDocument/2006/relationships/slide" Target="slide58.xml"/><Relationship Id="rId10" Type="http://schemas.openxmlformats.org/officeDocument/2006/relationships/slide" Target="slide123.xml"/><Relationship Id="rId4" Type="http://schemas.openxmlformats.org/officeDocument/2006/relationships/slide" Target="slide45.xml"/><Relationship Id="rId9" Type="http://schemas.openxmlformats.org/officeDocument/2006/relationships/slide" Target="slide110.xml"/></Relationships>
</file>

<file path=ppt/slides/_rels/slide59.xml.rels><?xml version="1.0" encoding="UTF-8" standalone="yes"?>
<Relationships xmlns="http://schemas.openxmlformats.org/package/2006/relationships"><Relationship Id="rId8" Type="http://schemas.openxmlformats.org/officeDocument/2006/relationships/slide" Target="slide98.xml"/><Relationship Id="rId3" Type="http://schemas.openxmlformats.org/officeDocument/2006/relationships/slide" Target="slide30.xml"/><Relationship Id="rId7" Type="http://schemas.openxmlformats.org/officeDocument/2006/relationships/slide" Target="slide85.xml"/><Relationship Id="rId2" Type="http://schemas.openxmlformats.org/officeDocument/2006/relationships/notesSlide" Target="../notesSlides/notesSlide47.xml"/><Relationship Id="rId1" Type="http://schemas.openxmlformats.org/officeDocument/2006/relationships/slideLayout" Target="../slideLayouts/slideLayout16.xml"/><Relationship Id="rId6" Type="http://schemas.openxmlformats.org/officeDocument/2006/relationships/slide" Target="slide72.xml"/><Relationship Id="rId5" Type="http://schemas.openxmlformats.org/officeDocument/2006/relationships/slide" Target="slide59.xml"/><Relationship Id="rId10" Type="http://schemas.openxmlformats.org/officeDocument/2006/relationships/slide" Target="slide124.xml"/><Relationship Id="rId4" Type="http://schemas.openxmlformats.org/officeDocument/2006/relationships/slide" Target="slide46.xml"/><Relationship Id="rId9" Type="http://schemas.openxmlformats.org/officeDocument/2006/relationships/slide" Target="slide1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8" Type="http://schemas.openxmlformats.org/officeDocument/2006/relationships/slide" Target="slide86.xml"/><Relationship Id="rId3" Type="http://schemas.openxmlformats.org/officeDocument/2006/relationships/chart" Target="../charts/chart21.xml"/><Relationship Id="rId7" Type="http://schemas.openxmlformats.org/officeDocument/2006/relationships/slide" Target="slide73.xml"/><Relationship Id="rId2" Type="http://schemas.openxmlformats.org/officeDocument/2006/relationships/notesSlide" Target="../notesSlides/notesSlide48.xml"/><Relationship Id="rId1" Type="http://schemas.openxmlformats.org/officeDocument/2006/relationships/slideLayout" Target="../slideLayouts/slideLayout15.xml"/><Relationship Id="rId6" Type="http://schemas.openxmlformats.org/officeDocument/2006/relationships/slide" Target="slide60.xml"/><Relationship Id="rId11" Type="http://schemas.openxmlformats.org/officeDocument/2006/relationships/slide" Target="slide125.xml"/><Relationship Id="rId5" Type="http://schemas.openxmlformats.org/officeDocument/2006/relationships/slide" Target="slide47.xml"/><Relationship Id="rId10" Type="http://schemas.openxmlformats.org/officeDocument/2006/relationships/slide" Target="slide112.xml"/><Relationship Id="rId4" Type="http://schemas.openxmlformats.org/officeDocument/2006/relationships/slide" Target="slide31.xml"/><Relationship Id="rId9" Type="http://schemas.openxmlformats.org/officeDocument/2006/relationships/slide" Target="slide99.xml"/></Relationships>
</file>

<file path=ppt/slides/_rels/slide61.xml.rels><?xml version="1.0" encoding="UTF-8" standalone="yes"?>
<Relationships xmlns="http://schemas.openxmlformats.org/package/2006/relationships"><Relationship Id="rId8" Type="http://schemas.openxmlformats.org/officeDocument/2006/relationships/slide" Target="slide87.xml"/><Relationship Id="rId3" Type="http://schemas.openxmlformats.org/officeDocument/2006/relationships/chart" Target="../charts/chart22.xml"/><Relationship Id="rId7" Type="http://schemas.openxmlformats.org/officeDocument/2006/relationships/slide" Target="slide74.xml"/><Relationship Id="rId2" Type="http://schemas.openxmlformats.org/officeDocument/2006/relationships/notesSlide" Target="../notesSlides/notesSlide49.xml"/><Relationship Id="rId1" Type="http://schemas.openxmlformats.org/officeDocument/2006/relationships/slideLayout" Target="../slideLayouts/slideLayout15.xml"/><Relationship Id="rId6" Type="http://schemas.openxmlformats.org/officeDocument/2006/relationships/slide" Target="slide61.xml"/><Relationship Id="rId11" Type="http://schemas.openxmlformats.org/officeDocument/2006/relationships/slide" Target="slide126.xml"/><Relationship Id="rId5" Type="http://schemas.openxmlformats.org/officeDocument/2006/relationships/slide" Target="slide48.xml"/><Relationship Id="rId10" Type="http://schemas.openxmlformats.org/officeDocument/2006/relationships/slide" Target="slide113.xml"/><Relationship Id="rId4" Type="http://schemas.openxmlformats.org/officeDocument/2006/relationships/slide" Target="slide33.xml"/><Relationship Id="rId9" Type="http://schemas.openxmlformats.org/officeDocument/2006/relationships/slide" Target="slide100.xml"/></Relationships>
</file>

<file path=ppt/slides/_rels/slide62.xml.rels><?xml version="1.0" encoding="UTF-8" standalone="yes"?>
<Relationships xmlns="http://schemas.openxmlformats.org/package/2006/relationships"><Relationship Id="rId8" Type="http://schemas.openxmlformats.org/officeDocument/2006/relationships/slide" Target="slide101.xml"/><Relationship Id="rId3" Type="http://schemas.openxmlformats.org/officeDocument/2006/relationships/slide" Target="slide34.xml"/><Relationship Id="rId7" Type="http://schemas.openxmlformats.org/officeDocument/2006/relationships/slide" Target="slide88.xml"/><Relationship Id="rId2" Type="http://schemas.openxmlformats.org/officeDocument/2006/relationships/notesSlide" Target="../notesSlides/notesSlide50.xml"/><Relationship Id="rId1" Type="http://schemas.openxmlformats.org/officeDocument/2006/relationships/slideLayout" Target="../slideLayouts/slideLayout16.xml"/><Relationship Id="rId6" Type="http://schemas.openxmlformats.org/officeDocument/2006/relationships/slide" Target="slide75.xml"/><Relationship Id="rId5" Type="http://schemas.openxmlformats.org/officeDocument/2006/relationships/slide" Target="slide62.xml"/><Relationship Id="rId10" Type="http://schemas.openxmlformats.org/officeDocument/2006/relationships/slide" Target="slide127.xml"/><Relationship Id="rId4" Type="http://schemas.openxmlformats.org/officeDocument/2006/relationships/slide" Target="slide49.xml"/><Relationship Id="rId9" Type="http://schemas.openxmlformats.org/officeDocument/2006/relationships/slide" Target="slide114.xml"/></Relationships>
</file>

<file path=ppt/slides/_rels/slide63.xml.rels><?xml version="1.0" encoding="UTF-8" standalone="yes"?>
<Relationships xmlns="http://schemas.openxmlformats.org/package/2006/relationships"><Relationship Id="rId8" Type="http://schemas.openxmlformats.org/officeDocument/2006/relationships/slide" Target="slide102.xml"/><Relationship Id="rId3" Type="http://schemas.openxmlformats.org/officeDocument/2006/relationships/slide" Target="slide35.xml"/><Relationship Id="rId7" Type="http://schemas.openxmlformats.org/officeDocument/2006/relationships/slide" Target="slide89.xml"/><Relationship Id="rId2" Type="http://schemas.openxmlformats.org/officeDocument/2006/relationships/chart" Target="../charts/chart23.xml"/><Relationship Id="rId1" Type="http://schemas.openxmlformats.org/officeDocument/2006/relationships/slideLayout" Target="../slideLayouts/slideLayout15.xml"/><Relationship Id="rId6" Type="http://schemas.openxmlformats.org/officeDocument/2006/relationships/slide" Target="slide76.xml"/><Relationship Id="rId5" Type="http://schemas.openxmlformats.org/officeDocument/2006/relationships/slide" Target="slide63.xml"/><Relationship Id="rId10" Type="http://schemas.openxmlformats.org/officeDocument/2006/relationships/slide" Target="slide128.xml"/><Relationship Id="rId4" Type="http://schemas.openxmlformats.org/officeDocument/2006/relationships/slide" Target="slide50.xml"/><Relationship Id="rId9" Type="http://schemas.openxmlformats.org/officeDocument/2006/relationships/slide" Target="slide115.xml"/></Relationships>
</file>

<file path=ppt/slides/_rels/slide64.xml.rels><?xml version="1.0" encoding="UTF-8" standalone="yes"?>
<Relationships xmlns="http://schemas.openxmlformats.org/package/2006/relationships"><Relationship Id="rId8" Type="http://schemas.openxmlformats.org/officeDocument/2006/relationships/slide" Target="slide103.xml"/><Relationship Id="rId3" Type="http://schemas.openxmlformats.org/officeDocument/2006/relationships/slide" Target="slide38.xml"/><Relationship Id="rId7" Type="http://schemas.openxmlformats.org/officeDocument/2006/relationships/slide" Target="slide90.xml"/><Relationship Id="rId2" Type="http://schemas.openxmlformats.org/officeDocument/2006/relationships/slide" Target="slide15.xml"/><Relationship Id="rId1" Type="http://schemas.openxmlformats.org/officeDocument/2006/relationships/slideLayout" Target="../slideLayouts/slideLayout18.xml"/><Relationship Id="rId6" Type="http://schemas.openxmlformats.org/officeDocument/2006/relationships/slide" Target="slide77.xml"/><Relationship Id="rId5" Type="http://schemas.openxmlformats.org/officeDocument/2006/relationships/slide" Target="slide62.xml"/><Relationship Id="rId4" Type="http://schemas.openxmlformats.org/officeDocument/2006/relationships/slide" Target="slide64.xml"/><Relationship Id="rId9" Type="http://schemas.openxmlformats.org/officeDocument/2006/relationships/slide" Target="slide116.xml"/></Relationships>
</file>

<file path=ppt/slides/_rels/slide65.xml.rels><?xml version="1.0" encoding="UTF-8" standalone="yes"?>
<Relationships xmlns="http://schemas.openxmlformats.org/package/2006/relationships"><Relationship Id="rId8" Type="http://schemas.openxmlformats.org/officeDocument/2006/relationships/slide" Target="slide91.xml"/><Relationship Id="rId3" Type="http://schemas.openxmlformats.org/officeDocument/2006/relationships/slide" Target="slide16.xml"/><Relationship Id="rId7" Type="http://schemas.openxmlformats.org/officeDocument/2006/relationships/slide" Target="slide78.xml"/><Relationship Id="rId2" Type="http://schemas.openxmlformats.org/officeDocument/2006/relationships/notesSlide" Target="../notesSlides/notesSlide51.xml"/><Relationship Id="rId1" Type="http://schemas.openxmlformats.org/officeDocument/2006/relationships/slideLayout" Target="../slideLayouts/slideLayout20.xml"/><Relationship Id="rId6" Type="http://schemas.openxmlformats.org/officeDocument/2006/relationships/slide" Target="slide63.xml"/><Relationship Id="rId5" Type="http://schemas.openxmlformats.org/officeDocument/2006/relationships/slide" Target="slide52.xml"/><Relationship Id="rId10" Type="http://schemas.openxmlformats.org/officeDocument/2006/relationships/slide" Target="slide117.xml"/><Relationship Id="rId4" Type="http://schemas.openxmlformats.org/officeDocument/2006/relationships/slide" Target="slide39.xml"/><Relationship Id="rId9" Type="http://schemas.openxmlformats.org/officeDocument/2006/relationships/slide" Target="slide104.xml"/></Relationships>
</file>

<file path=ppt/slides/_rels/slide66.xml.rels><?xml version="1.0" encoding="UTF-8" standalone="yes"?>
<Relationships xmlns="http://schemas.openxmlformats.org/package/2006/relationships"><Relationship Id="rId8" Type="http://schemas.openxmlformats.org/officeDocument/2006/relationships/slide" Target="slide92.xml"/><Relationship Id="rId3" Type="http://schemas.openxmlformats.org/officeDocument/2006/relationships/slide" Target="slide17.xml"/><Relationship Id="rId7" Type="http://schemas.openxmlformats.org/officeDocument/2006/relationships/slide" Target="slide79.xml"/><Relationship Id="rId2" Type="http://schemas.openxmlformats.org/officeDocument/2006/relationships/chart" Target="../charts/chart24.xml"/><Relationship Id="rId1" Type="http://schemas.openxmlformats.org/officeDocument/2006/relationships/slideLayout" Target="../slideLayouts/slideLayout19.xml"/><Relationship Id="rId6" Type="http://schemas.openxmlformats.org/officeDocument/2006/relationships/slide" Target="slide64.xml"/><Relationship Id="rId5" Type="http://schemas.openxmlformats.org/officeDocument/2006/relationships/slide" Target="slide53.xml"/><Relationship Id="rId10" Type="http://schemas.openxmlformats.org/officeDocument/2006/relationships/slide" Target="slide118.xml"/><Relationship Id="rId4" Type="http://schemas.openxmlformats.org/officeDocument/2006/relationships/slide" Target="slide40.xml"/><Relationship Id="rId9" Type="http://schemas.openxmlformats.org/officeDocument/2006/relationships/slide" Target="slide105.xml"/></Relationships>
</file>

<file path=ppt/slides/_rels/slide67.xml.rels><?xml version="1.0" encoding="UTF-8" standalone="yes"?>
<Relationships xmlns="http://schemas.openxmlformats.org/package/2006/relationships"><Relationship Id="rId8" Type="http://schemas.openxmlformats.org/officeDocument/2006/relationships/slide" Target="slide93.xml"/><Relationship Id="rId3" Type="http://schemas.openxmlformats.org/officeDocument/2006/relationships/slide" Target="slide18.xml"/><Relationship Id="rId7" Type="http://schemas.openxmlformats.org/officeDocument/2006/relationships/slide" Target="slide80.xml"/><Relationship Id="rId2" Type="http://schemas.openxmlformats.org/officeDocument/2006/relationships/notesSlide" Target="../notesSlides/notesSlide52.xml"/><Relationship Id="rId1" Type="http://schemas.openxmlformats.org/officeDocument/2006/relationships/slideLayout" Target="../slideLayouts/slideLayout20.xml"/><Relationship Id="rId6" Type="http://schemas.openxmlformats.org/officeDocument/2006/relationships/slide" Target="slide67.xml"/><Relationship Id="rId5" Type="http://schemas.openxmlformats.org/officeDocument/2006/relationships/slide" Target="slide54.xml"/><Relationship Id="rId10" Type="http://schemas.openxmlformats.org/officeDocument/2006/relationships/slide" Target="slide119.xml"/><Relationship Id="rId4" Type="http://schemas.openxmlformats.org/officeDocument/2006/relationships/slide" Target="slide41.xml"/><Relationship Id="rId9" Type="http://schemas.openxmlformats.org/officeDocument/2006/relationships/slide" Target="slide106.xml"/></Relationships>
</file>

<file path=ppt/slides/_rels/slide68.xml.rels><?xml version="1.0" encoding="UTF-8" standalone="yes"?>
<Relationships xmlns="http://schemas.openxmlformats.org/package/2006/relationships"><Relationship Id="rId8" Type="http://schemas.openxmlformats.org/officeDocument/2006/relationships/slide" Target="slide94.xml"/><Relationship Id="rId3" Type="http://schemas.openxmlformats.org/officeDocument/2006/relationships/slide" Target="slide19.xml"/><Relationship Id="rId7" Type="http://schemas.openxmlformats.org/officeDocument/2006/relationships/slide" Target="slide81.xml"/><Relationship Id="rId2" Type="http://schemas.openxmlformats.org/officeDocument/2006/relationships/chart" Target="../charts/chart25.xml"/><Relationship Id="rId1" Type="http://schemas.openxmlformats.org/officeDocument/2006/relationships/slideLayout" Target="../slideLayouts/slideLayout19.xml"/><Relationship Id="rId6" Type="http://schemas.openxmlformats.org/officeDocument/2006/relationships/slide" Target="slide68.xml"/><Relationship Id="rId5" Type="http://schemas.openxmlformats.org/officeDocument/2006/relationships/slide" Target="slide55.xml"/><Relationship Id="rId10" Type="http://schemas.openxmlformats.org/officeDocument/2006/relationships/slide" Target="slide120.xml"/><Relationship Id="rId4" Type="http://schemas.openxmlformats.org/officeDocument/2006/relationships/slide" Target="slide42.xml"/><Relationship Id="rId9" Type="http://schemas.openxmlformats.org/officeDocument/2006/relationships/slide" Target="slide107.xml"/></Relationships>
</file>

<file path=ppt/slides/_rels/slide69.xml.rels><?xml version="1.0" encoding="UTF-8" standalone="yes"?>
<Relationships xmlns="http://schemas.openxmlformats.org/package/2006/relationships"><Relationship Id="rId8" Type="http://schemas.openxmlformats.org/officeDocument/2006/relationships/slide" Target="slide82.xml"/><Relationship Id="rId3" Type="http://schemas.openxmlformats.org/officeDocument/2006/relationships/chart" Target="../charts/chart26.xml"/><Relationship Id="rId7" Type="http://schemas.openxmlformats.org/officeDocument/2006/relationships/slide" Target="slide69.xml"/><Relationship Id="rId2" Type="http://schemas.openxmlformats.org/officeDocument/2006/relationships/notesSlide" Target="../notesSlides/notesSlide53.xml"/><Relationship Id="rId1" Type="http://schemas.openxmlformats.org/officeDocument/2006/relationships/slideLayout" Target="../slideLayouts/slideLayout19.xml"/><Relationship Id="rId6" Type="http://schemas.openxmlformats.org/officeDocument/2006/relationships/slide" Target="slide56.xml"/><Relationship Id="rId11" Type="http://schemas.openxmlformats.org/officeDocument/2006/relationships/slide" Target="slide121.xml"/><Relationship Id="rId5" Type="http://schemas.openxmlformats.org/officeDocument/2006/relationships/slide" Target="slide43.xml"/><Relationship Id="rId10" Type="http://schemas.openxmlformats.org/officeDocument/2006/relationships/slide" Target="slide108.xml"/><Relationship Id="rId4" Type="http://schemas.openxmlformats.org/officeDocument/2006/relationships/slide" Target="slide20.xml"/><Relationship Id="rId9" Type="http://schemas.openxmlformats.org/officeDocument/2006/relationships/slide" Target="slide9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8" Type="http://schemas.openxmlformats.org/officeDocument/2006/relationships/slide" Target="slide96.xml"/><Relationship Id="rId3" Type="http://schemas.openxmlformats.org/officeDocument/2006/relationships/slide" Target="slide21.xml"/><Relationship Id="rId7" Type="http://schemas.openxmlformats.org/officeDocument/2006/relationships/slide" Target="slide83.xml"/><Relationship Id="rId2" Type="http://schemas.openxmlformats.org/officeDocument/2006/relationships/notesSlide" Target="../notesSlides/notesSlide54.xml"/><Relationship Id="rId1" Type="http://schemas.openxmlformats.org/officeDocument/2006/relationships/slideLayout" Target="../slideLayouts/slideLayout20.xml"/><Relationship Id="rId6" Type="http://schemas.openxmlformats.org/officeDocument/2006/relationships/slide" Target="slide70.xml"/><Relationship Id="rId5" Type="http://schemas.openxmlformats.org/officeDocument/2006/relationships/slide" Target="slide57.xml"/><Relationship Id="rId10" Type="http://schemas.openxmlformats.org/officeDocument/2006/relationships/slide" Target="slide122.xml"/><Relationship Id="rId4" Type="http://schemas.openxmlformats.org/officeDocument/2006/relationships/slide" Target="slide44.xml"/><Relationship Id="rId9" Type="http://schemas.openxmlformats.org/officeDocument/2006/relationships/slide" Target="slide109.xml"/></Relationships>
</file>

<file path=ppt/slides/_rels/slide71.xml.rels><?xml version="1.0" encoding="UTF-8" standalone="yes"?>
<Relationships xmlns="http://schemas.openxmlformats.org/package/2006/relationships"><Relationship Id="rId8" Type="http://schemas.openxmlformats.org/officeDocument/2006/relationships/slide" Target="slide84.xml"/><Relationship Id="rId3" Type="http://schemas.openxmlformats.org/officeDocument/2006/relationships/chart" Target="../charts/chart27.xml"/><Relationship Id="rId7" Type="http://schemas.openxmlformats.org/officeDocument/2006/relationships/slide" Target="slide71.xml"/><Relationship Id="rId2" Type="http://schemas.openxmlformats.org/officeDocument/2006/relationships/notesSlide" Target="../notesSlides/notesSlide55.xml"/><Relationship Id="rId1" Type="http://schemas.openxmlformats.org/officeDocument/2006/relationships/slideLayout" Target="../slideLayouts/slideLayout19.xml"/><Relationship Id="rId6" Type="http://schemas.openxmlformats.org/officeDocument/2006/relationships/slide" Target="slide58.xml"/><Relationship Id="rId11" Type="http://schemas.openxmlformats.org/officeDocument/2006/relationships/slide" Target="slide123.xml"/><Relationship Id="rId5" Type="http://schemas.openxmlformats.org/officeDocument/2006/relationships/slide" Target="slide45.xml"/><Relationship Id="rId10" Type="http://schemas.openxmlformats.org/officeDocument/2006/relationships/slide" Target="slide110.xml"/><Relationship Id="rId4" Type="http://schemas.openxmlformats.org/officeDocument/2006/relationships/slide" Target="slide22.xml"/><Relationship Id="rId9" Type="http://schemas.openxmlformats.org/officeDocument/2006/relationships/slide" Target="slide97.xml"/></Relationships>
</file>

<file path=ppt/slides/_rels/slide72.xml.rels><?xml version="1.0" encoding="UTF-8" standalone="yes"?>
<Relationships xmlns="http://schemas.openxmlformats.org/package/2006/relationships"><Relationship Id="rId8" Type="http://schemas.openxmlformats.org/officeDocument/2006/relationships/slide" Target="slide98.xml"/><Relationship Id="rId3" Type="http://schemas.openxmlformats.org/officeDocument/2006/relationships/slide" Target="slide30.xml"/><Relationship Id="rId7" Type="http://schemas.openxmlformats.org/officeDocument/2006/relationships/slide" Target="slide85.xml"/><Relationship Id="rId2" Type="http://schemas.openxmlformats.org/officeDocument/2006/relationships/notesSlide" Target="../notesSlides/notesSlide56.xml"/><Relationship Id="rId1" Type="http://schemas.openxmlformats.org/officeDocument/2006/relationships/slideLayout" Target="../slideLayouts/slideLayout20.xml"/><Relationship Id="rId6" Type="http://schemas.openxmlformats.org/officeDocument/2006/relationships/slide" Target="slide72.xml"/><Relationship Id="rId5" Type="http://schemas.openxmlformats.org/officeDocument/2006/relationships/slide" Target="slide59.xml"/><Relationship Id="rId10" Type="http://schemas.openxmlformats.org/officeDocument/2006/relationships/slide" Target="slide124.xml"/><Relationship Id="rId4" Type="http://schemas.openxmlformats.org/officeDocument/2006/relationships/slide" Target="slide46.xml"/><Relationship Id="rId9" Type="http://schemas.openxmlformats.org/officeDocument/2006/relationships/slide" Target="slide111.xml"/></Relationships>
</file>

<file path=ppt/slides/_rels/slide73.xml.rels><?xml version="1.0" encoding="UTF-8" standalone="yes"?>
<Relationships xmlns="http://schemas.openxmlformats.org/package/2006/relationships"><Relationship Id="rId8" Type="http://schemas.openxmlformats.org/officeDocument/2006/relationships/slide" Target="slide86.xml"/><Relationship Id="rId3" Type="http://schemas.openxmlformats.org/officeDocument/2006/relationships/chart" Target="../charts/chart28.xml"/><Relationship Id="rId7" Type="http://schemas.openxmlformats.org/officeDocument/2006/relationships/slide" Target="slide73.xml"/><Relationship Id="rId2" Type="http://schemas.openxmlformats.org/officeDocument/2006/relationships/notesSlide" Target="../notesSlides/notesSlide57.xml"/><Relationship Id="rId1" Type="http://schemas.openxmlformats.org/officeDocument/2006/relationships/slideLayout" Target="../slideLayouts/slideLayout19.xml"/><Relationship Id="rId6" Type="http://schemas.openxmlformats.org/officeDocument/2006/relationships/slide" Target="slide60.xml"/><Relationship Id="rId11" Type="http://schemas.openxmlformats.org/officeDocument/2006/relationships/slide" Target="slide125.xml"/><Relationship Id="rId5" Type="http://schemas.openxmlformats.org/officeDocument/2006/relationships/slide" Target="slide47.xml"/><Relationship Id="rId10" Type="http://schemas.openxmlformats.org/officeDocument/2006/relationships/slide" Target="slide112.xml"/><Relationship Id="rId4" Type="http://schemas.openxmlformats.org/officeDocument/2006/relationships/slide" Target="slide31.xml"/><Relationship Id="rId9" Type="http://schemas.openxmlformats.org/officeDocument/2006/relationships/slide" Target="slide99.xml"/></Relationships>
</file>

<file path=ppt/slides/_rels/slide74.xml.rels><?xml version="1.0" encoding="UTF-8" standalone="yes"?>
<Relationships xmlns="http://schemas.openxmlformats.org/package/2006/relationships"><Relationship Id="rId8" Type="http://schemas.openxmlformats.org/officeDocument/2006/relationships/slide" Target="slide87.xml"/><Relationship Id="rId3" Type="http://schemas.openxmlformats.org/officeDocument/2006/relationships/chart" Target="../charts/chart29.xml"/><Relationship Id="rId7" Type="http://schemas.openxmlformats.org/officeDocument/2006/relationships/slide" Target="slide74.xml"/><Relationship Id="rId2" Type="http://schemas.openxmlformats.org/officeDocument/2006/relationships/notesSlide" Target="../notesSlides/notesSlide58.xml"/><Relationship Id="rId1" Type="http://schemas.openxmlformats.org/officeDocument/2006/relationships/slideLayout" Target="../slideLayouts/slideLayout19.xml"/><Relationship Id="rId6" Type="http://schemas.openxmlformats.org/officeDocument/2006/relationships/slide" Target="slide61.xml"/><Relationship Id="rId11" Type="http://schemas.openxmlformats.org/officeDocument/2006/relationships/slide" Target="slide126.xml"/><Relationship Id="rId5" Type="http://schemas.openxmlformats.org/officeDocument/2006/relationships/slide" Target="slide48.xml"/><Relationship Id="rId10" Type="http://schemas.openxmlformats.org/officeDocument/2006/relationships/slide" Target="slide113.xml"/><Relationship Id="rId4" Type="http://schemas.openxmlformats.org/officeDocument/2006/relationships/slide" Target="slide33.xml"/><Relationship Id="rId9" Type="http://schemas.openxmlformats.org/officeDocument/2006/relationships/slide" Target="slide100.xml"/></Relationships>
</file>

<file path=ppt/slides/_rels/slide75.xml.rels><?xml version="1.0" encoding="UTF-8" standalone="yes"?>
<Relationships xmlns="http://schemas.openxmlformats.org/package/2006/relationships"><Relationship Id="rId8" Type="http://schemas.openxmlformats.org/officeDocument/2006/relationships/slide" Target="slide101.xml"/><Relationship Id="rId3" Type="http://schemas.openxmlformats.org/officeDocument/2006/relationships/slide" Target="slide34.xml"/><Relationship Id="rId7" Type="http://schemas.openxmlformats.org/officeDocument/2006/relationships/slide" Target="slide88.xml"/><Relationship Id="rId2" Type="http://schemas.openxmlformats.org/officeDocument/2006/relationships/notesSlide" Target="../notesSlides/notesSlide59.xml"/><Relationship Id="rId1" Type="http://schemas.openxmlformats.org/officeDocument/2006/relationships/slideLayout" Target="../slideLayouts/slideLayout20.xml"/><Relationship Id="rId6" Type="http://schemas.openxmlformats.org/officeDocument/2006/relationships/slide" Target="slide75.xml"/><Relationship Id="rId5" Type="http://schemas.openxmlformats.org/officeDocument/2006/relationships/slide" Target="slide62.xml"/><Relationship Id="rId10" Type="http://schemas.openxmlformats.org/officeDocument/2006/relationships/slide" Target="slide127.xml"/><Relationship Id="rId4" Type="http://schemas.openxmlformats.org/officeDocument/2006/relationships/slide" Target="slide49.xml"/><Relationship Id="rId9" Type="http://schemas.openxmlformats.org/officeDocument/2006/relationships/slide" Target="slide114.xml"/></Relationships>
</file>

<file path=ppt/slides/_rels/slide76.xml.rels><?xml version="1.0" encoding="UTF-8" standalone="yes"?>
<Relationships xmlns="http://schemas.openxmlformats.org/package/2006/relationships"><Relationship Id="rId8" Type="http://schemas.openxmlformats.org/officeDocument/2006/relationships/slide" Target="slide102.xml"/><Relationship Id="rId3" Type="http://schemas.openxmlformats.org/officeDocument/2006/relationships/slide" Target="slide35.xml"/><Relationship Id="rId7" Type="http://schemas.openxmlformats.org/officeDocument/2006/relationships/slide" Target="slide89.xml"/><Relationship Id="rId2" Type="http://schemas.openxmlformats.org/officeDocument/2006/relationships/chart" Target="../charts/chart30.xml"/><Relationship Id="rId1" Type="http://schemas.openxmlformats.org/officeDocument/2006/relationships/slideLayout" Target="../slideLayouts/slideLayout19.xml"/><Relationship Id="rId6" Type="http://schemas.openxmlformats.org/officeDocument/2006/relationships/slide" Target="slide76.xml"/><Relationship Id="rId5" Type="http://schemas.openxmlformats.org/officeDocument/2006/relationships/slide" Target="slide63.xml"/><Relationship Id="rId10" Type="http://schemas.openxmlformats.org/officeDocument/2006/relationships/slide" Target="slide128.xml"/><Relationship Id="rId4" Type="http://schemas.openxmlformats.org/officeDocument/2006/relationships/slide" Target="slide50.xml"/><Relationship Id="rId9" Type="http://schemas.openxmlformats.org/officeDocument/2006/relationships/slide" Target="slide115.xml"/></Relationships>
</file>

<file path=ppt/slides/_rels/slide77.xml.rels><?xml version="1.0" encoding="UTF-8" standalone="yes"?>
<Relationships xmlns="http://schemas.openxmlformats.org/package/2006/relationships"><Relationship Id="rId8" Type="http://schemas.openxmlformats.org/officeDocument/2006/relationships/slide" Target="slide103.xml"/><Relationship Id="rId3" Type="http://schemas.openxmlformats.org/officeDocument/2006/relationships/slide" Target="slide38.xml"/><Relationship Id="rId7" Type="http://schemas.openxmlformats.org/officeDocument/2006/relationships/slide" Target="slide90.xml"/><Relationship Id="rId2" Type="http://schemas.openxmlformats.org/officeDocument/2006/relationships/slide" Target="slide15.xml"/><Relationship Id="rId1" Type="http://schemas.openxmlformats.org/officeDocument/2006/relationships/slideLayout" Target="../slideLayouts/slideLayout22.xml"/><Relationship Id="rId6" Type="http://schemas.openxmlformats.org/officeDocument/2006/relationships/slide" Target="slide77.xml"/><Relationship Id="rId5" Type="http://schemas.openxmlformats.org/officeDocument/2006/relationships/slide" Target="slide64.xml"/><Relationship Id="rId4" Type="http://schemas.openxmlformats.org/officeDocument/2006/relationships/slide" Target="slide51.xml"/><Relationship Id="rId9" Type="http://schemas.openxmlformats.org/officeDocument/2006/relationships/slide" Target="slide116.xml"/></Relationships>
</file>

<file path=ppt/slides/_rels/slide78.xml.rels><?xml version="1.0" encoding="UTF-8" standalone="yes"?>
<Relationships xmlns="http://schemas.openxmlformats.org/package/2006/relationships"><Relationship Id="rId8" Type="http://schemas.openxmlformats.org/officeDocument/2006/relationships/slide" Target="slide91.xml"/><Relationship Id="rId3" Type="http://schemas.openxmlformats.org/officeDocument/2006/relationships/slide" Target="slide16.xml"/><Relationship Id="rId7" Type="http://schemas.openxmlformats.org/officeDocument/2006/relationships/slide" Target="slide78.xml"/><Relationship Id="rId2" Type="http://schemas.openxmlformats.org/officeDocument/2006/relationships/notesSlide" Target="../notesSlides/notesSlide60.xml"/><Relationship Id="rId1" Type="http://schemas.openxmlformats.org/officeDocument/2006/relationships/slideLayout" Target="../slideLayouts/slideLayout24.xml"/><Relationship Id="rId6" Type="http://schemas.openxmlformats.org/officeDocument/2006/relationships/slide" Target="slide65.xml"/><Relationship Id="rId5" Type="http://schemas.openxmlformats.org/officeDocument/2006/relationships/slide" Target="slide52.xml"/><Relationship Id="rId10" Type="http://schemas.openxmlformats.org/officeDocument/2006/relationships/slide" Target="slide117.xml"/><Relationship Id="rId4" Type="http://schemas.openxmlformats.org/officeDocument/2006/relationships/slide" Target="slide39.xml"/><Relationship Id="rId9" Type="http://schemas.openxmlformats.org/officeDocument/2006/relationships/slide" Target="slide104.xml"/></Relationships>
</file>

<file path=ppt/slides/_rels/slide79.xml.rels><?xml version="1.0" encoding="UTF-8" standalone="yes"?>
<Relationships xmlns="http://schemas.openxmlformats.org/package/2006/relationships"><Relationship Id="rId8" Type="http://schemas.openxmlformats.org/officeDocument/2006/relationships/slide" Target="slide79.xml"/><Relationship Id="rId3" Type="http://schemas.openxmlformats.org/officeDocument/2006/relationships/chart" Target="../charts/chart31.xml"/><Relationship Id="rId7" Type="http://schemas.openxmlformats.org/officeDocument/2006/relationships/slide" Target="slide66.xml"/><Relationship Id="rId2" Type="http://schemas.openxmlformats.org/officeDocument/2006/relationships/notesSlide" Target="../notesSlides/notesSlide61.xml"/><Relationship Id="rId1" Type="http://schemas.openxmlformats.org/officeDocument/2006/relationships/slideLayout" Target="../slideLayouts/slideLayout23.xml"/><Relationship Id="rId6" Type="http://schemas.openxmlformats.org/officeDocument/2006/relationships/slide" Target="slide53.xml"/><Relationship Id="rId11" Type="http://schemas.openxmlformats.org/officeDocument/2006/relationships/slide" Target="slide118.xml"/><Relationship Id="rId5" Type="http://schemas.openxmlformats.org/officeDocument/2006/relationships/slide" Target="slide40.xml"/><Relationship Id="rId10" Type="http://schemas.openxmlformats.org/officeDocument/2006/relationships/slide" Target="slide105.xml"/><Relationship Id="rId4" Type="http://schemas.openxmlformats.org/officeDocument/2006/relationships/slide" Target="slide17.xml"/><Relationship Id="rId9" Type="http://schemas.openxmlformats.org/officeDocument/2006/relationships/slide" Target="slide9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8" Type="http://schemas.openxmlformats.org/officeDocument/2006/relationships/slide" Target="slide93.xml"/><Relationship Id="rId3" Type="http://schemas.openxmlformats.org/officeDocument/2006/relationships/slide" Target="slide18.xml"/><Relationship Id="rId7" Type="http://schemas.openxmlformats.org/officeDocument/2006/relationships/slide" Target="slide80.xml"/><Relationship Id="rId2" Type="http://schemas.openxmlformats.org/officeDocument/2006/relationships/notesSlide" Target="../notesSlides/notesSlide62.xml"/><Relationship Id="rId1" Type="http://schemas.openxmlformats.org/officeDocument/2006/relationships/slideLayout" Target="../slideLayouts/slideLayout24.xml"/><Relationship Id="rId6" Type="http://schemas.openxmlformats.org/officeDocument/2006/relationships/slide" Target="slide67.xml"/><Relationship Id="rId5" Type="http://schemas.openxmlformats.org/officeDocument/2006/relationships/slide" Target="slide54.xml"/><Relationship Id="rId10" Type="http://schemas.openxmlformats.org/officeDocument/2006/relationships/slide" Target="slide119.xml"/><Relationship Id="rId4" Type="http://schemas.openxmlformats.org/officeDocument/2006/relationships/slide" Target="slide41.xml"/><Relationship Id="rId9" Type="http://schemas.openxmlformats.org/officeDocument/2006/relationships/slide" Target="slide106.xml"/></Relationships>
</file>

<file path=ppt/slides/_rels/slide81.xml.rels><?xml version="1.0" encoding="UTF-8" standalone="yes"?>
<Relationships xmlns="http://schemas.openxmlformats.org/package/2006/relationships"><Relationship Id="rId8" Type="http://schemas.openxmlformats.org/officeDocument/2006/relationships/slide" Target="slide94.xml"/><Relationship Id="rId3" Type="http://schemas.openxmlformats.org/officeDocument/2006/relationships/slide" Target="slide19.xml"/><Relationship Id="rId7" Type="http://schemas.openxmlformats.org/officeDocument/2006/relationships/slide" Target="slide81.xml"/><Relationship Id="rId2" Type="http://schemas.openxmlformats.org/officeDocument/2006/relationships/chart" Target="../charts/chart32.xml"/><Relationship Id="rId1" Type="http://schemas.openxmlformats.org/officeDocument/2006/relationships/slideLayout" Target="../slideLayouts/slideLayout23.xml"/><Relationship Id="rId6" Type="http://schemas.openxmlformats.org/officeDocument/2006/relationships/slide" Target="slide68.xml"/><Relationship Id="rId5" Type="http://schemas.openxmlformats.org/officeDocument/2006/relationships/slide" Target="slide55.xml"/><Relationship Id="rId10" Type="http://schemas.openxmlformats.org/officeDocument/2006/relationships/slide" Target="slide120.xml"/><Relationship Id="rId4" Type="http://schemas.openxmlformats.org/officeDocument/2006/relationships/slide" Target="slide42.xml"/><Relationship Id="rId9" Type="http://schemas.openxmlformats.org/officeDocument/2006/relationships/slide" Target="slide107.xml"/></Relationships>
</file>

<file path=ppt/slides/_rels/slide82.xml.rels><?xml version="1.0" encoding="UTF-8" standalone="yes"?>
<Relationships xmlns="http://schemas.openxmlformats.org/package/2006/relationships"><Relationship Id="rId8" Type="http://schemas.openxmlformats.org/officeDocument/2006/relationships/slide" Target="slide95.xml"/><Relationship Id="rId3" Type="http://schemas.openxmlformats.org/officeDocument/2006/relationships/slide" Target="slide20.xml"/><Relationship Id="rId7" Type="http://schemas.openxmlformats.org/officeDocument/2006/relationships/slide" Target="slide82.xml"/><Relationship Id="rId2" Type="http://schemas.openxmlformats.org/officeDocument/2006/relationships/chart" Target="../charts/chart33.xml"/><Relationship Id="rId1" Type="http://schemas.openxmlformats.org/officeDocument/2006/relationships/slideLayout" Target="../slideLayouts/slideLayout23.xml"/><Relationship Id="rId6" Type="http://schemas.openxmlformats.org/officeDocument/2006/relationships/slide" Target="slide69.xml"/><Relationship Id="rId5" Type="http://schemas.openxmlformats.org/officeDocument/2006/relationships/slide" Target="slide56.xml"/><Relationship Id="rId10" Type="http://schemas.openxmlformats.org/officeDocument/2006/relationships/slide" Target="slide121.xml"/><Relationship Id="rId4" Type="http://schemas.openxmlformats.org/officeDocument/2006/relationships/slide" Target="slide43.xml"/><Relationship Id="rId9" Type="http://schemas.openxmlformats.org/officeDocument/2006/relationships/slide" Target="slide108.xml"/></Relationships>
</file>

<file path=ppt/slides/_rels/slide83.xml.rels><?xml version="1.0" encoding="UTF-8" standalone="yes"?>
<Relationships xmlns="http://schemas.openxmlformats.org/package/2006/relationships"><Relationship Id="rId8" Type="http://schemas.openxmlformats.org/officeDocument/2006/relationships/slide" Target="slide96.xml"/><Relationship Id="rId3" Type="http://schemas.openxmlformats.org/officeDocument/2006/relationships/slide" Target="slide21.xml"/><Relationship Id="rId7" Type="http://schemas.openxmlformats.org/officeDocument/2006/relationships/slide" Target="slide83.xml"/><Relationship Id="rId2" Type="http://schemas.openxmlformats.org/officeDocument/2006/relationships/notesSlide" Target="../notesSlides/notesSlide63.xml"/><Relationship Id="rId1" Type="http://schemas.openxmlformats.org/officeDocument/2006/relationships/slideLayout" Target="../slideLayouts/slideLayout24.xml"/><Relationship Id="rId6" Type="http://schemas.openxmlformats.org/officeDocument/2006/relationships/slide" Target="slide70.xml"/><Relationship Id="rId5" Type="http://schemas.openxmlformats.org/officeDocument/2006/relationships/slide" Target="slide57.xml"/><Relationship Id="rId10" Type="http://schemas.openxmlformats.org/officeDocument/2006/relationships/slide" Target="slide122.xml"/><Relationship Id="rId4" Type="http://schemas.openxmlformats.org/officeDocument/2006/relationships/slide" Target="slide44.xml"/><Relationship Id="rId9" Type="http://schemas.openxmlformats.org/officeDocument/2006/relationships/slide" Target="slide109.xml"/></Relationships>
</file>

<file path=ppt/slides/_rels/slide84.xml.rels><?xml version="1.0" encoding="UTF-8" standalone="yes"?>
<Relationships xmlns="http://schemas.openxmlformats.org/package/2006/relationships"><Relationship Id="rId8" Type="http://schemas.openxmlformats.org/officeDocument/2006/relationships/slide" Target="slide97.xml"/><Relationship Id="rId3" Type="http://schemas.openxmlformats.org/officeDocument/2006/relationships/slide" Target="slide22.xml"/><Relationship Id="rId7" Type="http://schemas.openxmlformats.org/officeDocument/2006/relationships/slide" Target="slide84.xml"/><Relationship Id="rId2" Type="http://schemas.openxmlformats.org/officeDocument/2006/relationships/chart" Target="../charts/chart34.xml"/><Relationship Id="rId1" Type="http://schemas.openxmlformats.org/officeDocument/2006/relationships/slideLayout" Target="../slideLayouts/slideLayout23.xml"/><Relationship Id="rId6" Type="http://schemas.openxmlformats.org/officeDocument/2006/relationships/slide" Target="slide71.xml"/><Relationship Id="rId5" Type="http://schemas.openxmlformats.org/officeDocument/2006/relationships/slide" Target="slide58.xml"/><Relationship Id="rId10" Type="http://schemas.openxmlformats.org/officeDocument/2006/relationships/slide" Target="slide123.xml"/><Relationship Id="rId4" Type="http://schemas.openxmlformats.org/officeDocument/2006/relationships/slide" Target="slide45.xml"/><Relationship Id="rId9" Type="http://schemas.openxmlformats.org/officeDocument/2006/relationships/slide" Target="slide110.xml"/></Relationships>
</file>

<file path=ppt/slides/_rels/slide85.xml.rels><?xml version="1.0" encoding="UTF-8" standalone="yes"?>
<Relationships xmlns="http://schemas.openxmlformats.org/package/2006/relationships"><Relationship Id="rId8" Type="http://schemas.openxmlformats.org/officeDocument/2006/relationships/slide" Target="slide98.xml"/><Relationship Id="rId3" Type="http://schemas.openxmlformats.org/officeDocument/2006/relationships/slide" Target="slide30.xml"/><Relationship Id="rId7" Type="http://schemas.openxmlformats.org/officeDocument/2006/relationships/slide" Target="slide85.xml"/><Relationship Id="rId2" Type="http://schemas.openxmlformats.org/officeDocument/2006/relationships/notesSlide" Target="../notesSlides/notesSlide64.xml"/><Relationship Id="rId1" Type="http://schemas.openxmlformats.org/officeDocument/2006/relationships/slideLayout" Target="../slideLayouts/slideLayout24.xml"/><Relationship Id="rId6" Type="http://schemas.openxmlformats.org/officeDocument/2006/relationships/slide" Target="slide72.xml"/><Relationship Id="rId5" Type="http://schemas.openxmlformats.org/officeDocument/2006/relationships/slide" Target="slide59.xml"/><Relationship Id="rId10" Type="http://schemas.openxmlformats.org/officeDocument/2006/relationships/slide" Target="slide124.xml"/><Relationship Id="rId4" Type="http://schemas.openxmlformats.org/officeDocument/2006/relationships/slide" Target="slide46.xml"/><Relationship Id="rId9" Type="http://schemas.openxmlformats.org/officeDocument/2006/relationships/slide" Target="slide111.xml"/></Relationships>
</file>

<file path=ppt/slides/_rels/slide86.xml.rels><?xml version="1.0" encoding="UTF-8" standalone="yes"?>
<Relationships xmlns="http://schemas.openxmlformats.org/package/2006/relationships"><Relationship Id="rId8" Type="http://schemas.openxmlformats.org/officeDocument/2006/relationships/slide" Target="slide99.xml"/><Relationship Id="rId3" Type="http://schemas.openxmlformats.org/officeDocument/2006/relationships/slide" Target="slide31.xml"/><Relationship Id="rId7" Type="http://schemas.openxmlformats.org/officeDocument/2006/relationships/slide" Target="slide86.xml"/><Relationship Id="rId2" Type="http://schemas.openxmlformats.org/officeDocument/2006/relationships/chart" Target="../charts/chart35.xml"/><Relationship Id="rId1" Type="http://schemas.openxmlformats.org/officeDocument/2006/relationships/slideLayout" Target="../slideLayouts/slideLayout23.xml"/><Relationship Id="rId6" Type="http://schemas.openxmlformats.org/officeDocument/2006/relationships/slide" Target="slide73.xml"/><Relationship Id="rId5" Type="http://schemas.openxmlformats.org/officeDocument/2006/relationships/slide" Target="slide60.xml"/><Relationship Id="rId10" Type="http://schemas.openxmlformats.org/officeDocument/2006/relationships/slide" Target="slide125.xml"/><Relationship Id="rId4" Type="http://schemas.openxmlformats.org/officeDocument/2006/relationships/slide" Target="slide47.xml"/><Relationship Id="rId9" Type="http://schemas.openxmlformats.org/officeDocument/2006/relationships/slide" Target="slide112.xml"/></Relationships>
</file>

<file path=ppt/slides/_rels/slide87.xml.rels><?xml version="1.0" encoding="UTF-8" standalone="yes"?>
<Relationships xmlns="http://schemas.openxmlformats.org/package/2006/relationships"><Relationship Id="rId8" Type="http://schemas.openxmlformats.org/officeDocument/2006/relationships/slide" Target="slide87.xml"/><Relationship Id="rId3" Type="http://schemas.openxmlformats.org/officeDocument/2006/relationships/chart" Target="../charts/chart36.xml"/><Relationship Id="rId7" Type="http://schemas.openxmlformats.org/officeDocument/2006/relationships/slide" Target="slide74.xml"/><Relationship Id="rId2" Type="http://schemas.openxmlformats.org/officeDocument/2006/relationships/notesSlide" Target="../notesSlides/notesSlide65.xml"/><Relationship Id="rId1" Type="http://schemas.openxmlformats.org/officeDocument/2006/relationships/slideLayout" Target="../slideLayouts/slideLayout23.xml"/><Relationship Id="rId6" Type="http://schemas.openxmlformats.org/officeDocument/2006/relationships/slide" Target="slide61.xml"/><Relationship Id="rId11" Type="http://schemas.openxmlformats.org/officeDocument/2006/relationships/slide" Target="slide126.xml"/><Relationship Id="rId5" Type="http://schemas.openxmlformats.org/officeDocument/2006/relationships/slide" Target="slide48.xml"/><Relationship Id="rId10" Type="http://schemas.openxmlformats.org/officeDocument/2006/relationships/slide" Target="slide113.xml"/><Relationship Id="rId4" Type="http://schemas.openxmlformats.org/officeDocument/2006/relationships/slide" Target="slide33.xml"/><Relationship Id="rId9" Type="http://schemas.openxmlformats.org/officeDocument/2006/relationships/slide" Target="slide100.xml"/></Relationships>
</file>

<file path=ppt/slides/_rels/slide88.xml.rels><?xml version="1.0" encoding="UTF-8" standalone="yes"?>
<Relationships xmlns="http://schemas.openxmlformats.org/package/2006/relationships"><Relationship Id="rId8" Type="http://schemas.openxmlformats.org/officeDocument/2006/relationships/slide" Target="slide101.xml"/><Relationship Id="rId3" Type="http://schemas.openxmlformats.org/officeDocument/2006/relationships/slide" Target="slide34.xml"/><Relationship Id="rId7" Type="http://schemas.openxmlformats.org/officeDocument/2006/relationships/slide" Target="slide88.xml"/><Relationship Id="rId2" Type="http://schemas.openxmlformats.org/officeDocument/2006/relationships/notesSlide" Target="../notesSlides/notesSlide66.xml"/><Relationship Id="rId1" Type="http://schemas.openxmlformats.org/officeDocument/2006/relationships/slideLayout" Target="../slideLayouts/slideLayout24.xml"/><Relationship Id="rId6" Type="http://schemas.openxmlformats.org/officeDocument/2006/relationships/slide" Target="slide75.xml"/><Relationship Id="rId5" Type="http://schemas.openxmlformats.org/officeDocument/2006/relationships/slide" Target="slide62.xml"/><Relationship Id="rId10" Type="http://schemas.openxmlformats.org/officeDocument/2006/relationships/slide" Target="slide127.xml"/><Relationship Id="rId4" Type="http://schemas.openxmlformats.org/officeDocument/2006/relationships/slide" Target="slide49.xml"/><Relationship Id="rId9" Type="http://schemas.openxmlformats.org/officeDocument/2006/relationships/slide" Target="slide114.xml"/></Relationships>
</file>

<file path=ppt/slides/_rels/slide89.xml.rels><?xml version="1.0" encoding="UTF-8" standalone="yes"?>
<Relationships xmlns="http://schemas.openxmlformats.org/package/2006/relationships"><Relationship Id="rId8" Type="http://schemas.openxmlformats.org/officeDocument/2006/relationships/slide" Target="slide89.xml"/><Relationship Id="rId3" Type="http://schemas.openxmlformats.org/officeDocument/2006/relationships/chart" Target="../charts/chart37.xml"/><Relationship Id="rId7" Type="http://schemas.openxmlformats.org/officeDocument/2006/relationships/slide" Target="slide76.xml"/><Relationship Id="rId2" Type="http://schemas.openxmlformats.org/officeDocument/2006/relationships/notesSlide" Target="../notesSlides/notesSlide67.xml"/><Relationship Id="rId1" Type="http://schemas.openxmlformats.org/officeDocument/2006/relationships/slideLayout" Target="../slideLayouts/slideLayout23.xml"/><Relationship Id="rId6" Type="http://schemas.openxmlformats.org/officeDocument/2006/relationships/slide" Target="slide63.xml"/><Relationship Id="rId11" Type="http://schemas.openxmlformats.org/officeDocument/2006/relationships/slide" Target="slide128.xml"/><Relationship Id="rId5" Type="http://schemas.openxmlformats.org/officeDocument/2006/relationships/slide" Target="slide50.xml"/><Relationship Id="rId10" Type="http://schemas.openxmlformats.org/officeDocument/2006/relationships/slide" Target="slide115.xml"/><Relationship Id="rId4" Type="http://schemas.openxmlformats.org/officeDocument/2006/relationships/slide" Target="slide35.xml"/><Relationship Id="rId9" Type="http://schemas.openxmlformats.org/officeDocument/2006/relationships/slide" Target="slide10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8" Type="http://schemas.openxmlformats.org/officeDocument/2006/relationships/slide" Target="slide103.xml"/><Relationship Id="rId3" Type="http://schemas.openxmlformats.org/officeDocument/2006/relationships/slide" Target="slide38.xml"/><Relationship Id="rId7" Type="http://schemas.openxmlformats.org/officeDocument/2006/relationships/slide" Target="slide90.xml"/><Relationship Id="rId2" Type="http://schemas.openxmlformats.org/officeDocument/2006/relationships/slide" Target="slide15.xml"/><Relationship Id="rId1" Type="http://schemas.openxmlformats.org/officeDocument/2006/relationships/slideLayout" Target="../slideLayouts/slideLayout26.xml"/><Relationship Id="rId6" Type="http://schemas.openxmlformats.org/officeDocument/2006/relationships/slide" Target="slide77.xml"/><Relationship Id="rId5" Type="http://schemas.openxmlformats.org/officeDocument/2006/relationships/slide" Target="slide64.xml"/><Relationship Id="rId4" Type="http://schemas.openxmlformats.org/officeDocument/2006/relationships/slide" Target="slide51.xml"/><Relationship Id="rId9" Type="http://schemas.openxmlformats.org/officeDocument/2006/relationships/slide" Target="slide116.xml"/></Relationships>
</file>

<file path=ppt/slides/_rels/slide91.xml.rels><?xml version="1.0" encoding="UTF-8" standalone="yes"?>
<Relationships xmlns="http://schemas.openxmlformats.org/package/2006/relationships"><Relationship Id="rId8" Type="http://schemas.openxmlformats.org/officeDocument/2006/relationships/slide" Target="slide91.xml"/><Relationship Id="rId3" Type="http://schemas.openxmlformats.org/officeDocument/2006/relationships/slide" Target="slide16.xml"/><Relationship Id="rId7" Type="http://schemas.openxmlformats.org/officeDocument/2006/relationships/slide" Target="slide78.xml"/><Relationship Id="rId2" Type="http://schemas.openxmlformats.org/officeDocument/2006/relationships/notesSlide" Target="../notesSlides/notesSlide68.xml"/><Relationship Id="rId1" Type="http://schemas.openxmlformats.org/officeDocument/2006/relationships/slideLayout" Target="../slideLayouts/slideLayout28.xml"/><Relationship Id="rId6" Type="http://schemas.openxmlformats.org/officeDocument/2006/relationships/slide" Target="slide65.xml"/><Relationship Id="rId5" Type="http://schemas.openxmlformats.org/officeDocument/2006/relationships/slide" Target="slide52.xml"/><Relationship Id="rId10" Type="http://schemas.openxmlformats.org/officeDocument/2006/relationships/slide" Target="slide117.xml"/><Relationship Id="rId4" Type="http://schemas.openxmlformats.org/officeDocument/2006/relationships/slide" Target="slide39.xml"/><Relationship Id="rId9" Type="http://schemas.openxmlformats.org/officeDocument/2006/relationships/slide" Target="slide104.xml"/></Relationships>
</file>

<file path=ppt/slides/_rels/slide92.xml.rels><?xml version="1.0" encoding="UTF-8" standalone="yes"?>
<Relationships xmlns="http://schemas.openxmlformats.org/package/2006/relationships"><Relationship Id="rId8" Type="http://schemas.openxmlformats.org/officeDocument/2006/relationships/slide" Target="slide92.xml"/><Relationship Id="rId3" Type="http://schemas.openxmlformats.org/officeDocument/2006/relationships/slide" Target="slide17.xml"/><Relationship Id="rId7" Type="http://schemas.openxmlformats.org/officeDocument/2006/relationships/slide" Target="slide79.xml"/><Relationship Id="rId2" Type="http://schemas.openxmlformats.org/officeDocument/2006/relationships/chart" Target="../charts/chart38.xml"/><Relationship Id="rId1" Type="http://schemas.openxmlformats.org/officeDocument/2006/relationships/slideLayout" Target="../slideLayouts/slideLayout27.xml"/><Relationship Id="rId6" Type="http://schemas.openxmlformats.org/officeDocument/2006/relationships/slide" Target="slide66.xml"/><Relationship Id="rId5" Type="http://schemas.openxmlformats.org/officeDocument/2006/relationships/slide" Target="slide53.xml"/><Relationship Id="rId10" Type="http://schemas.openxmlformats.org/officeDocument/2006/relationships/slide" Target="slide118.xml"/><Relationship Id="rId4" Type="http://schemas.openxmlformats.org/officeDocument/2006/relationships/slide" Target="slide40.xml"/><Relationship Id="rId9" Type="http://schemas.openxmlformats.org/officeDocument/2006/relationships/slide" Target="slide105.xml"/></Relationships>
</file>

<file path=ppt/slides/_rels/slide93.xml.rels><?xml version="1.0" encoding="UTF-8" standalone="yes"?>
<Relationships xmlns="http://schemas.openxmlformats.org/package/2006/relationships"><Relationship Id="rId8" Type="http://schemas.openxmlformats.org/officeDocument/2006/relationships/slide" Target="slide93.xml"/><Relationship Id="rId3" Type="http://schemas.openxmlformats.org/officeDocument/2006/relationships/slide" Target="slide18.xml"/><Relationship Id="rId7" Type="http://schemas.openxmlformats.org/officeDocument/2006/relationships/slide" Target="slide80.xml"/><Relationship Id="rId2" Type="http://schemas.openxmlformats.org/officeDocument/2006/relationships/notesSlide" Target="../notesSlides/notesSlide69.xml"/><Relationship Id="rId1" Type="http://schemas.openxmlformats.org/officeDocument/2006/relationships/slideLayout" Target="../slideLayouts/slideLayout28.xml"/><Relationship Id="rId6" Type="http://schemas.openxmlformats.org/officeDocument/2006/relationships/slide" Target="slide67.xml"/><Relationship Id="rId5" Type="http://schemas.openxmlformats.org/officeDocument/2006/relationships/slide" Target="slide54.xml"/><Relationship Id="rId10" Type="http://schemas.openxmlformats.org/officeDocument/2006/relationships/slide" Target="slide119.xml"/><Relationship Id="rId4" Type="http://schemas.openxmlformats.org/officeDocument/2006/relationships/slide" Target="slide41.xml"/><Relationship Id="rId9" Type="http://schemas.openxmlformats.org/officeDocument/2006/relationships/slide" Target="slide106.xml"/></Relationships>
</file>

<file path=ppt/slides/_rels/slide94.xml.rels><?xml version="1.0" encoding="UTF-8" standalone="yes"?>
<Relationships xmlns="http://schemas.openxmlformats.org/package/2006/relationships"><Relationship Id="rId8" Type="http://schemas.openxmlformats.org/officeDocument/2006/relationships/slide" Target="slide94.xml"/><Relationship Id="rId3" Type="http://schemas.openxmlformats.org/officeDocument/2006/relationships/slide" Target="slide19.xml"/><Relationship Id="rId7" Type="http://schemas.openxmlformats.org/officeDocument/2006/relationships/slide" Target="slide81.xml"/><Relationship Id="rId2" Type="http://schemas.openxmlformats.org/officeDocument/2006/relationships/chart" Target="../charts/chart39.xml"/><Relationship Id="rId1" Type="http://schemas.openxmlformats.org/officeDocument/2006/relationships/slideLayout" Target="../slideLayouts/slideLayout27.xml"/><Relationship Id="rId6" Type="http://schemas.openxmlformats.org/officeDocument/2006/relationships/slide" Target="slide68.xml"/><Relationship Id="rId5" Type="http://schemas.openxmlformats.org/officeDocument/2006/relationships/slide" Target="slide55.xml"/><Relationship Id="rId10" Type="http://schemas.openxmlformats.org/officeDocument/2006/relationships/slide" Target="slide120.xml"/><Relationship Id="rId4" Type="http://schemas.openxmlformats.org/officeDocument/2006/relationships/slide" Target="slide42.xml"/><Relationship Id="rId9" Type="http://schemas.openxmlformats.org/officeDocument/2006/relationships/slide" Target="slide107.xml"/></Relationships>
</file>

<file path=ppt/slides/_rels/slide95.xml.rels><?xml version="1.0" encoding="UTF-8" standalone="yes"?>
<Relationships xmlns="http://schemas.openxmlformats.org/package/2006/relationships"><Relationship Id="rId8" Type="http://schemas.openxmlformats.org/officeDocument/2006/relationships/slide" Target="slide108.xml"/><Relationship Id="rId3" Type="http://schemas.openxmlformats.org/officeDocument/2006/relationships/slide" Target="slide43.xml"/><Relationship Id="rId7" Type="http://schemas.openxmlformats.org/officeDocument/2006/relationships/slide" Target="slide95.xml"/><Relationship Id="rId2" Type="http://schemas.openxmlformats.org/officeDocument/2006/relationships/slide" Target="slide20.xml"/><Relationship Id="rId1" Type="http://schemas.openxmlformats.org/officeDocument/2006/relationships/slideLayout" Target="../slideLayouts/slideLayout27.xml"/><Relationship Id="rId6" Type="http://schemas.openxmlformats.org/officeDocument/2006/relationships/slide" Target="slide82.xml"/><Relationship Id="rId5" Type="http://schemas.openxmlformats.org/officeDocument/2006/relationships/slide" Target="slide69.xml"/><Relationship Id="rId10" Type="http://schemas.openxmlformats.org/officeDocument/2006/relationships/chart" Target="../charts/chart40.xml"/><Relationship Id="rId4" Type="http://schemas.openxmlformats.org/officeDocument/2006/relationships/slide" Target="slide56.xml"/><Relationship Id="rId9" Type="http://schemas.openxmlformats.org/officeDocument/2006/relationships/slide" Target="slide121.xml"/></Relationships>
</file>

<file path=ppt/slides/_rels/slide96.xml.rels><?xml version="1.0" encoding="UTF-8" standalone="yes"?>
<Relationships xmlns="http://schemas.openxmlformats.org/package/2006/relationships"><Relationship Id="rId8" Type="http://schemas.openxmlformats.org/officeDocument/2006/relationships/slide" Target="slide96.xml"/><Relationship Id="rId3" Type="http://schemas.openxmlformats.org/officeDocument/2006/relationships/slide" Target="slide21.xml"/><Relationship Id="rId7" Type="http://schemas.openxmlformats.org/officeDocument/2006/relationships/slide" Target="slide83.xml"/><Relationship Id="rId2" Type="http://schemas.openxmlformats.org/officeDocument/2006/relationships/notesSlide" Target="../notesSlides/notesSlide70.xml"/><Relationship Id="rId1" Type="http://schemas.openxmlformats.org/officeDocument/2006/relationships/slideLayout" Target="../slideLayouts/slideLayout28.xml"/><Relationship Id="rId6" Type="http://schemas.openxmlformats.org/officeDocument/2006/relationships/slide" Target="slide70.xml"/><Relationship Id="rId5" Type="http://schemas.openxmlformats.org/officeDocument/2006/relationships/slide" Target="slide57.xml"/><Relationship Id="rId10" Type="http://schemas.openxmlformats.org/officeDocument/2006/relationships/slide" Target="slide122.xml"/><Relationship Id="rId4" Type="http://schemas.openxmlformats.org/officeDocument/2006/relationships/slide" Target="slide44.xml"/><Relationship Id="rId9" Type="http://schemas.openxmlformats.org/officeDocument/2006/relationships/slide" Target="slide109.xml"/></Relationships>
</file>

<file path=ppt/slides/_rels/slide97.xml.rels><?xml version="1.0" encoding="UTF-8" standalone="yes"?>
<Relationships xmlns="http://schemas.openxmlformats.org/package/2006/relationships"><Relationship Id="rId8" Type="http://schemas.openxmlformats.org/officeDocument/2006/relationships/slide" Target="slide97.xml"/><Relationship Id="rId3" Type="http://schemas.openxmlformats.org/officeDocument/2006/relationships/slide" Target="slide22.xml"/><Relationship Id="rId7" Type="http://schemas.openxmlformats.org/officeDocument/2006/relationships/slide" Target="slide84.xml"/><Relationship Id="rId2" Type="http://schemas.openxmlformats.org/officeDocument/2006/relationships/chart" Target="../charts/chart41.xml"/><Relationship Id="rId1" Type="http://schemas.openxmlformats.org/officeDocument/2006/relationships/slideLayout" Target="../slideLayouts/slideLayout27.xml"/><Relationship Id="rId6" Type="http://schemas.openxmlformats.org/officeDocument/2006/relationships/slide" Target="slide71.xml"/><Relationship Id="rId5" Type="http://schemas.openxmlformats.org/officeDocument/2006/relationships/slide" Target="slide58.xml"/><Relationship Id="rId10" Type="http://schemas.openxmlformats.org/officeDocument/2006/relationships/slide" Target="slide123.xml"/><Relationship Id="rId4" Type="http://schemas.openxmlformats.org/officeDocument/2006/relationships/slide" Target="slide45.xml"/><Relationship Id="rId9" Type="http://schemas.openxmlformats.org/officeDocument/2006/relationships/slide" Target="slide110.xml"/></Relationships>
</file>

<file path=ppt/slides/_rels/slide98.xml.rels><?xml version="1.0" encoding="UTF-8" standalone="yes"?>
<Relationships xmlns="http://schemas.openxmlformats.org/package/2006/relationships"><Relationship Id="rId8" Type="http://schemas.openxmlformats.org/officeDocument/2006/relationships/slide" Target="slide98.xml"/><Relationship Id="rId3" Type="http://schemas.openxmlformats.org/officeDocument/2006/relationships/slide" Target="slide30.xml"/><Relationship Id="rId7" Type="http://schemas.openxmlformats.org/officeDocument/2006/relationships/slide" Target="slide85.xml"/><Relationship Id="rId2" Type="http://schemas.openxmlformats.org/officeDocument/2006/relationships/notesSlide" Target="../notesSlides/notesSlide71.xml"/><Relationship Id="rId1" Type="http://schemas.openxmlformats.org/officeDocument/2006/relationships/slideLayout" Target="../slideLayouts/slideLayout28.xml"/><Relationship Id="rId6" Type="http://schemas.openxmlformats.org/officeDocument/2006/relationships/slide" Target="slide72.xml"/><Relationship Id="rId5" Type="http://schemas.openxmlformats.org/officeDocument/2006/relationships/slide" Target="slide59.xml"/><Relationship Id="rId10" Type="http://schemas.openxmlformats.org/officeDocument/2006/relationships/slide" Target="slide124.xml"/><Relationship Id="rId4" Type="http://schemas.openxmlformats.org/officeDocument/2006/relationships/slide" Target="slide46.xml"/><Relationship Id="rId9" Type="http://schemas.openxmlformats.org/officeDocument/2006/relationships/slide" Target="slide111.xml"/></Relationships>
</file>

<file path=ppt/slides/_rels/slide99.xml.rels><?xml version="1.0" encoding="UTF-8" standalone="yes"?>
<Relationships xmlns="http://schemas.openxmlformats.org/package/2006/relationships"><Relationship Id="rId8" Type="http://schemas.openxmlformats.org/officeDocument/2006/relationships/slide" Target="slide86.xml"/><Relationship Id="rId3" Type="http://schemas.openxmlformats.org/officeDocument/2006/relationships/chart" Target="../charts/chart42.xml"/><Relationship Id="rId7" Type="http://schemas.openxmlformats.org/officeDocument/2006/relationships/slide" Target="slide73.xml"/><Relationship Id="rId2" Type="http://schemas.openxmlformats.org/officeDocument/2006/relationships/notesSlide" Target="../notesSlides/notesSlide72.xml"/><Relationship Id="rId1" Type="http://schemas.openxmlformats.org/officeDocument/2006/relationships/slideLayout" Target="../slideLayouts/slideLayout27.xml"/><Relationship Id="rId6" Type="http://schemas.openxmlformats.org/officeDocument/2006/relationships/slide" Target="slide60.xml"/><Relationship Id="rId11" Type="http://schemas.openxmlformats.org/officeDocument/2006/relationships/slide" Target="slide125.xml"/><Relationship Id="rId5" Type="http://schemas.openxmlformats.org/officeDocument/2006/relationships/slide" Target="slide47.xml"/><Relationship Id="rId10" Type="http://schemas.openxmlformats.org/officeDocument/2006/relationships/slide" Target="slide112.xml"/><Relationship Id="rId4" Type="http://schemas.openxmlformats.org/officeDocument/2006/relationships/slide" Target="slide31.xml"/><Relationship Id="rId9" Type="http://schemas.openxmlformats.org/officeDocument/2006/relationships/slide" Target="slide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27460" y="1219200"/>
            <a:ext cx="7315200" cy="2169825"/>
          </a:xfrm>
          <a:solidFill>
            <a:schemeClr val="tx1">
              <a:lumMod val="85000"/>
            </a:schemeClr>
          </a:solidFill>
          <a:effectLst>
            <a:outerShdw blurRad="50800" dist="38100" dir="2700000" algn="tl" rotWithShape="0">
              <a:prstClr val="black">
                <a:alpha val="40000"/>
              </a:prstClr>
            </a:outerShdw>
          </a:effectLst>
        </p:spPr>
        <p:txBody>
          <a:bodyPr>
            <a:spAutoFit/>
          </a:bodyPr>
          <a:lstStyle/>
          <a:p>
            <a:r>
              <a:rPr lang="en-US" sz="5000" dirty="0"/>
              <a:t>2018 Findings from </a:t>
            </a:r>
            <a:br>
              <a:rPr lang="en-US" sz="5000" dirty="0"/>
            </a:br>
            <a:r>
              <a:rPr lang="en-US" sz="5000" dirty="0"/>
              <a:t>the Cal MediConnect</a:t>
            </a:r>
            <a:br>
              <a:rPr lang="en-US" sz="5000" dirty="0"/>
            </a:br>
            <a:r>
              <a:rPr lang="en-US" sz="5000" dirty="0"/>
              <a:t>Rapid Cycle Polling Project</a:t>
            </a:r>
          </a:p>
        </p:txBody>
      </p:sp>
      <p:sp>
        <p:nvSpPr>
          <p:cNvPr id="5" name="Subtitle 4"/>
          <p:cNvSpPr>
            <a:spLocks noGrp="1"/>
          </p:cNvSpPr>
          <p:nvPr>
            <p:ph type="subTitle" idx="1"/>
          </p:nvPr>
        </p:nvSpPr>
        <p:spPr>
          <a:xfrm>
            <a:off x="627460" y="3733800"/>
            <a:ext cx="7144940" cy="2819400"/>
          </a:xfrm>
        </p:spPr>
        <p:txBody>
          <a:bodyPr>
            <a:normAutofit fontScale="92500" lnSpcReduction="20000"/>
          </a:bodyPr>
          <a:lstStyle/>
          <a:p>
            <a:pPr algn="r">
              <a:lnSpc>
                <a:spcPct val="110000"/>
              </a:lnSpc>
              <a:spcBef>
                <a:spcPts val="600"/>
              </a:spcBef>
              <a:spcAft>
                <a:spcPts val="500"/>
              </a:spcAft>
            </a:pPr>
            <a:r>
              <a:rPr lang="en-US" sz="1700" i="1" dirty="0"/>
              <a:t>Conducted for</a:t>
            </a:r>
            <a:br>
              <a:rPr lang="en-US" sz="1700" i="1" dirty="0"/>
            </a:br>
            <a:r>
              <a:rPr lang="en-US" dirty="0"/>
              <a:t>The SCAN Foundation</a:t>
            </a:r>
          </a:p>
          <a:p>
            <a:pPr algn="r">
              <a:lnSpc>
                <a:spcPct val="110000"/>
              </a:lnSpc>
              <a:spcBef>
                <a:spcPts val="600"/>
              </a:spcBef>
              <a:spcAft>
                <a:spcPts val="500"/>
              </a:spcAft>
            </a:pPr>
            <a:r>
              <a:rPr lang="en-US" sz="1700" i="1" dirty="0"/>
              <a:t>In conjunction with</a:t>
            </a:r>
            <a:br>
              <a:rPr lang="en-US" sz="1700" i="1" dirty="0"/>
            </a:br>
            <a:r>
              <a:rPr lang="en-US" dirty="0"/>
              <a:t>The California Department</a:t>
            </a:r>
            <a:br>
              <a:rPr lang="en-US" dirty="0"/>
            </a:br>
            <a:r>
              <a:rPr lang="en-US" dirty="0"/>
              <a:t>of Health Care Services</a:t>
            </a:r>
          </a:p>
          <a:p>
            <a:pPr algn="r">
              <a:lnSpc>
                <a:spcPct val="110000"/>
              </a:lnSpc>
              <a:spcBef>
                <a:spcPts val="0"/>
              </a:spcBef>
            </a:pPr>
            <a:r>
              <a:rPr lang="en-US" sz="1400" i="1" dirty="0"/>
              <a:t>By</a:t>
            </a:r>
            <a:br>
              <a:rPr lang="en-US" sz="1400" i="1" dirty="0"/>
            </a:br>
            <a:r>
              <a:rPr lang="en-US" altLang="en-US" sz="2100" dirty="0">
                <a:latin typeface="+mn-lt"/>
                <a:ea typeface="Times New Roman" panose="02020603050405020304" pitchFamily="18" charset="0"/>
              </a:rPr>
              <a:t>Institute for Health and Aging, </a:t>
            </a:r>
          </a:p>
          <a:p>
            <a:pPr algn="r">
              <a:lnSpc>
                <a:spcPct val="110000"/>
              </a:lnSpc>
              <a:spcBef>
                <a:spcPts val="0"/>
              </a:spcBef>
            </a:pPr>
            <a:r>
              <a:rPr lang="en-US" altLang="en-US" sz="2100" dirty="0">
                <a:latin typeface="+mn-lt"/>
                <a:ea typeface="Times New Roman" panose="02020603050405020304" pitchFamily="18" charset="0"/>
              </a:rPr>
              <a:t>University of California, San Francisco </a:t>
            </a:r>
            <a:endParaRPr lang="en-US" sz="2100" dirty="0">
              <a:latin typeface="+mn-lt"/>
            </a:endParaRPr>
          </a:p>
          <a:p>
            <a:pPr algn="r">
              <a:lnSpc>
                <a:spcPct val="110000"/>
              </a:lnSpc>
              <a:spcBef>
                <a:spcPts val="600"/>
              </a:spcBef>
            </a:pPr>
            <a:r>
              <a:rPr lang="en-US"/>
              <a:t>September </a:t>
            </a:r>
            <a:r>
              <a:rPr lang="en-US" dirty="0"/>
              <a:t>2018</a:t>
            </a:r>
          </a:p>
        </p:txBody>
      </p:sp>
      <p:sp>
        <p:nvSpPr>
          <p:cNvPr id="6" name="TextBox 5"/>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7" name="TextBox 6"/>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8" name="TextBox 7"/>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9" name="TextBox 8"/>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10" name="TextBox 9"/>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11" name="TextBox 10"/>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12" name="TextBox 11"/>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13" name="TextBox 12"/>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
        <p:nvSpPr>
          <p:cNvPr id="2" name="Rectangle 1">
            <a:extLst>
              <a:ext uri="{FF2B5EF4-FFF2-40B4-BE49-F238E27FC236}">
                <a16:creationId xmlns="" xmlns:a16="http://schemas.microsoft.com/office/drawing/2014/main" id="{63D0CC50-1190-41F9-9713-AABA383AAD4C}"/>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75000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98860" y="1920240"/>
            <a:ext cx="7906940" cy="4404360"/>
          </a:xfrm>
        </p:spPr>
        <p:txBody>
          <a:bodyPr>
            <a:normAutofit/>
          </a:bodyPr>
          <a:lstStyle/>
          <a:p>
            <a:pPr>
              <a:spcAft>
                <a:spcPts val="1400"/>
              </a:spcAft>
            </a:pPr>
            <a:r>
              <a:rPr lang="en-US" dirty="0"/>
              <a:t>The percentage of both CMC enrollees that report they have been seeing their personal doctor* for a short time (1 year or less) declined significantly over the years, from 30% in 2015, down to 16% in 2018.</a:t>
            </a:r>
          </a:p>
          <a:p>
            <a:pPr>
              <a:spcAft>
                <a:spcPts val="1400"/>
              </a:spcAft>
            </a:pPr>
            <a:r>
              <a:rPr lang="en-US" dirty="0"/>
              <a:t>Only 14</a:t>
            </a:r>
            <a:r>
              <a:rPr lang="en-US" dirty="0">
                <a:solidFill>
                  <a:srgbClr val="000000"/>
                </a:solidFill>
              </a:rPr>
              <a:t>% of opt-out beneficiaries reported that they had been seeing their personal doctor for 1 year </a:t>
            </a:r>
            <a:r>
              <a:rPr lang="en-US" dirty="0"/>
              <a:t>or less, lower than CMC enrollees (16%) and non-CCI beneficiaries (22%). </a:t>
            </a:r>
          </a:p>
          <a:p>
            <a:pPr>
              <a:spcAft>
                <a:spcPts val="1400"/>
              </a:spcAft>
            </a:pPr>
            <a:r>
              <a:rPr lang="en-US" dirty="0"/>
              <a:t>In 2018, 22% of duals in non-CCI counties had a short (1 year or less) relationship with their doctor, this is up from 12% in 2015 and is significantly more than both CMC enrollees (16%) and opt outs (14%).</a:t>
            </a:r>
          </a:p>
        </p:txBody>
      </p:sp>
      <p:sp>
        <p:nvSpPr>
          <p:cNvPr id="4" name="Title 3"/>
          <p:cNvSpPr>
            <a:spLocks noGrp="1"/>
          </p:cNvSpPr>
          <p:nvPr>
            <p:ph type="title"/>
          </p:nvPr>
        </p:nvSpPr>
        <p:spPr/>
        <p:txBody>
          <a:bodyPr/>
          <a:lstStyle/>
          <a:p>
            <a:r>
              <a:rPr lang="en-US" dirty="0"/>
              <a:t>Length of Time with a Personal Doctor</a:t>
            </a:r>
          </a:p>
        </p:txBody>
      </p:sp>
      <p:sp>
        <p:nvSpPr>
          <p:cNvPr id="15" name="TextBox 14"/>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6" name="TextBox 15"/>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7" name="TextBox 16"/>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8" name="TextBox 17"/>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19" name="TextBox 18"/>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0" name="TextBox 19"/>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1" name="TextBox 20"/>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2" name="TextBox 21">
            <a:hlinkClick r:id="" action="ppaction://noaction"/>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
        <p:nvSpPr>
          <p:cNvPr id="2" name="TextBox 1"/>
          <p:cNvSpPr txBox="1"/>
          <p:nvPr/>
        </p:nvSpPr>
        <p:spPr>
          <a:xfrm>
            <a:off x="398860" y="6172200"/>
            <a:ext cx="7391400" cy="738664"/>
          </a:xfrm>
          <a:prstGeom prst="rect">
            <a:avLst/>
          </a:prstGeom>
          <a:noFill/>
        </p:spPr>
        <p:txBody>
          <a:bodyPr wrap="square" rtlCol="0">
            <a:spAutoFit/>
          </a:bodyPr>
          <a:lstStyle/>
          <a:p>
            <a:r>
              <a:rPr lang="en-US" sz="1200" dirty="0">
                <a:solidFill>
                  <a:srgbClr val="000000"/>
                </a:solidFill>
              </a:rPr>
              <a:t>* </a:t>
            </a:r>
            <a:r>
              <a:rPr lang="en-US" sz="1200" i="1" dirty="0">
                <a:solidFill>
                  <a:srgbClr val="000000"/>
                </a:solidFill>
              </a:rPr>
              <a:t>A “personal doctor” was defined in the survey as “the doctor who knows you best and can refer you to other doctors when you need to see a specialist.”</a:t>
            </a:r>
          </a:p>
          <a:p>
            <a:endParaRPr lang="en-US" dirty="0">
              <a:solidFill>
                <a:schemeClr val="bg1"/>
              </a:solidFill>
            </a:endParaRPr>
          </a:p>
        </p:txBody>
      </p:sp>
      <p:cxnSp>
        <p:nvCxnSpPr>
          <p:cNvPr id="14" name="Straight Connector 13"/>
          <p:cNvCxnSpPr/>
          <p:nvPr/>
        </p:nvCxnSpPr>
        <p:spPr>
          <a:xfrm>
            <a:off x="457200" y="6019800"/>
            <a:ext cx="1752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241422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3233027522"/>
              </p:ext>
            </p:extLst>
          </p:nvPr>
        </p:nvGraphicFramePr>
        <p:xfrm>
          <a:off x="398463" y="1920875"/>
          <a:ext cx="77724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dirty="0"/>
              <a:t>Comparing the Demographic Characteristics</a:t>
            </a:r>
            <a:br>
              <a:rPr lang="en-US" dirty="0"/>
            </a:br>
            <a:r>
              <a:rPr lang="en-US" dirty="0"/>
              <a:t>of CMC Enrollees and CMC Opt-outs (2)</a:t>
            </a:r>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SC-4</a:t>
            </a:r>
          </a:p>
        </p:txBody>
      </p:sp>
      <p:sp>
        <p:nvSpPr>
          <p:cNvPr id="16" name="TextBox 15"/>
          <p:cNvSpPr txBox="1"/>
          <p:nvPr/>
        </p:nvSpPr>
        <p:spPr>
          <a:xfrm>
            <a:off x="397473" y="6432550"/>
            <a:ext cx="7846700" cy="184666"/>
          </a:xfrm>
          <a:prstGeom prst="rect">
            <a:avLst/>
          </a:prstGeom>
          <a:noFill/>
        </p:spPr>
        <p:txBody>
          <a:bodyPr wrap="none" lIns="0" tIns="0" rIns="0" bIns="0" rtlCol="0" anchor="b" anchorCtr="0">
            <a:spAutoFit/>
          </a:bodyPr>
          <a:lstStyle/>
          <a:p>
            <a:pPr marL="111125" indent="-111125"/>
            <a:r>
              <a:rPr lang="en-US" sz="1200" i="1" dirty="0">
                <a:solidFill>
                  <a:schemeClr val="bg1"/>
                </a:solidFill>
                <a:latin typeface="Calibri" pitchFamily="34" charset="0"/>
              </a:rPr>
              <a:t>Note: Differences between 100% and the sum of percentages for each characteristic equal proportion not reporting an answer.</a:t>
            </a:r>
          </a:p>
        </p:txBody>
      </p:sp>
      <p:sp>
        <p:nvSpPr>
          <p:cNvPr id="14" name="TextBox 13">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5" name="TextBox 14">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7" name="TextBox 16">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8" name="TextBox 17">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19" name="TextBox 18">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0" name="TextBox 19">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Santa</a:t>
            </a:r>
            <a:br>
              <a:rPr lang="en-US" sz="1100" b="1" dirty="0">
                <a:latin typeface="Calibri" pitchFamily="34" charset="0"/>
              </a:rPr>
            </a:br>
            <a:r>
              <a:rPr lang="en-US" sz="1100" b="1" dirty="0">
                <a:latin typeface="Calibri" pitchFamily="34" charset="0"/>
              </a:rPr>
              <a:t>Clara</a:t>
            </a:r>
          </a:p>
        </p:txBody>
      </p:sp>
      <p:sp>
        <p:nvSpPr>
          <p:cNvPr id="21" name="TextBox 20">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2" name="TextBox 21">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cxnSp>
        <p:nvCxnSpPr>
          <p:cNvPr id="23" name="Straight Connector 22">
            <a:extLst>
              <a:ext uri="{FF2B5EF4-FFF2-40B4-BE49-F238E27FC236}">
                <a16:creationId xmlns="" xmlns:a16="http://schemas.microsoft.com/office/drawing/2014/main" id="{44C3BCFA-8AEF-47ED-B972-F946CBC49162}"/>
              </a:ext>
            </a:extLst>
          </p:cNvPr>
          <p:cNvCxnSpPr/>
          <p:nvPr/>
        </p:nvCxnSpPr>
        <p:spPr>
          <a:xfrm>
            <a:off x="397473" y="6324600"/>
            <a:ext cx="1752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216826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1400"/>
              </a:spcAft>
            </a:pPr>
            <a:r>
              <a:rPr lang="en-US" dirty="0"/>
              <a:t>Slightly fewer enrollees (45%) than opt-outs (55%) in Santa Clara County report being in fair or poor physical health.</a:t>
            </a:r>
          </a:p>
          <a:p>
            <a:pPr>
              <a:spcAft>
                <a:spcPts val="1400"/>
              </a:spcAft>
            </a:pPr>
            <a:r>
              <a:rPr lang="en-US" dirty="0"/>
              <a:t>Larger proportion of opt-outs (49%) than enrollees (42%) say they use specialized equipment, such as a cane, wheelchair, scooter or special bed, and opt-outs (45%) are also more likely than enrollees (35%) to report requiring assistance for common daily activities.</a:t>
            </a:r>
          </a:p>
          <a:p>
            <a:pPr>
              <a:spcAft>
                <a:spcPts val="1400"/>
              </a:spcAft>
            </a:pPr>
            <a:r>
              <a:rPr lang="en-US" dirty="0"/>
              <a:t>Just under a quarter of both CMC enrollees and opt-outs reported being an overnight patient in a hospital in the past year.</a:t>
            </a:r>
          </a:p>
        </p:txBody>
      </p:sp>
      <p:sp>
        <p:nvSpPr>
          <p:cNvPr id="3" name="Title 2"/>
          <p:cNvSpPr>
            <a:spLocks noGrp="1"/>
          </p:cNvSpPr>
          <p:nvPr>
            <p:ph type="title"/>
          </p:nvPr>
        </p:nvSpPr>
        <p:spPr/>
        <p:txBody>
          <a:bodyPr/>
          <a:lstStyle/>
          <a:p>
            <a:r>
              <a:rPr lang="en-US" dirty="0"/>
              <a:t>5.	Health-related Characteristics of CMC Enrollees and Opt-outs in San Diego County</a:t>
            </a:r>
          </a:p>
        </p:txBody>
      </p:sp>
      <p:sp>
        <p:nvSpPr>
          <p:cNvPr id="14" name="TextBox 13">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5" name="TextBox 14">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6" name="TextBox 15">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7" name="TextBox 16">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18" name="TextBox 17">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19" name="TextBox 18">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Santa</a:t>
            </a:r>
            <a:br>
              <a:rPr lang="en-US" sz="1100" b="1" dirty="0">
                <a:latin typeface="Calibri" pitchFamily="34" charset="0"/>
              </a:rPr>
            </a:br>
            <a:r>
              <a:rPr lang="en-US" sz="1100" b="1" dirty="0">
                <a:latin typeface="Calibri" pitchFamily="34" charset="0"/>
              </a:rPr>
              <a:t>Clara</a:t>
            </a:r>
          </a:p>
        </p:txBody>
      </p:sp>
      <p:sp>
        <p:nvSpPr>
          <p:cNvPr id="20" name="TextBox 19">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1" name="TextBox 20">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81486981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606577358"/>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p:cNvSpPr>
            <a:spLocks noGrp="1"/>
          </p:cNvSpPr>
          <p:nvPr>
            <p:ph type="title"/>
          </p:nvPr>
        </p:nvSpPr>
        <p:spPr/>
        <p:txBody>
          <a:bodyPr>
            <a:normAutofit/>
          </a:bodyPr>
          <a:lstStyle/>
          <a:p>
            <a:r>
              <a:rPr lang="en-US" dirty="0"/>
              <a:t>Comparing the Health Characteristics </a:t>
            </a:r>
            <a:br>
              <a:rPr lang="en-US" dirty="0"/>
            </a:br>
            <a:r>
              <a:rPr lang="en-US" dirty="0"/>
              <a:t>of CMC Enrollees and CMC Opt-outs</a:t>
            </a:r>
            <a:endParaRPr lang="en-US" b="1"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SC-5</a:t>
            </a:r>
          </a:p>
        </p:txBody>
      </p:sp>
      <p:sp>
        <p:nvSpPr>
          <p:cNvPr id="14" name="TextBox 13">
            <a:hlinkClick r:id="rId4"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24" name="TextBox 23">
            <a:hlinkClick r:id="rId5"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25" name="TextBox 24">
            <a:hlinkClick r:id="rId6"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26" name="TextBox 25">
            <a:hlinkClick r:id="rId7"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7" name="TextBox 26">
            <a:hlinkClick r:id="rId8"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8" name="TextBox 27">
            <a:hlinkClick r:id="rId9"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Santa</a:t>
            </a:r>
            <a:br>
              <a:rPr lang="en-US" sz="1100" b="1" dirty="0">
                <a:latin typeface="Calibri" pitchFamily="34" charset="0"/>
              </a:rPr>
            </a:br>
            <a:r>
              <a:rPr lang="en-US" sz="1100" b="1" dirty="0">
                <a:latin typeface="Calibri" pitchFamily="34" charset="0"/>
              </a:rPr>
              <a:t>Clara</a:t>
            </a:r>
          </a:p>
        </p:txBody>
      </p:sp>
      <p:sp>
        <p:nvSpPr>
          <p:cNvPr id="29" name="TextBox 28">
            <a:hlinkClick r:id="rId10"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30" name="TextBox 29">
            <a:hlinkClick r:id="rId11"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64562144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4400" y="2438400"/>
            <a:ext cx="6858000" cy="1293592"/>
          </a:xfrm>
        </p:spPr>
        <p:txBody>
          <a:bodyPr/>
          <a:lstStyle/>
          <a:p>
            <a:r>
              <a:rPr lang="en-US" dirty="0"/>
              <a:t>San Mateo County: Aggregated Results from Years 1-4</a:t>
            </a:r>
          </a:p>
        </p:txBody>
      </p:sp>
      <p:sp>
        <p:nvSpPr>
          <p:cNvPr id="11" name="TextBox 10">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8" name="TextBox 17">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9" name="TextBox 18">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20" name="TextBox 19">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1" name="TextBox 20">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2" name="TextBox 21">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3" name="TextBox 22">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a:t>
            </a:r>
            <a:br>
              <a:rPr lang="en-US" sz="1100" b="1" dirty="0">
                <a:latin typeface="Calibri" pitchFamily="34" charset="0"/>
              </a:rPr>
            </a:br>
            <a:r>
              <a:rPr lang="en-US" sz="1100" b="1" dirty="0">
                <a:latin typeface="Calibri" pitchFamily="34" charset="0"/>
              </a:rPr>
              <a:t>Mateo</a:t>
            </a:r>
          </a:p>
        </p:txBody>
      </p:sp>
      <p:sp>
        <p:nvSpPr>
          <p:cNvPr id="24" name="TextBox 23">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36967523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Both CMC enrollees and opt-outs in San Mateo County express similar high levels of confidence that they know how to manage their health conditions (82% and 89% respectively) and can get questions about their health needs answered (83% and 90%). Greater than eight in ten say they are confident in each of the three areas measured.</a:t>
            </a:r>
          </a:p>
        </p:txBody>
      </p:sp>
      <p:sp>
        <p:nvSpPr>
          <p:cNvPr id="3" name="Title 2"/>
          <p:cNvSpPr>
            <a:spLocks noGrp="1"/>
          </p:cNvSpPr>
          <p:nvPr>
            <p:ph type="title"/>
          </p:nvPr>
        </p:nvSpPr>
        <p:spPr/>
        <p:txBody>
          <a:bodyPr/>
          <a:lstStyle/>
          <a:p>
            <a:r>
              <a:rPr lang="en-US" dirty="0"/>
              <a:t>1.	Beneficiary Confidence Navigating Health Care </a:t>
            </a:r>
            <a:br>
              <a:rPr lang="en-US" dirty="0"/>
            </a:br>
            <a:r>
              <a:rPr lang="en-US" dirty="0"/>
              <a:t>in San Mateo County</a:t>
            </a:r>
          </a:p>
        </p:txBody>
      </p:sp>
      <p:sp>
        <p:nvSpPr>
          <p:cNvPr id="20" name="TextBox 19">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21" name="TextBox 20">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22" name="TextBox 21">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23" name="TextBox 22">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4" name="TextBox 23">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5" name="TextBox 24">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6" name="TextBox 25">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a:t>
            </a:r>
            <a:br>
              <a:rPr lang="en-US" sz="1100" b="1" dirty="0">
                <a:latin typeface="Calibri" pitchFamily="34" charset="0"/>
              </a:rPr>
            </a:br>
            <a:r>
              <a:rPr lang="en-US" sz="1100" b="1" dirty="0">
                <a:latin typeface="Calibri" pitchFamily="34" charset="0"/>
              </a:rPr>
              <a:t>Mateo</a:t>
            </a:r>
          </a:p>
        </p:txBody>
      </p:sp>
      <p:sp>
        <p:nvSpPr>
          <p:cNvPr id="27" name="TextBox 26">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366678807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2"/>
          <p:cNvGraphicFramePr>
            <a:graphicFrameLocks noGrp="1"/>
          </p:cNvGraphicFramePr>
          <p:nvPr>
            <p:ph idx="1"/>
            <p:extLst>
              <p:ext uri="{D42A27DB-BD31-4B8C-83A1-F6EECF244321}">
                <p14:modId xmlns:p14="http://schemas.microsoft.com/office/powerpoint/2010/main" val="2242358662"/>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dirty="0"/>
              <a:t>Beneficiary Confidence Navigating Health Care </a:t>
            </a:r>
            <a:br>
              <a:rPr lang="en-US" dirty="0"/>
            </a:br>
            <a:r>
              <a:rPr lang="en-US" dirty="0"/>
              <a:t>in San Mateo County</a:t>
            </a:r>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SM-1</a:t>
            </a:r>
          </a:p>
        </p:txBody>
      </p:sp>
      <p:sp>
        <p:nvSpPr>
          <p:cNvPr id="17" name="TextBox 16">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8" name="TextBox 17">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25" name="TextBox 24">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26" name="TextBox 25">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7" name="TextBox 26">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8" name="TextBox 27">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9" name="TextBox 28">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a:t>
            </a:r>
            <a:br>
              <a:rPr lang="en-US" sz="1100" b="1" dirty="0">
                <a:latin typeface="Calibri" pitchFamily="34" charset="0"/>
              </a:rPr>
            </a:br>
            <a:r>
              <a:rPr lang="en-US" sz="1100" b="1" dirty="0">
                <a:latin typeface="Calibri" pitchFamily="34" charset="0"/>
              </a:rPr>
              <a:t>Mateo</a:t>
            </a:r>
          </a:p>
        </p:txBody>
      </p:sp>
      <p:sp>
        <p:nvSpPr>
          <p:cNvPr id="30" name="TextBox 29">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317268837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While large majorities of CMC enrollees in San Mateo County (between 76% and 90%) say they are satisfied with the services they are receiving in each of seven areas, on each measure 100% of CMC opt-outs report being satisfied; however, San Mateo County has a very small sample size for opt-outs.</a:t>
            </a:r>
          </a:p>
        </p:txBody>
      </p:sp>
      <p:sp>
        <p:nvSpPr>
          <p:cNvPr id="3" name="Title 2"/>
          <p:cNvSpPr>
            <a:spLocks noGrp="1"/>
          </p:cNvSpPr>
          <p:nvPr>
            <p:ph type="title"/>
          </p:nvPr>
        </p:nvSpPr>
        <p:spPr/>
        <p:txBody>
          <a:bodyPr/>
          <a:lstStyle/>
          <a:p>
            <a:r>
              <a:rPr lang="en-US" dirty="0"/>
              <a:t>2.	Satisfaction with Health Care Services </a:t>
            </a:r>
            <a:br>
              <a:rPr lang="en-US" dirty="0"/>
            </a:br>
            <a:r>
              <a:rPr lang="en-US" dirty="0"/>
              <a:t>in San Mateo County</a:t>
            </a:r>
          </a:p>
        </p:txBody>
      </p:sp>
      <p:sp>
        <p:nvSpPr>
          <p:cNvPr id="12" name="TextBox 11">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3" name="TextBox 12">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4" name="TextBox 13">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5" name="TextBox 14">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4" name="TextBox 23">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5" name="TextBox 24">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6" name="TextBox 25">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a:t>
            </a:r>
            <a:br>
              <a:rPr lang="en-US" sz="1100" b="1" dirty="0">
                <a:latin typeface="Calibri" pitchFamily="34" charset="0"/>
              </a:rPr>
            </a:br>
            <a:r>
              <a:rPr lang="en-US" sz="1100" b="1" dirty="0">
                <a:latin typeface="Calibri" pitchFamily="34" charset="0"/>
              </a:rPr>
              <a:t>Mateo</a:t>
            </a:r>
          </a:p>
        </p:txBody>
      </p:sp>
      <p:sp>
        <p:nvSpPr>
          <p:cNvPr id="27" name="TextBox 26">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239936255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2"/>
          <p:cNvGraphicFramePr>
            <a:graphicFrameLocks noGrp="1"/>
          </p:cNvGraphicFramePr>
          <p:nvPr>
            <p:ph idx="1"/>
            <p:extLst>
              <p:ext uri="{D42A27DB-BD31-4B8C-83A1-F6EECF244321}">
                <p14:modId xmlns:p14="http://schemas.microsoft.com/office/powerpoint/2010/main" val="918630787"/>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dirty="0"/>
              <a:t>Satisfaction with Different Aspects of the Health Care Services Beneficiaries Are Receiving (1) </a:t>
            </a:r>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SM-2</a:t>
            </a:r>
          </a:p>
        </p:txBody>
      </p:sp>
      <p:sp>
        <p:nvSpPr>
          <p:cNvPr id="17" name="TextBox 16">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8" name="TextBox 17">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25" name="TextBox 24">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26" name="TextBox 25">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7" name="TextBox 26">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8" name="TextBox 27">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9" name="TextBox 28">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a:t>
            </a:r>
            <a:br>
              <a:rPr lang="en-US" sz="1100" b="1" dirty="0">
                <a:latin typeface="Calibri" pitchFamily="34" charset="0"/>
              </a:rPr>
            </a:br>
            <a:r>
              <a:rPr lang="en-US" sz="1100" b="1" dirty="0">
                <a:latin typeface="Calibri" pitchFamily="34" charset="0"/>
              </a:rPr>
              <a:t>Mateo</a:t>
            </a:r>
          </a:p>
        </p:txBody>
      </p:sp>
      <p:sp>
        <p:nvSpPr>
          <p:cNvPr id="30" name="TextBox 29">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25438516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2"/>
          <p:cNvGraphicFramePr>
            <a:graphicFrameLocks noGrp="1"/>
          </p:cNvGraphicFramePr>
          <p:nvPr>
            <p:ph idx="1"/>
            <p:extLst>
              <p:ext uri="{D42A27DB-BD31-4B8C-83A1-F6EECF244321}">
                <p14:modId xmlns:p14="http://schemas.microsoft.com/office/powerpoint/2010/main" val="3050633141"/>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dirty="0"/>
              <a:t>Satisfaction with Different Aspects of the Health Care Services Beneficiaries Are Receiving (2) </a:t>
            </a:r>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SM-2</a:t>
            </a:r>
          </a:p>
        </p:txBody>
      </p:sp>
      <p:sp>
        <p:nvSpPr>
          <p:cNvPr id="14" name="TextBox 13"/>
          <p:cNvSpPr txBox="1"/>
          <p:nvPr/>
        </p:nvSpPr>
        <p:spPr>
          <a:xfrm>
            <a:off x="457200" y="6419644"/>
            <a:ext cx="2027863" cy="184666"/>
          </a:xfrm>
          <a:prstGeom prst="rect">
            <a:avLst/>
          </a:prstGeom>
          <a:noFill/>
        </p:spPr>
        <p:txBody>
          <a:bodyPr wrap="none" lIns="0" tIns="0" rIns="0" bIns="0" rtlCol="0" anchor="b" anchorCtr="0">
            <a:spAutoFit/>
          </a:bodyPr>
          <a:lstStyle/>
          <a:p>
            <a:pPr marL="111125" indent="-111125"/>
            <a:r>
              <a:rPr lang="en-US" sz="1200" i="1" dirty="0">
                <a:solidFill>
                  <a:schemeClr val="bg1"/>
                </a:solidFill>
                <a:latin typeface="Calibri" pitchFamily="34" charset="0"/>
              </a:rPr>
              <a:t>* Asked only in Year 2 through 4.</a:t>
            </a:r>
          </a:p>
        </p:txBody>
      </p:sp>
      <p:sp>
        <p:nvSpPr>
          <p:cNvPr id="17" name="TextBox 16">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8" name="TextBox 17">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25" name="TextBox 24">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26" name="TextBox 25">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7" name="TextBox 26">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8" name="TextBox 27">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9" name="TextBox 28">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a:t>
            </a:r>
            <a:br>
              <a:rPr lang="en-US" sz="1100" b="1" dirty="0">
                <a:latin typeface="Calibri" pitchFamily="34" charset="0"/>
              </a:rPr>
            </a:br>
            <a:r>
              <a:rPr lang="en-US" sz="1100" b="1" dirty="0">
                <a:latin typeface="Calibri" pitchFamily="34" charset="0"/>
              </a:rPr>
              <a:t>Mateo</a:t>
            </a:r>
          </a:p>
        </p:txBody>
      </p:sp>
      <p:sp>
        <p:nvSpPr>
          <p:cNvPr id="30" name="TextBox 29">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cxnSp>
        <p:nvCxnSpPr>
          <p:cNvPr id="16" name="Straight Connector 15">
            <a:extLst>
              <a:ext uri="{FF2B5EF4-FFF2-40B4-BE49-F238E27FC236}">
                <a16:creationId xmlns="" xmlns:a16="http://schemas.microsoft.com/office/drawing/2014/main" id="{092EAEEA-AEE8-4177-B2BA-758F367FDAEA}"/>
              </a:ext>
            </a:extLst>
          </p:cNvPr>
          <p:cNvCxnSpPr/>
          <p:nvPr/>
        </p:nvCxnSpPr>
        <p:spPr>
          <a:xfrm>
            <a:off x="457200" y="6324600"/>
            <a:ext cx="1752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151604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Fewer than one in five enrollees say they encountered any of six specific problems relating to their health services in the past year. Most commonly reported was having a misunderstanding about their health care services or coverage (17%). </a:t>
            </a:r>
          </a:p>
        </p:txBody>
      </p:sp>
      <p:sp>
        <p:nvSpPr>
          <p:cNvPr id="3" name="Title 2"/>
          <p:cNvSpPr>
            <a:spLocks noGrp="1"/>
          </p:cNvSpPr>
          <p:nvPr>
            <p:ph type="title"/>
          </p:nvPr>
        </p:nvSpPr>
        <p:spPr/>
        <p:txBody>
          <a:bodyPr/>
          <a:lstStyle/>
          <a:p>
            <a:r>
              <a:rPr lang="en-US" dirty="0"/>
              <a:t>3.	Specific Problems with Health Care Services </a:t>
            </a:r>
            <a:br>
              <a:rPr lang="en-US" dirty="0"/>
            </a:br>
            <a:r>
              <a:rPr lang="en-US" dirty="0"/>
              <a:t>in San Mateo County</a:t>
            </a:r>
          </a:p>
        </p:txBody>
      </p:sp>
      <p:sp>
        <p:nvSpPr>
          <p:cNvPr id="20" name="TextBox 19">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21" name="TextBox 20">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22" name="TextBox 21">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23" name="TextBox 22">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4" name="TextBox 23">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5" name="TextBox 24">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6" name="TextBox 25">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a:t>
            </a:r>
            <a:br>
              <a:rPr lang="en-US" sz="1100" b="1" dirty="0">
                <a:latin typeface="Calibri" pitchFamily="34" charset="0"/>
              </a:rPr>
            </a:br>
            <a:r>
              <a:rPr lang="en-US" sz="1100" b="1" dirty="0">
                <a:latin typeface="Calibri" pitchFamily="34" charset="0"/>
              </a:rPr>
              <a:t>Mateo</a:t>
            </a:r>
          </a:p>
        </p:txBody>
      </p:sp>
      <p:sp>
        <p:nvSpPr>
          <p:cNvPr id="27" name="TextBox 26">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1599920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905000"/>
            <a:ext cx="7906940" cy="5166360"/>
          </a:xfrm>
        </p:spPr>
        <p:txBody>
          <a:bodyPr>
            <a:normAutofit lnSpcReduction="10000"/>
          </a:bodyPr>
          <a:lstStyle/>
          <a:p>
            <a:pPr>
              <a:lnSpc>
                <a:spcPct val="110000"/>
              </a:lnSpc>
              <a:spcAft>
                <a:spcPts val="1400"/>
              </a:spcAft>
            </a:pPr>
            <a:r>
              <a:rPr lang="en-US" dirty="0"/>
              <a:t>The percent of CMC enrollees who reported having a single care manager and/or a personal care plan decreased from one-third in 2016 down to one quarter in 2018. The proportion </a:t>
            </a:r>
            <a:r>
              <a:rPr lang="en-US" dirty="0">
                <a:solidFill>
                  <a:srgbClr val="000000"/>
                </a:solidFill>
              </a:rPr>
              <a:t>of opt-outs and non-CCI duals </a:t>
            </a:r>
            <a:r>
              <a:rPr lang="en-US" dirty="0"/>
              <a:t>who reported having a single care manager decreased even more, from 33% in 2016 to 20% in 2018, and 36% in 2016 to 20% in 2018, respectively. </a:t>
            </a:r>
          </a:p>
          <a:p>
            <a:pPr>
              <a:lnSpc>
                <a:spcPct val="110000"/>
              </a:lnSpc>
              <a:spcAft>
                <a:spcPts val="1400"/>
              </a:spcAft>
            </a:pPr>
            <a:r>
              <a:rPr lang="en-US" dirty="0">
                <a:solidFill>
                  <a:srgbClr val="000000"/>
                </a:solidFill>
              </a:rPr>
              <a:t>Over half of CMC enrollees (57%) with single care managers in 2018 said that having such a manager has improved their care “a lot.” While more opt-outs  with a single care manager (63%) and non-CCI duals (71%) reported the same. </a:t>
            </a:r>
            <a:endParaRPr lang="en-US" dirty="0">
              <a:solidFill>
                <a:srgbClr val="000000"/>
              </a:solidFill>
              <a:highlight>
                <a:srgbClr val="FFFF00"/>
              </a:highlight>
            </a:endParaRPr>
          </a:p>
          <a:p>
            <a:pPr>
              <a:lnSpc>
                <a:spcPct val="110000"/>
              </a:lnSpc>
              <a:spcAft>
                <a:spcPts val="1400"/>
              </a:spcAft>
            </a:pPr>
            <a:r>
              <a:rPr lang="en-US" dirty="0"/>
              <a:t>Almost three-quarters of CMC enrollees (65%) and opt outs (68%) </a:t>
            </a:r>
            <a:r>
              <a:rPr lang="en-US" dirty="0">
                <a:solidFill>
                  <a:srgbClr val="000000"/>
                </a:solidFill>
              </a:rPr>
              <a:t>with a personal care plan said it improved their care “a lot,” compared to less than half (48%) of non-CCI dual who reported the same.</a:t>
            </a:r>
          </a:p>
          <a:p>
            <a:pPr>
              <a:lnSpc>
                <a:spcPct val="110000"/>
              </a:lnSpc>
              <a:spcAft>
                <a:spcPts val="1400"/>
              </a:spcAft>
            </a:pPr>
            <a:endParaRPr lang="en-US" sz="1200" b="0" i="1" dirty="0"/>
          </a:p>
          <a:p>
            <a:pPr>
              <a:lnSpc>
                <a:spcPct val="110000"/>
              </a:lnSpc>
              <a:spcAft>
                <a:spcPts val="0"/>
              </a:spcAft>
            </a:pPr>
            <a:endParaRPr lang="en-US" sz="400" b="0" i="1" dirty="0"/>
          </a:p>
          <a:p>
            <a:pPr>
              <a:lnSpc>
                <a:spcPct val="110000"/>
              </a:lnSpc>
              <a:spcAft>
                <a:spcPts val="600"/>
              </a:spcAft>
            </a:pPr>
            <a:r>
              <a:rPr lang="en-US" sz="300" b="0" i="1" dirty="0"/>
              <a:t> </a:t>
            </a:r>
            <a:r>
              <a:rPr lang="en-US" sz="1200" b="0" i="1" dirty="0"/>
              <a:t/>
            </a:r>
            <a:br>
              <a:rPr lang="en-US" sz="1200" b="0" i="1" dirty="0"/>
            </a:br>
            <a:r>
              <a:rPr lang="en-US" sz="1200" b="0" i="1" dirty="0"/>
              <a:t>* A single care manager was defined in the survey as a nurse or other helper from their health plan who serves as their main point of contact and can arrange all aspects of their care.</a:t>
            </a:r>
            <a:br>
              <a:rPr lang="en-US" sz="1200" b="0" i="1" dirty="0"/>
            </a:br>
            <a:r>
              <a:rPr lang="en-US" sz="1200" b="0" i="1" dirty="0"/>
              <a:t>** A personal care plan was defined in the survey as a plan designed to take into account their health goals, needs and preferences. </a:t>
            </a:r>
            <a:endParaRPr lang="en-US" sz="1200" dirty="0"/>
          </a:p>
        </p:txBody>
      </p:sp>
      <p:sp>
        <p:nvSpPr>
          <p:cNvPr id="3" name="Title 2"/>
          <p:cNvSpPr>
            <a:spLocks noGrp="1"/>
          </p:cNvSpPr>
          <p:nvPr>
            <p:ph type="title"/>
          </p:nvPr>
        </p:nvSpPr>
        <p:spPr/>
        <p:txBody>
          <a:bodyPr/>
          <a:lstStyle/>
          <a:p>
            <a:r>
              <a:rPr lang="en-US" dirty="0"/>
              <a:t>Reported Use of Single Care Managers and Personal Care Plans by Enrollees and Opt-outs</a:t>
            </a:r>
          </a:p>
        </p:txBody>
      </p:sp>
      <p:cxnSp>
        <p:nvCxnSpPr>
          <p:cNvPr id="7" name="Straight Connector 6"/>
          <p:cNvCxnSpPr/>
          <p:nvPr/>
        </p:nvCxnSpPr>
        <p:spPr>
          <a:xfrm>
            <a:off x="533400" y="5943600"/>
            <a:ext cx="17526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7" name="TextBox 16"/>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8" name="TextBox 17"/>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9" name="TextBox 18"/>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0" name="TextBox 19"/>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1" name="TextBox 20"/>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2" name="TextBox 21"/>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3" name="TextBox 22">
            <a:hlinkClick r:id="" action="ppaction://noaction"/>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410503881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12"/>
          <p:cNvGraphicFramePr>
            <a:graphicFrameLocks noGrp="1"/>
          </p:cNvGraphicFramePr>
          <p:nvPr>
            <p:ph idx="1"/>
            <p:extLst>
              <p:ext uri="{D42A27DB-BD31-4B8C-83A1-F6EECF244321}">
                <p14:modId xmlns:p14="http://schemas.microsoft.com/office/powerpoint/2010/main" val="3813149160"/>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dirty="0"/>
              <a:t>Specific Problems with Health Care Services </a:t>
            </a:r>
            <a:br>
              <a:rPr lang="en-US" dirty="0"/>
            </a:br>
            <a:r>
              <a:rPr lang="en-US" dirty="0"/>
              <a:t>in San Mateo County</a:t>
            </a:r>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SM-3</a:t>
            </a:r>
          </a:p>
        </p:txBody>
      </p:sp>
      <p:sp>
        <p:nvSpPr>
          <p:cNvPr id="23" name="TextBox 22">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24" name="TextBox 23">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25" name="TextBox 24">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26" name="TextBox 25">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7" name="TextBox 26">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8" name="TextBox 27">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9" name="TextBox 28">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a:t>
            </a:r>
            <a:br>
              <a:rPr lang="en-US" sz="1100" b="1" dirty="0">
                <a:latin typeface="Calibri" pitchFamily="34" charset="0"/>
              </a:rPr>
            </a:br>
            <a:r>
              <a:rPr lang="en-US" sz="1100" b="1" dirty="0">
                <a:latin typeface="Calibri" pitchFamily="34" charset="0"/>
              </a:rPr>
              <a:t>Mateo</a:t>
            </a:r>
          </a:p>
        </p:txBody>
      </p:sp>
      <p:sp>
        <p:nvSpPr>
          <p:cNvPr id="30" name="TextBox 29">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330923472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860" y="1920240"/>
            <a:ext cx="7772400" cy="4480560"/>
          </a:xfrm>
        </p:spPr>
        <p:txBody>
          <a:bodyPr>
            <a:normAutofit/>
          </a:bodyPr>
          <a:lstStyle/>
          <a:p>
            <a:pPr>
              <a:spcAft>
                <a:spcPts val="1400"/>
              </a:spcAft>
            </a:pPr>
            <a:r>
              <a:rPr lang="en-US" dirty="0"/>
              <a:t>White non-Hispanics account for a larger share of the County's CMC enrollees (25%) than are found among its opt-outs (10%). By contrast, Latinos comprise a far larger share of the county's opt-outs (60%) than they do of its enrollees (36%). About a quarter of the CMC enrollees (25%) and 20% of opt-outs in the county are Asian American. </a:t>
            </a:r>
          </a:p>
          <a:p>
            <a:pPr>
              <a:spcAft>
                <a:spcPts val="1400"/>
              </a:spcAft>
            </a:pPr>
            <a:r>
              <a:rPr lang="en-US" dirty="0"/>
              <a:t>A majority of both enrollees (62%) and opt-outs (67%) are women.</a:t>
            </a:r>
          </a:p>
          <a:p>
            <a:pPr>
              <a:spcAft>
                <a:spcPts val="1400"/>
              </a:spcAft>
            </a:pPr>
            <a:r>
              <a:rPr lang="en-US" dirty="0"/>
              <a:t>About one in five of enrollees (22%) and opt-outs (20%) in the county are under age 65, and about 40% are age 75 or older.</a:t>
            </a:r>
          </a:p>
          <a:p>
            <a:pPr>
              <a:spcAft>
                <a:spcPts val="1400"/>
              </a:spcAft>
            </a:pPr>
            <a:r>
              <a:rPr lang="en-US" dirty="0"/>
              <a:t>While over half of opt outs (56%) did not graduate high school,  only a third of CMC enrollees did not graduate high school. </a:t>
            </a:r>
          </a:p>
          <a:p>
            <a:pPr>
              <a:spcAft>
                <a:spcPts val="1400"/>
              </a:spcAft>
            </a:pPr>
            <a:r>
              <a:rPr lang="en-US" dirty="0"/>
              <a:t>Majorities of both enrollees (56%) and opt-outs (60%) say they are receiving Supplemental Security Income/Payment from the federal government.</a:t>
            </a:r>
          </a:p>
        </p:txBody>
      </p:sp>
      <p:sp>
        <p:nvSpPr>
          <p:cNvPr id="3" name="Title 2"/>
          <p:cNvSpPr>
            <a:spLocks noGrp="1"/>
          </p:cNvSpPr>
          <p:nvPr>
            <p:ph type="title"/>
          </p:nvPr>
        </p:nvSpPr>
        <p:spPr/>
        <p:txBody>
          <a:bodyPr/>
          <a:lstStyle/>
          <a:p>
            <a:r>
              <a:rPr lang="en-US" dirty="0"/>
              <a:t>4.	Demographic Characteristics of CMC Enrollees and Opt-outs in San Mateo County</a:t>
            </a:r>
          </a:p>
        </p:txBody>
      </p:sp>
      <p:sp>
        <p:nvSpPr>
          <p:cNvPr id="12" name="TextBox 11">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3" name="TextBox 12">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22" name="TextBox 21">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23" name="TextBox 22">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4" name="TextBox 23">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5" name="TextBox 24">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6" name="TextBox 25">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a:t>
            </a:r>
            <a:br>
              <a:rPr lang="en-US" sz="1100" b="1" dirty="0">
                <a:latin typeface="Calibri" pitchFamily="34" charset="0"/>
              </a:rPr>
            </a:br>
            <a:r>
              <a:rPr lang="en-US" sz="1100" b="1" dirty="0">
                <a:latin typeface="Calibri" pitchFamily="34" charset="0"/>
              </a:rPr>
              <a:t>Mateo</a:t>
            </a:r>
          </a:p>
        </p:txBody>
      </p:sp>
      <p:sp>
        <p:nvSpPr>
          <p:cNvPr id="27" name="TextBox 26">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242660514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4204574476"/>
              </p:ext>
            </p:extLst>
          </p:nvPr>
        </p:nvGraphicFramePr>
        <p:xfrm>
          <a:off x="398463" y="1920875"/>
          <a:ext cx="77724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p:cNvSpPr>
            <a:spLocks noGrp="1"/>
          </p:cNvSpPr>
          <p:nvPr>
            <p:ph type="title"/>
          </p:nvPr>
        </p:nvSpPr>
        <p:spPr/>
        <p:txBody>
          <a:bodyPr/>
          <a:lstStyle/>
          <a:p>
            <a:r>
              <a:rPr lang="en-US" dirty="0"/>
              <a:t>Comparing the Demographic Characteristics</a:t>
            </a:r>
            <a:br>
              <a:rPr lang="en-US" dirty="0"/>
            </a:br>
            <a:r>
              <a:rPr lang="en-US" dirty="0"/>
              <a:t>of CMC Enrollees and CMC Opt-outs (1)</a:t>
            </a:r>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SM-4</a:t>
            </a:r>
          </a:p>
        </p:txBody>
      </p:sp>
      <p:sp>
        <p:nvSpPr>
          <p:cNvPr id="23" name="TextBox 22">
            <a:hlinkClick r:id="rId4"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24" name="TextBox 23">
            <a:hlinkClick r:id="rId5"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25" name="TextBox 24">
            <a:hlinkClick r:id="rId6"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26" name="TextBox 25">
            <a:hlinkClick r:id="rId7"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7" name="TextBox 26">
            <a:hlinkClick r:id="rId8"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8" name="TextBox 27">
            <a:hlinkClick r:id="rId9"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9" name="TextBox 28">
            <a:hlinkClick r:id="rId10"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a:t>
            </a:r>
            <a:br>
              <a:rPr lang="en-US" sz="1100" b="1" dirty="0">
                <a:latin typeface="Calibri" pitchFamily="34" charset="0"/>
              </a:rPr>
            </a:br>
            <a:r>
              <a:rPr lang="en-US" sz="1100" b="1" dirty="0">
                <a:latin typeface="Calibri" pitchFamily="34" charset="0"/>
              </a:rPr>
              <a:t>Mateo</a:t>
            </a:r>
          </a:p>
        </p:txBody>
      </p:sp>
      <p:sp>
        <p:nvSpPr>
          <p:cNvPr id="30" name="TextBox 29">
            <a:hlinkClick r:id="rId11"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17464537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357357381"/>
              </p:ext>
            </p:extLst>
          </p:nvPr>
        </p:nvGraphicFramePr>
        <p:xfrm>
          <a:off x="398463" y="1920875"/>
          <a:ext cx="77724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dirty="0"/>
              <a:t>Comparing the Demographic Characteristics</a:t>
            </a:r>
            <a:br>
              <a:rPr lang="en-US" dirty="0"/>
            </a:br>
            <a:r>
              <a:rPr lang="en-US" dirty="0"/>
              <a:t>of CMC Enrollees and CMC Opt-outs (2)</a:t>
            </a:r>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SM-4</a:t>
            </a:r>
          </a:p>
        </p:txBody>
      </p:sp>
      <p:sp>
        <p:nvSpPr>
          <p:cNvPr id="16" name="TextBox 15"/>
          <p:cNvSpPr txBox="1"/>
          <p:nvPr/>
        </p:nvSpPr>
        <p:spPr>
          <a:xfrm>
            <a:off x="360779" y="6432550"/>
            <a:ext cx="7846700" cy="184666"/>
          </a:xfrm>
          <a:prstGeom prst="rect">
            <a:avLst/>
          </a:prstGeom>
          <a:noFill/>
        </p:spPr>
        <p:txBody>
          <a:bodyPr wrap="none" lIns="0" tIns="0" rIns="0" bIns="0" rtlCol="0" anchor="b" anchorCtr="0">
            <a:spAutoFit/>
          </a:bodyPr>
          <a:lstStyle/>
          <a:p>
            <a:pPr marL="111125" indent="-111125"/>
            <a:r>
              <a:rPr lang="en-US" sz="1200" i="1" dirty="0">
                <a:solidFill>
                  <a:schemeClr val="bg1"/>
                </a:solidFill>
                <a:latin typeface="Calibri" pitchFamily="34" charset="0"/>
              </a:rPr>
              <a:t>Note: Differences between 100% and the sum of percentages for each characteristic equal proportion not reporting an answer.</a:t>
            </a:r>
          </a:p>
        </p:txBody>
      </p:sp>
      <p:sp>
        <p:nvSpPr>
          <p:cNvPr id="23" name="TextBox 22">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24" name="TextBox 23">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25" name="TextBox 24">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26" name="TextBox 25">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7" name="TextBox 26">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8" name="TextBox 27">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9" name="TextBox 28">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a:t>
            </a:r>
            <a:br>
              <a:rPr lang="en-US" sz="1100" b="1" dirty="0">
                <a:latin typeface="Calibri" pitchFamily="34" charset="0"/>
              </a:rPr>
            </a:br>
            <a:r>
              <a:rPr lang="en-US" sz="1100" b="1" dirty="0">
                <a:latin typeface="Calibri" pitchFamily="34" charset="0"/>
              </a:rPr>
              <a:t>Mateo</a:t>
            </a:r>
          </a:p>
        </p:txBody>
      </p:sp>
      <p:sp>
        <p:nvSpPr>
          <p:cNvPr id="30" name="TextBox 29">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cxnSp>
        <p:nvCxnSpPr>
          <p:cNvPr id="14" name="Straight Connector 13">
            <a:extLst>
              <a:ext uri="{FF2B5EF4-FFF2-40B4-BE49-F238E27FC236}">
                <a16:creationId xmlns="" xmlns:a16="http://schemas.microsoft.com/office/drawing/2014/main" id="{92F1C606-3F40-4BEB-AD07-037329B1CE61}"/>
              </a:ext>
            </a:extLst>
          </p:cNvPr>
          <p:cNvCxnSpPr/>
          <p:nvPr/>
        </p:nvCxnSpPr>
        <p:spPr>
          <a:xfrm>
            <a:off x="375033" y="6324600"/>
            <a:ext cx="1752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6278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1400"/>
              </a:spcAft>
            </a:pPr>
            <a:r>
              <a:rPr lang="en-US" dirty="0"/>
              <a:t>Half of enrollees and opt outs in San Mateo County (50%) report being in fair or poor physical health.</a:t>
            </a:r>
          </a:p>
          <a:p>
            <a:pPr>
              <a:spcAft>
                <a:spcPts val="1400"/>
              </a:spcAft>
            </a:pPr>
            <a:r>
              <a:rPr lang="en-US" dirty="0"/>
              <a:t> More CMC enrollees (47%) report using specialized equipment compared with opt-outs (40%). However, similar proportions of the two populations report requiring assistance to perform common daily activities (36% CMC vs. 33% opt-outs), or being an overnight patient in a hospital in the past year (26% of CMC vs. 20% of opt outs).</a:t>
            </a:r>
          </a:p>
        </p:txBody>
      </p:sp>
      <p:sp>
        <p:nvSpPr>
          <p:cNvPr id="3" name="Title 2"/>
          <p:cNvSpPr>
            <a:spLocks noGrp="1"/>
          </p:cNvSpPr>
          <p:nvPr>
            <p:ph type="title"/>
          </p:nvPr>
        </p:nvSpPr>
        <p:spPr/>
        <p:txBody>
          <a:bodyPr/>
          <a:lstStyle/>
          <a:p>
            <a:r>
              <a:rPr lang="en-US" dirty="0"/>
              <a:t>5.	Health-related Characteristics of CMC Enrollees and Opt-outs in San Diego County</a:t>
            </a:r>
          </a:p>
        </p:txBody>
      </p:sp>
      <p:sp>
        <p:nvSpPr>
          <p:cNvPr id="12" name="TextBox 11">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3" name="TextBox 12">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22" name="TextBox 21">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23" name="TextBox 22">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4" name="TextBox 23">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5" name="TextBox 24">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6" name="TextBox 25">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a:t>
            </a:r>
            <a:br>
              <a:rPr lang="en-US" sz="1100" b="1" dirty="0">
                <a:latin typeface="Calibri" pitchFamily="34" charset="0"/>
              </a:rPr>
            </a:br>
            <a:r>
              <a:rPr lang="en-US" sz="1100" b="1" dirty="0">
                <a:latin typeface="Calibri" pitchFamily="34" charset="0"/>
              </a:rPr>
              <a:t>Mateo</a:t>
            </a:r>
          </a:p>
        </p:txBody>
      </p:sp>
      <p:sp>
        <p:nvSpPr>
          <p:cNvPr id="27" name="TextBox 26">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11646085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3400292330"/>
              </p:ext>
            </p:extLst>
          </p:nvPr>
        </p:nvGraphicFramePr>
        <p:xfrm>
          <a:off x="398860" y="1878946"/>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normAutofit/>
          </a:bodyPr>
          <a:lstStyle/>
          <a:p>
            <a:r>
              <a:rPr lang="en-US" dirty="0"/>
              <a:t>Comparing the Health Characteristics </a:t>
            </a:r>
            <a:br>
              <a:rPr lang="en-US" dirty="0"/>
            </a:br>
            <a:r>
              <a:rPr lang="en-US" dirty="0"/>
              <a:t>of CMC Enrollees and CMC Opt-outs</a:t>
            </a:r>
            <a:endParaRPr lang="en-US" b="1"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SM-5</a:t>
            </a:r>
          </a:p>
        </p:txBody>
      </p:sp>
      <p:sp>
        <p:nvSpPr>
          <p:cNvPr id="16" name="TextBox 15">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7" name="TextBox 16">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8" name="TextBox 17">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9" name="TextBox 18">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0" name="TextBox 19">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1" name="TextBox 20">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2" name="TextBox 21">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a:t>
            </a:r>
            <a:br>
              <a:rPr lang="en-US" sz="1100" b="1" dirty="0">
                <a:latin typeface="Calibri" pitchFamily="34" charset="0"/>
              </a:rPr>
            </a:br>
            <a:r>
              <a:rPr lang="en-US" sz="1100" b="1" dirty="0">
                <a:latin typeface="Calibri" pitchFamily="34" charset="0"/>
              </a:rPr>
              <a:t>Mateo</a:t>
            </a:r>
          </a:p>
        </p:txBody>
      </p:sp>
      <p:sp>
        <p:nvSpPr>
          <p:cNvPr id="23" name="TextBox 22">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257846293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4400" y="2438400"/>
            <a:ext cx="6553200" cy="2286000"/>
          </a:xfrm>
        </p:spPr>
        <p:txBody>
          <a:bodyPr/>
          <a:lstStyle/>
          <a:p>
            <a:r>
              <a:rPr lang="en-US" dirty="0"/>
              <a:t>Orange County: Aggregated Results from Years 1-4</a:t>
            </a:r>
          </a:p>
        </p:txBody>
      </p:sp>
      <p:sp>
        <p:nvSpPr>
          <p:cNvPr id="12" name="TextBox 11">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3" name="TextBox 12">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4" name="TextBox 13">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5" name="TextBox 14">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16" name="TextBox 15">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17" name="TextBox 16">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6" name="TextBox 25">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7" name="TextBox 26">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Orange</a:t>
            </a:r>
          </a:p>
        </p:txBody>
      </p:sp>
    </p:spTree>
    <p:extLst>
      <p:ext uri="{BB962C8B-B14F-4D97-AF65-F5344CB8AC3E}">
        <p14:creationId xmlns:p14="http://schemas.microsoft.com/office/powerpoint/2010/main" val="223942686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Over eight in ten CMC enrollees and opt outs in Orange County express confidence that they know how to manage their health conditions (83%), can get questions about their health needs answered (83%), and know who to call if they have a health need or question (87%).</a:t>
            </a:r>
          </a:p>
        </p:txBody>
      </p:sp>
      <p:sp>
        <p:nvSpPr>
          <p:cNvPr id="3" name="Title 2"/>
          <p:cNvSpPr>
            <a:spLocks noGrp="1"/>
          </p:cNvSpPr>
          <p:nvPr>
            <p:ph type="title"/>
          </p:nvPr>
        </p:nvSpPr>
        <p:spPr/>
        <p:txBody>
          <a:bodyPr/>
          <a:lstStyle/>
          <a:p>
            <a:r>
              <a:rPr lang="en-US" dirty="0"/>
              <a:t>1.	Beneficiary Confidence Navigating Health Care </a:t>
            </a:r>
            <a:br>
              <a:rPr lang="en-US" dirty="0"/>
            </a:br>
            <a:r>
              <a:rPr lang="en-US" dirty="0"/>
              <a:t>in Orange County</a:t>
            </a:r>
          </a:p>
        </p:txBody>
      </p:sp>
      <p:sp>
        <p:nvSpPr>
          <p:cNvPr id="12" name="TextBox 11">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3" name="TextBox 12">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4" name="TextBox 13">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5" name="TextBox 14">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16" name="TextBox 15">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17" name="TextBox 16">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18" name="TextBox 17">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19" name="TextBox 18">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Orange</a:t>
            </a:r>
          </a:p>
        </p:txBody>
      </p:sp>
    </p:spTree>
    <p:extLst>
      <p:ext uri="{BB962C8B-B14F-4D97-AF65-F5344CB8AC3E}">
        <p14:creationId xmlns:p14="http://schemas.microsoft.com/office/powerpoint/2010/main" val="4052609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12"/>
          <p:cNvGraphicFramePr>
            <a:graphicFrameLocks noGrp="1"/>
          </p:cNvGraphicFramePr>
          <p:nvPr>
            <p:ph idx="1"/>
            <p:extLst>
              <p:ext uri="{D42A27DB-BD31-4B8C-83A1-F6EECF244321}">
                <p14:modId xmlns:p14="http://schemas.microsoft.com/office/powerpoint/2010/main" val="3541977095"/>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p:cNvSpPr>
            <a:spLocks noGrp="1"/>
          </p:cNvSpPr>
          <p:nvPr>
            <p:ph type="title"/>
          </p:nvPr>
        </p:nvSpPr>
        <p:spPr/>
        <p:txBody>
          <a:bodyPr/>
          <a:lstStyle/>
          <a:p>
            <a:r>
              <a:rPr lang="en-US" dirty="0"/>
              <a:t>Beneficiary Confidence Navigating Health Care </a:t>
            </a:r>
            <a:br>
              <a:rPr lang="en-US" dirty="0"/>
            </a:br>
            <a:r>
              <a:rPr lang="en-US" dirty="0"/>
              <a:t>in Orange County</a:t>
            </a:r>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OR-1</a:t>
            </a:r>
          </a:p>
        </p:txBody>
      </p:sp>
      <p:sp>
        <p:nvSpPr>
          <p:cNvPr id="14" name="TextBox 13">
            <a:hlinkClick r:id="rId4"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5" name="TextBox 14">
            <a:hlinkClick r:id="rId5"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6" name="TextBox 15">
            <a:hlinkClick r:id="rId6"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20" name="TextBox 19">
            <a:hlinkClick r:id="rId7"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1" name="TextBox 20">
            <a:hlinkClick r:id="rId8"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2" name="TextBox 21">
            <a:hlinkClick r:id="rId9"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3" name="TextBox 22">
            <a:hlinkClick r:id="rId10"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4" name="TextBox 23">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Orange</a:t>
            </a:r>
          </a:p>
        </p:txBody>
      </p:sp>
    </p:spTree>
    <p:extLst>
      <p:ext uri="{BB962C8B-B14F-4D97-AF65-F5344CB8AC3E}">
        <p14:creationId xmlns:p14="http://schemas.microsoft.com/office/powerpoint/2010/main" val="200913845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1400"/>
              </a:spcAft>
            </a:pPr>
            <a:r>
              <a:rPr lang="en-US" dirty="0"/>
              <a:t>Large majorities of CMC enrollees in Orange County (between 76% and 87%) are satisfied with the health services they are receiving across the seven areas measured. While in past years there were areas where opt-outs were more satisfied than the enrollees, by 2018 there are no significant differences between groups on any measure of satisfaction. </a:t>
            </a:r>
          </a:p>
        </p:txBody>
      </p:sp>
      <p:sp>
        <p:nvSpPr>
          <p:cNvPr id="3" name="Title 2"/>
          <p:cNvSpPr>
            <a:spLocks noGrp="1"/>
          </p:cNvSpPr>
          <p:nvPr>
            <p:ph type="title"/>
          </p:nvPr>
        </p:nvSpPr>
        <p:spPr/>
        <p:txBody>
          <a:bodyPr/>
          <a:lstStyle/>
          <a:p>
            <a:r>
              <a:rPr lang="en-US" dirty="0"/>
              <a:t>2.	Satisfaction with Health Care Services </a:t>
            </a:r>
            <a:br>
              <a:rPr lang="en-US" dirty="0"/>
            </a:br>
            <a:r>
              <a:rPr lang="en-US" dirty="0"/>
              <a:t>in Orange County</a:t>
            </a:r>
          </a:p>
        </p:txBody>
      </p:sp>
      <p:sp>
        <p:nvSpPr>
          <p:cNvPr id="16" name="TextBox 15">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7" name="TextBox 16">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8" name="TextBox 17">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9" name="TextBox 18">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0" name="TextBox 19">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1" name="TextBox 20">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2" name="TextBox 21">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3" name="TextBox 22">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Orange</a:t>
            </a:r>
          </a:p>
        </p:txBody>
      </p:sp>
    </p:spTree>
    <p:extLst>
      <p:ext uri="{BB962C8B-B14F-4D97-AF65-F5344CB8AC3E}">
        <p14:creationId xmlns:p14="http://schemas.microsoft.com/office/powerpoint/2010/main" val="950504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98860" y="1920240"/>
            <a:ext cx="7772400" cy="4556760"/>
          </a:xfrm>
        </p:spPr>
        <p:txBody>
          <a:bodyPr>
            <a:normAutofit/>
          </a:bodyPr>
          <a:lstStyle/>
          <a:p>
            <a:pPr marL="45720" lvl="1" indent="0">
              <a:spcAft>
                <a:spcPts val="1400"/>
              </a:spcAft>
              <a:buNone/>
            </a:pPr>
            <a:r>
              <a:rPr lang="en-US" dirty="0"/>
              <a:t>Similar to past years, in 2018 a slightly higher proportion of opt-outs and non-CCI respondents (48%) reported they were in fair or poor health compared to CMC, of whom (43%) reported fair or poor health.</a:t>
            </a:r>
          </a:p>
          <a:p>
            <a:pPr marL="45720" lvl="1" indent="0">
              <a:spcAft>
                <a:spcPts val="1400"/>
              </a:spcAft>
              <a:buNone/>
            </a:pPr>
            <a:r>
              <a:rPr lang="en-US" dirty="0"/>
              <a:t>A slightly larger percent of opt-outs (28%) than CMC enrollees (20%) say they have been in a hospital overnight in the past 12 months.</a:t>
            </a:r>
          </a:p>
          <a:p>
            <a:pPr>
              <a:spcAft>
                <a:spcPts val="1400"/>
              </a:spcAft>
            </a:pPr>
            <a:r>
              <a:rPr lang="en-US" dirty="0"/>
              <a:t>Among opt-outs, 44% of LTSS beneficiaries reported they need assistance for common daily activities. This compares to 31% among CMC enrollees.</a:t>
            </a:r>
          </a:p>
          <a:p>
            <a:pPr>
              <a:spcAft>
                <a:spcPts val="1400"/>
              </a:spcAft>
            </a:pPr>
            <a:r>
              <a:rPr lang="en-US" dirty="0"/>
              <a:t>More opt-outs (53%) than CMC enrollees (43%) also report using specialized equipment, such as a cane, wheelchair, scooter, or special bed.</a:t>
            </a:r>
          </a:p>
          <a:p>
            <a:pPr lvl="1">
              <a:spcAft>
                <a:spcPts val="1400"/>
              </a:spcAft>
            </a:pPr>
            <a:endParaRPr lang="en-US" dirty="0"/>
          </a:p>
          <a:p>
            <a:pPr marL="331470" indent="-285750">
              <a:spcAft>
                <a:spcPts val="1400"/>
              </a:spcAft>
              <a:buFont typeface="Arial"/>
              <a:buChar char="•"/>
            </a:pPr>
            <a:endParaRPr lang="en-US" sz="1100" i="1" dirty="0"/>
          </a:p>
        </p:txBody>
      </p:sp>
      <p:sp>
        <p:nvSpPr>
          <p:cNvPr id="3" name="Title 2"/>
          <p:cNvSpPr>
            <a:spLocks noGrp="1"/>
          </p:cNvSpPr>
          <p:nvPr>
            <p:ph type="title"/>
          </p:nvPr>
        </p:nvSpPr>
        <p:spPr>
          <a:xfrm>
            <a:off x="228600" y="598503"/>
            <a:ext cx="8153400" cy="1154097"/>
          </a:xfrm>
        </p:spPr>
        <p:txBody>
          <a:bodyPr/>
          <a:lstStyle/>
          <a:p>
            <a:r>
              <a:rPr lang="en-US" dirty="0"/>
              <a:t>Health Status and Disability </a:t>
            </a:r>
            <a:br>
              <a:rPr lang="en-US" dirty="0"/>
            </a:br>
            <a:r>
              <a:rPr lang="en-US" dirty="0"/>
              <a:t>of CMC Enrollees and Opt- Outs</a:t>
            </a:r>
          </a:p>
        </p:txBody>
      </p:sp>
      <p:sp>
        <p:nvSpPr>
          <p:cNvPr id="16" name="TextBox 15"/>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7" name="TextBox 16"/>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8" name="TextBox 17"/>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9" name="TextBox 18"/>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0" name="TextBox 19"/>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1" name="TextBox 20"/>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2" name="TextBox 21"/>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3" name="TextBox 22">
            <a:hlinkClick r:id="" action="ppaction://noaction"/>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128463291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12"/>
          <p:cNvGraphicFramePr>
            <a:graphicFrameLocks noGrp="1"/>
          </p:cNvGraphicFramePr>
          <p:nvPr>
            <p:ph idx="1"/>
            <p:extLst>
              <p:ext uri="{D42A27DB-BD31-4B8C-83A1-F6EECF244321}">
                <p14:modId xmlns:p14="http://schemas.microsoft.com/office/powerpoint/2010/main" val="995170402"/>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p:cNvSpPr>
            <a:spLocks noGrp="1"/>
          </p:cNvSpPr>
          <p:nvPr>
            <p:ph type="title"/>
          </p:nvPr>
        </p:nvSpPr>
        <p:spPr/>
        <p:txBody>
          <a:bodyPr/>
          <a:lstStyle/>
          <a:p>
            <a:r>
              <a:rPr lang="en-US" dirty="0"/>
              <a:t>Satisfaction with Different Aspects of the Health Care Services Beneficiaries Are Receiving (1) </a:t>
            </a:r>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OR-2</a:t>
            </a:r>
          </a:p>
        </p:txBody>
      </p:sp>
      <p:sp>
        <p:nvSpPr>
          <p:cNvPr id="15" name="TextBox 14">
            <a:hlinkClick r:id="rId4"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6" name="TextBox 15">
            <a:hlinkClick r:id="rId5"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9" name="TextBox 18">
            <a:hlinkClick r:id="rId6"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20" name="TextBox 19">
            <a:hlinkClick r:id="rId7"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1" name="TextBox 20">
            <a:hlinkClick r:id="rId8"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2" name="TextBox 21">
            <a:hlinkClick r:id="rId9"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3" name="TextBox 22">
            <a:hlinkClick r:id="rId10"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4" name="TextBox 23">
            <a:hlinkClick r:id="rId11"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Orange</a:t>
            </a:r>
          </a:p>
        </p:txBody>
      </p:sp>
    </p:spTree>
    <p:extLst>
      <p:ext uri="{BB962C8B-B14F-4D97-AF65-F5344CB8AC3E}">
        <p14:creationId xmlns:p14="http://schemas.microsoft.com/office/powerpoint/2010/main" val="63595184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12"/>
          <p:cNvGraphicFramePr>
            <a:graphicFrameLocks noGrp="1"/>
          </p:cNvGraphicFramePr>
          <p:nvPr>
            <p:ph idx="1"/>
            <p:extLst>
              <p:ext uri="{D42A27DB-BD31-4B8C-83A1-F6EECF244321}">
                <p14:modId xmlns:p14="http://schemas.microsoft.com/office/powerpoint/2010/main" val="3929585211"/>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p:cNvSpPr>
            <a:spLocks noGrp="1"/>
          </p:cNvSpPr>
          <p:nvPr>
            <p:ph type="title"/>
          </p:nvPr>
        </p:nvSpPr>
        <p:spPr/>
        <p:txBody>
          <a:bodyPr/>
          <a:lstStyle/>
          <a:p>
            <a:r>
              <a:rPr lang="en-US" dirty="0"/>
              <a:t>Satisfaction with Different Aspects of the Health Care Services Beneficiaries Are Receiving (2) </a:t>
            </a:r>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OR-2</a:t>
            </a:r>
          </a:p>
        </p:txBody>
      </p:sp>
      <p:sp>
        <p:nvSpPr>
          <p:cNvPr id="14" name="TextBox 13"/>
          <p:cNvSpPr txBox="1"/>
          <p:nvPr/>
        </p:nvSpPr>
        <p:spPr>
          <a:xfrm>
            <a:off x="533400" y="6416675"/>
            <a:ext cx="2045496" cy="184666"/>
          </a:xfrm>
          <a:prstGeom prst="rect">
            <a:avLst/>
          </a:prstGeom>
          <a:noFill/>
        </p:spPr>
        <p:txBody>
          <a:bodyPr wrap="none" lIns="0" tIns="0" rIns="0" bIns="0" rtlCol="0" anchor="b" anchorCtr="0">
            <a:spAutoFit/>
          </a:bodyPr>
          <a:lstStyle/>
          <a:p>
            <a:pPr marL="111125" indent="-111125"/>
            <a:r>
              <a:rPr lang="en-US" sz="1200" i="1" dirty="0">
                <a:solidFill>
                  <a:schemeClr val="bg1"/>
                </a:solidFill>
                <a:latin typeface="Calibri" pitchFamily="34" charset="0"/>
              </a:rPr>
              <a:t>* Asked only in Year 2 through 4.</a:t>
            </a:r>
          </a:p>
        </p:txBody>
      </p:sp>
      <p:sp>
        <p:nvSpPr>
          <p:cNvPr id="15" name="TextBox 14">
            <a:hlinkClick r:id="rId4"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6" name="TextBox 15">
            <a:hlinkClick r:id="rId5"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9" name="TextBox 18">
            <a:hlinkClick r:id="rId6"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20" name="TextBox 19">
            <a:hlinkClick r:id="rId7"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1" name="TextBox 20">
            <a:hlinkClick r:id="rId8"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2" name="TextBox 21">
            <a:hlinkClick r:id="rId9"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3" name="TextBox 22">
            <a:hlinkClick r:id="rId10"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4" name="TextBox 23">
            <a:hlinkClick r:id="rId11"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Orange</a:t>
            </a:r>
          </a:p>
        </p:txBody>
      </p:sp>
      <p:cxnSp>
        <p:nvCxnSpPr>
          <p:cNvPr id="18" name="Straight Connector 17">
            <a:extLst>
              <a:ext uri="{FF2B5EF4-FFF2-40B4-BE49-F238E27FC236}">
                <a16:creationId xmlns="" xmlns:a16="http://schemas.microsoft.com/office/drawing/2014/main" id="{430A7472-C8CB-46A5-B0BD-B4EFB2D50DC7}"/>
              </a:ext>
            </a:extLst>
          </p:cNvPr>
          <p:cNvCxnSpPr/>
          <p:nvPr/>
        </p:nvCxnSpPr>
        <p:spPr>
          <a:xfrm>
            <a:off x="533400" y="6324600"/>
            <a:ext cx="1752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12065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1400"/>
              </a:spcAft>
            </a:pPr>
            <a:r>
              <a:rPr lang="en-US" dirty="0"/>
              <a:t>Relatively small proportions of CMC enrollees and opt-outs in Orange County say they encountered any of six specific problems with their health services in the recent past. Most commonly reported among enrollees are that a doctor they were seeing was no longer available through their plan (19%), that they had a misunderstanding about their health care services or coverage (17%), or that they were denied a treatment or referral for a service recommended by a doctor.</a:t>
            </a:r>
          </a:p>
          <a:p>
            <a:pPr>
              <a:spcAft>
                <a:spcPts val="1400"/>
              </a:spcAft>
            </a:pPr>
            <a:r>
              <a:rPr lang="en-US" dirty="0"/>
              <a:t>Among opt-outs 20% report having a misunderstanding about their health care services or coverage, 17% percent opt-outs report that a doctor they were seeing was not available through their plan, and 15% opt-outs report that they were denied a treatment or referral for another service recommended by a doctor. Eighteen percent opt-outs also report that transportation problems kept them from getting needed care.</a:t>
            </a:r>
          </a:p>
        </p:txBody>
      </p:sp>
      <p:sp>
        <p:nvSpPr>
          <p:cNvPr id="3" name="Title 2"/>
          <p:cNvSpPr>
            <a:spLocks noGrp="1"/>
          </p:cNvSpPr>
          <p:nvPr>
            <p:ph type="title"/>
          </p:nvPr>
        </p:nvSpPr>
        <p:spPr/>
        <p:txBody>
          <a:bodyPr/>
          <a:lstStyle/>
          <a:p>
            <a:r>
              <a:rPr lang="en-US" dirty="0"/>
              <a:t>3.	Specific Problems with Health Care Services </a:t>
            </a:r>
            <a:br>
              <a:rPr lang="en-US" dirty="0"/>
            </a:br>
            <a:r>
              <a:rPr lang="en-US" dirty="0"/>
              <a:t>in Orange County</a:t>
            </a:r>
          </a:p>
        </p:txBody>
      </p:sp>
      <p:sp>
        <p:nvSpPr>
          <p:cNvPr id="12" name="TextBox 11">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3" name="TextBox 12">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4" name="TextBox 13">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5" name="TextBox 14">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16" name="TextBox 15">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17" name="TextBox 16">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18" name="TextBox 17">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19" name="TextBox 18">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Orange</a:t>
            </a:r>
          </a:p>
        </p:txBody>
      </p:sp>
    </p:spTree>
    <p:extLst>
      <p:ext uri="{BB962C8B-B14F-4D97-AF65-F5344CB8AC3E}">
        <p14:creationId xmlns:p14="http://schemas.microsoft.com/office/powerpoint/2010/main" val="283766516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ontent Placeholder 12"/>
          <p:cNvGraphicFramePr>
            <a:graphicFrameLocks noGrp="1"/>
          </p:cNvGraphicFramePr>
          <p:nvPr>
            <p:ph idx="1"/>
            <p:extLst>
              <p:ext uri="{D42A27DB-BD31-4B8C-83A1-F6EECF244321}">
                <p14:modId xmlns:p14="http://schemas.microsoft.com/office/powerpoint/2010/main" val="3717655334"/>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p:cNvSpPr>
            <a:spLocks noGrp="1"/>
          </p:cNvSpPr>
          <p:nvPr>
            <p:ph type="title"/>
          </p:nvPr>
        </p:nvSpPr>
        <p:spPr/>
        <p:txBody>
          <a:bodyPr/>
          <a:lstStyle/>
          <a:p>
            <a:r>
              <a:rPr lang="en-US" dirty="0"/>
              <a:t>Specific Problems with Health Care Services </a:t>
            </a:r>
            <a:br>
              <a:rPr lang="en-US" dirty="0"/>
            </a:br>
            <a:r>
              <a:rPr lang="en-US" dirty="0"/>
              <a:t>in Orange County</a:t>
            </a:r>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OR-3</a:t>
            </a:r>
          </a:p>
        </p:txBody>
      </p:sp>
      <p:sp>
        <p:nvSpPr>
          <p:cNvPr id="14" name="TextBox 13">
            <a:hlinkClick r:id="rId4"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6" name="TextBox 15">
            <a:hlinkClick r:id="rId5"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7" name="TextBox 16">
            <a:hlinkClick r:id="rId6"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8" name="TextBox 17">
            <a:hlinkClick r:id="rId7"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19" name="TextBox 18">
            <a:hlinkClick r:id="rId8"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0" name="TextBox 19">
            <a:hlinkClick r:id="rId9"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1" name="TextBox 20">
            <a:hlinkClick r:id="rId10"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2" name="TextBox 21">
            <a:hlinkClick r:id="rId11"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Orange</a:t>
            </a:r>
          </a:p>
        </p:txBody>
      </p:sp>
    </p:spTree>
    <p:extLst>
      <p:ext uri="{BB962C8B-B14F-4D97-AF65-F5344CB8AC3E}">
        <p14:creationId xmlns:p14="http://schemas.microsoft.com/office/powerpoint/2010/main" val="193762152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860" y="1920240"/>
            <a:ext cx="7772400" cy="4709160"/>
          </a:xfrm>
        </p:spPr>
        <p:txBody>
          <a:bodyPr>
            <a:normAutofit/>
          </a:bodyPr>
          <a:lstStyle/>
          <a:p>
            <a:pPr>
              <a:spcAft>
                <a:spcPts val="1400"/>
              </a:spcAft>
            </a:pPr>
            <a:r>
              <a:rPr lang="en-US" dirty="0"/>
              <a:t>Almost half of CMC enrollees (47%) and opt-outs (46%) are Latino. However, more enrollees (31%) than opt-outs (26%) are white non-Hispanic.</a:t>
            </a:r>
          </a:p>
          <a:p>
            <a:pPr>
              <a:spcAft>
                <a:spcPts val="1400"/>
              </a:spcAft>
            </a:pPr>
            <a:r>
              <a:rPr lang="en-US" dirty="0"/>
              <a:t>Women comprise a somewhat smaller share of enrollees (56%) than among opt-outs (59%).</a:t>
            </a:r>
          </a:p>
          <a:p>
            <a:pPr>
              <a:spcAft>
                <a:spcPts val="1400"/>
              </a:spcAft>
            </a:pPr>
            <a:r>
              <a:rPr lang="en-US" dirty="0"/>
              <a:t>Beneficiaries, both enrollees and opt-outs, skew older. Only about one in four enrollees (25%) and one in five opt-outs (22%) are under age 65. </a:t>
            </a:r>
          </a:p>
          <a:p>
            <a:pPr>
              <a:spcAft>
                <a:spcPts val="1400"/>
              </a:spcAft>
            </a:pPr>
            <a:r>
              <a:rPr lang="en-US" dirty="0">
                <a:solidFill>
                  <a:srgbClr val="000000"/>
                </a:solidFill>
              </a:rPr>
              <a:t>Slightly over four in ten CMC enrollees (43%) have not graduated from high school, while 40% opt-outs report this. At the other end of the scale, 15% of enrollees and 21% of opt-outs in the county are college graduates.</a:t>
            </a:r>
          </a:p>
          <a:p>
            <a:pPr>
              <a:spcAft>
                <a:spcPts val="1400"/>
              </a:spcAft>
            </a:pPr>
            <a:r>
              <a:rPr lang="en-US" dirty="0">
                <a:solidFill>
                  <a:srgbClr val="000000"/>
                </a:solidFill>
              </a:rPr>
              <a:t>About six in ten enrollees (58%) and opt-outs (59%) say they are receiving Supplemental Security Income/Payment from the federal government.</a:t>
            </a:r>
          </a:p>
        </p:txBody>
      </p:sp>
      <p:sp>
        <p:nvSpPr>
          <p:cNvPr id="3" name="Title 2"/>
          <p:cNvSpPr>
            <a:spLocks noGrp="1"/>
          </p:cNvSpPr>
          <p:nvPr>
            <p:ph type="title"/>
          </p:nvPr>
        </p:nvSpPr>
        <p:spPr/>
        <p:txBody>
          <a:bodyPr/>
          <a:lstStyle/>
          <a:p>
            <a:r>
              <a:rPr lang="en-US" dirty="0"/>
              <a:t>4.	Demographic Characteristics of CMC Enrollees and Opt-outs in Orange County</a:t>
            </a:r>
          </a:p>
        </p:txBody>
      </p:sp>
      <p:sp>
        <p:nvSpPr>
          <p:cNvPr id="14" name="TextBox 13">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5" name="TextBox 14">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6" name="TextBox 15">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7" name="TextBox 16">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18" name="TextBox 17">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19" name="TextBox 18">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0" name="TextBox 19">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1" name="TextBox 20">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Orange</a:t>
            </a:r>
          </a:p>
        </p:txBody>
      </p:sp>
    </p:spTree>
    <p:extLst>
      <p:ext uri="{BB962C8B-B14F-4D97-AF65-F5344CB8AC3E}">
        <p14:creationId xmlns:p14="http://schemas.microsoft.com/office/powerpoint/2010/main" val="146624757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1547458705"/>
              </p:ext>
            </p:extLst>
          </p:nvPr>
        </p:nvGraphicFramePr>
        <p:xfrm>
          <a:off x="398463" y="1920875"/>
          <a:ext cx="77724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p:cNvSpPr>
            <a:spLocks noGrp="1"/>
          </p:cNvSpPr>
          <p:nvPr>
            <p:ph type="title"/>
          </p:nvPr>
        </p:nvSpPr>
        <p:spPr/>
        <p:txBody>
          <a:bodyPr/>
          <a:lstStyle/>
          <a:p>
            <a:r>
              <a:rPr lang="en-US" dirty="0"/>
              <a:t>Comparing the Demographic Characteristics</a:t>
            </a:r>
            <a:br>
              <a:rPr lang="en-US" dirty="0"/>
            </a:br>
            <a:r>
              <a:rPr lang="en-US" dirty="0"/>
              <a:t>of CMC Enrollees and CMC Opt-outs (1)</a:t>
            </a:r>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OR-4</a:t>
            </a:r>
          </a:p>
        </p:txBody>
      </p:sp>
      <p:sp>
        <p:nvSpPr>
          <p:cNvPr id="14" name="TextBox 13">
            <a:hlinkClick r:id="rId4"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5" name="TextBox 14">
            <a:hlinkClick r:id="rId5"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6" name="TextBox 15">
            <a:hlinkClick r:id="rId6"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8" name="TextBox 17">
            <a:hlinkClick r:id="rId7"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19" name="TextBox 18">
            <a:hlinkClick r:id="rId8"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0" name="TextBox 19">
            <a:hlinkClick r:id="rId9"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1" name="TextBox 20">
            <a:hlinkClick r:id="rId10"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2" name="TextBox 21">
            <a:hlinkClick r:id="rId11"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Orange</a:t>
            </a:r>
          </a:p>
        </p:txBody>
      </p:sp>
    </p:spTree>
    <p:extLst>
      <p:ext uri="{BB962C8B-B14F-4D97-AF65-F5344CB8AC3E}">
        <p14:creationId xmlns:p14="http://schemas.microsoft.com/office/powerpoint/2010/main" val="417207696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398231159"/>
              </p:ext>
            </p:extLst>
          </p:nvPr>
        </p:nvGraphicFramePr>
        <p:xfrm>
          <a:off x="398463" y="1920875"/>
          <a:ext cx="77724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p:cNvSpPr>
            <a:spLocks noGrp="1"/>
          </p:cNvSpPr>
          <p:nvPr>
            <p:ph type="title"/>
          </p:nvPr>
        </p:nvSpPr>
        <p:spPr/>
        <p:txBody>
          <a:bodyPr/>
          <a:lstStyle/>
          <a:p>
            <a:r>
              <a:rPr lang="en-US" dirty="0"/>
              <a:t>Comparing the Demographic Characteristics</a:t>
            </a:r>
            <a:br>
              <a:rPr lang="en-US" dirty="0"/>
            </a:br>
            <a:r>
              <a:rPr lang="en-US" dirty="0"/>
              <a:t>of CMC Enrollees and CMC Opt-outs (2)</a:t>
            </a:r>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OR-4</a:t>
            </a:r>
          </a:p>
        </p:txBody>
      </p:sp>
      <p:sp>
        <p:nvSpPr>
          <p:cNvPr id="16" name="TextBox 15"/>
          <p:cNvSpPr txBox="1"/>
          <p:nvPr/>
        </p:nvSpPr>
        <p:spPr>
          <a:xfrm>
            <a:off x="398463" y="6432550"/>
            <a:ext cx="7846700" cy="184666"/>
          </a:xfrm>
          <a:prstGeom prst="rect">
            <a:avLst/>
          </a:prstGeom>
          <a:noFill/>
        </p:spPr>
        <p:txBody>
          <a:bodyPr wrap="none" lIns="0" tIns="0" rIns="0" bIns="0" rtlCol="0" anchor="b" anchorCtr="0">
            <a:spAutoFit/>
          </a:bodyPr>
          <a:lstStyle/>
          <a:p>
            <a:pPr marL="111125" indent="-111125"/>
            <a:r>
              <a:rPr lang="en-US" sz="1200" i="1" dirty="0">
                <a:solidFill>
                  <a:schemeClr val="bg1"/>
                </a:solidFill>
                <a:latin typeface="Calibri" pitchFamily="34" charset="0"/>
              </a:rPr>
              <a:t>Note: Differences between 100% and the sum of percentages for each characteristic equal proportion not reporting an answer.</a:t>
            </a:r>
          </a:p>
        </p:txBody>
      </p:sp>
      <p:sp>
        <p:nvSpPr>
          <p:cNvPr id="14" name="TextBox 13">
            <a:hlinkClick r:id="rId4"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5" name="TextBox 14">
            <a:hlinkClick r:id="rId5"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7" name="TextBox 16">
            <a:hlinkClick r:id="rId6"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8" name="TextBox 17">
            <a:hlinkClick r:id="rId7"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19" name="TextBox 18">
            <a:hlinkClick r:id="rId8"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0" name="TextBox 19">
            <a:hlinkClick r:id="rId9"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1" name="TextBox 20">
            <a:hlinkClick r:id="rId10"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2" name="TextBox 21">
            <a:hlinkClick r:id="rId11"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Orange</a:t>
            </a:r>
          </a:p>
        </p:txBody>
      </p:sp>
      <p:cxnSp>
        <p:nvCxnSpPr>
          <p:cNvPr id="23" name="Straight Connector 22">
            <a:extLst>
              <a:ext uri="{FF2B5EF4-FFF2-40B4-BE49-F238E27FC236}">
                <a16:creationId xmlns="" xmlns:a16="http://schemas.microsoft.com/office/drawing/2014/main" id="{554FFA49-BF2B-4024-8060-FCF5916B61B1}"/>
              </a:ext>
            </a:extLst>
          </p:cNvPr>
          <p:cNvCxnSpPr/>
          <p:nvPr/>
        </p:nvCxnSpPr>
        <p:spPr>
          <a:xfrm>
            <a:off x="398463" y="6324600"/>
            <a:ext cx="1752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768434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1400"/>
              </a:spcAft>
            </a:pPr>
            <a:r>
              <a:rPr lang="en-US" dirty="0"/>
              <a:t>Fewer enrollees (21%) than opt-outs (37%) in </a:t>
            </a:r>
            <a:r>
              <a:rPr lang="en-US" dirty="0">
                <a:solidFill>
                  <a:srgbClr val="000000"/>
                </a:solidFill>
              </a:rPr>
              <a:t>Orange County report having been an overnight patient in the hospital in the past year. This is noteworthy, especially since similarly more enrollees (41%) than opt-outs in Orange County (34%) report being in fair or poor physical health.</a:t>
            </a:r>
          </a:p>
          <a:p>
            <a:pPr>
              <a:spcAft>
                <a:spcPts val="1400"/>
              </a:spcAft>
            </a:pPr>
            <a:r>
              <a:rPr lang="en-US" dirty="0">
                <a:solidFill>
                  <a:srgbClr val="000000"/>
                </a:solidFill>
              </a:rPr>
              <a:t>A</a:t>
            </a:r>
            <a:r>
              <a:rPr lang="en-US" dirty="0"/>
              <a:t>bout the same proportion of enrollees (37%) and opt-outs (38%) say they use specialized equipment, such as a cane, wheelchair, scooter or special bed. However, fewer enrollees (22%) report requiring assistance to perform common daily activities compared with opt-outs (30%).</a:t>
            </a:r>
          </a:p>
        </p:txBody>
      </p:sp>
      <p:sp>
        <p:nvSpPr>
          <p:cNvPr id="3" name="Title 2"/>
          <p:cNvSpPr>
            <a:spLocks noGrp="1"/>
          </p:cNvSpPr>
          <p:nvPr>
            <p:ph type="title"/>
          </p:nvPr>
        </p:nvSpPr>
        <p:spPr/>
        <p:txBody>
          <a:bodyPr/>
          <a:lstStyle/>
          <a:p>
            <a:r>
              <a:rPr lang="en-US" dirty="0"/>
              <a:t>5.	Health-related Characteristics of CMC Enrollees and Opt-outs in Orange County</a:t>
            </a:r>
          </a:p>
        </p:txBody>
      </p:sp>
      <p:sp>
        <p:nvSpPr>
          <p:cNvPr id="14" name="TextBox 13">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5" name="TextBox 14">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6" name="TextBox 15">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7" name="TextBox 16">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18" name="TextBox 17">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19" name="TextBox 18">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0" name="TextBox 19">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1" name="TextBox 20">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Orange</a:t>
            </a:r>
          </a:p>
        </p:txBody>
      </p:sp>
    </p:spTree>
    <p:extLst>
      <p:ext uri="{BB962C8B-B14F-4D97-AF65-F5344CB8AC3E}">
        <p14:creationId xmlns:p14="http://schemas.microsoft.com/office/powerpoint/2010/main" val="39731371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2366667003"/>
              </p:ext>
            </p:extLst>
          </p:nvPr>
        </p:nvGraphicFramePr>
        <p:xfrm>
          <a:off x="398860" y="1908683"/>
          <a:ext cx="7772400" cy="4327525"/>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p:cNvSpPr>
            <a:spLocks noGrp="1"/>
          </p:cNvSpPr>
          <p:nvPr>
            <p:ph type="title"/>
          </p:nvPr>
        </p:nvSpPr>
        <p:spPr/>
        <p:txBody>
          <a:bodyPr>
            <a:normAutofit/>
          </a:bodyPr>
          <a:lstStyle/>
          <a:p>
            <a:r>
              <a:rPr lang="en-US" dirty="0"/>
              <a:t>Comparing the Health Characteristics </a:t>
            </a:r>
            <a:br>
              <a:rPr lang="en-US" dirty="0"/>
            </a:br>
            <a:r>
              <a:rPr lang="en-US" dirty="0"/>
              <a:t>of CMC Enrollees and CMC Opt-outs</a:t>
            </a:r>
            <a:endParaRPr lang="en-US" b="1"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OR-5</a:t>
            </a:r>
          </a:p>
        </p:txBody>
      </p:sp>
      <p:sp>
        <p:nvSpPr>
          <p:cNvPr id="14" name="TextBox 13">
            <a:hlinkClick r:id="rId4"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24" name="TextBox 23">
            <a:hlinkClick r:id="rId5"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25" name="TextBox 24">
            <a:hlinkClick r:id="rId6"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26" name="TextBox 25">
            <a:hlinkClick r:id="rId7"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7" name="TextBox 26">
            <a:hlinkClick r:id="rId8"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8" name="TextBox 27">
            <a:hlinkClick r:id="rId9"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9" name="TextBox 28">
            <a:hlinkClick r:id="rId10"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30" name="TextBox 29">
            <a:hlinkClick r:id="rId11"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Orange</a:t>
            </a:r>
          </a:p>
        </p:txBody>
      </p:sp>
    </p:spTree>
    <p:extLst>
      <p:ext uri="{BB962C8B-B14F-4D97-AF65-F5344CB8AC3E}">
        <p14:creationId xmlns:p14="http://schemas.microsoft.com/office/powerpoint/2010/main" val="84734227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0" y="1524000"/>
            <a:ext cx="7772400" cy="5029200"/>
          </a:xfrm>
        </p:spPr>
        <p:txBody>
          <a:bodyPr>
            <a:noAutofit/>
          </a:bodyPr>
          <a:lstStyle/>
          <a:p>
            <a:pPr marL="285750" indent="-285750" algn="l">
              <a:spcBef>
                <a:spcPts val="0"/>
              </a:spcBef>
              <a:spcAft>
                <a:spcPts val="0"/>
              </a:spcAft>
              <a:buFont typeface="Arial"/>
              <a:buChar char="•"/>
            </a:pPr>
            <a:r>
              <a:rPr lang="en-US" sz="1800" dirty="0"/>
              <a:t>IBM SPSS Statistics for Macintosh, Version 21.0 was used for statistical analyses such as frequencies and chi-squared tests to compare differences across comparison groups within survey year. </a:t>
            </a:r>
          </a:p>
          <a:p>
            <a:pPr marL="285750" indent="-285750" algn="l">
              <a:spcBef>
                <a:spcPts val="0"/>
              </a:spcBef>
              <a:spcAft>
                <a:spcPts val="0"/>
              </a:spcAft>
              <a:buFont typeface="Arial"/>
              <a:buChar char="•"/>
            </a:pPr>
            <a:r>
              <a:rPr lang="en-US" sz="1800" dirty="0"/>
              <a:t>IBM SPSS Statistics for Windows, Version 23.0 was used to weight the data to adjust the polling sample so that it was representative of the target population. Weights were derived using a form of post-stratification weighting known as Raking or RIM weighting.  RIM weighting permits the adjustment of multiple characteristics in a dataset all at the same time in a way that it keeps the different characteristics proportionate as a whole. The following population estimates were obtained from DHCS in 2017 and used with the SPSS Raking procedure – gender (male, female); language (ASL, Spanish, Cantonese, Mandarin, English, other sign languages); age; and county. Weights were determined separately for the three groups: CMC enrollees, dually eligible beneficiaries who chose to opt-out of the CMC program, and dually eligible beneficiaries in non-participating CMC counties. </a:t>
            </a:r>
          </a:p>
        </p:txBody>
      </p:sp>
      <p:sp>
        <p:nvSpPr>
          <p:cNvPr id="4" name="Title 3"/>
          <p:cNvSpPr>
            <a:spLocks noGrp="1"/>
          </p:cNvSpPr>
          <p:nvPr>
            <p:ph type="title"/>
          </p:nvPr>
        </p:nvSpPr>
        <p:spPr/>
        <p:txBody>
          <a:bodyPr/>
          <a:lstStyle/>
          <a:p>
            <a:r>
              <a:rPr lang="en-US" dirty="0"/>
              <a:t>Methodology</a:t>
            </a:r>
          </a:p>
        </p:txBody>
      </p:sp>
      <p:sp>
        <p:nvSpPr>
          <p:cNvPr id="13" name="TextBox 12"/>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4" name="TextBox 13"/>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5" name="TextBox 14"/>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6" name="TextBox 15"/>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17" name="TextBox 16"/>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18" name="TextBox 17"/>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19" name="TextBox 18"/>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0" name="TextBox 19">
            <a:hlinkClick r:id="" action="ppaction://noaction"/>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382224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828800"/>
            <a:ext cx="8077200" cy="4800600"/>
          </a:xfrm>
        </p:spPr>
        <p:txBody>
          <a:bodyPr>
            <a:normAutofit/>
          </a:bodyPr>
          <a:lstStyle/>
          <a:p>
            <a:pPr>
              <a:spcAft>
                <a:spcPts val="1400"/>
              </a:spcAft>
            </a:pPr>
            <a:r>
              <a:rPr lang="en-US" dirty="0"/>
              <a:t>In 2017 and 2018, LTSS beneficiaries in all three groups were asked about their needs for LTSS and use of In-Home Supportive Services (IHSS), California’s consumer directed personal assistance program. </a:t>
            </a:r>
          </a:p>
          <a:p>
            <a:pPr>
              <a:spcAft>
                <a:spcPts val="1400"/>
              </a:spcAft>
            </a:pPr>
            <a:r>
              <a:rPr lang="en-US" dirty="0">
                <a:solidFill>
                  <a:srgbClr val="000000"/>
                </a:solidFill>
              </a:rPr>
              <a:t>CMC enrollees report the lowest rates of needing help with personal care* (51%) compared to opt-outs (64%) and non-CMC beneficiaries (55%).</a:t>
            </a:r>
          </a:p>
          <a:p>
            <a:pPr lvl="0"/>
            <a:r>
              <a:rPr lang="en-US" dirty="0">
                <a:solidFill>
                  <a:srgbClr val="000000"/>
                </a:solidFill>
              </a:rPr>
              <a:t>Of those who reported needing help, about 4 in 10 beneficiaries in all groups had unmet needs for personal or routine care. </a:t>
            </a:r>
          </a:p>
          <a:p>
            <a:pPr>
              <a:spcAft>
                <a:spcPts val="1400"/>
              </a:spcAft>
            </a:pPr>
            <a:r>
              <a:rPr lang="en-US" dirty="0">
                <a:solidFill>
                  <a:srgbClr val="000000"/>
                </a:solidFill>
              </a:rPr>
              <a:t>Slightly more CMC enrollees and opt-outs with disabilities reported receiving IHSS (88% and 91%) in 2018 compared to non-CMC counties, where 84% of LTSS beneficiaries received IHSS.</a:t>
            </a:r>
          </a:p>
          <a:p>
            <a:r>
              <a:rPr lang="en-US" dirty="0"/>
              <a:t>28% of CMC enrollees using IHSS said that their CMC plan helped them enroll or advocate for more hours. </a:t>
            </a:r>
          </a:p>
          <a:p>
            <a:pPr lvl="1"/>
            <a:endParaRPr lang="en-US" dirty="0"/>
          </a:p>
          <a:p>
            <a:pPr marL="331470" indent="-285750">
              <a:buFont typeface="Arial"/>
              <a:buChar char="•"/>
            </a:pPr>
            <a:endParaRPr lang="en-US" sz="1100" i="1" dirty="0"/>
          </a:p>
        </p:txBody>
      </p:sp>
      <p:sp>
        <p:nvSpPr>
          <p:cNvPr id="3" name="Title 2"/>
          <p:cNvSpPr>
            <a:spLocks noGrp="1"/>
          </p:cNvSpPr>
          <p:nvPr>
            <p:ph type="title"/>
          </p:nvPr>
        </p:nvSpPr>
        <p:spPr>
          <a:xfrm>
            <a:off x="228600" y="598503"/>
            <a:ext cx="8153400" cy="1154097"/>
          </a:xfrm>
        </p:spPr>
        <p:txBody>
          <a:bodyPr/>
          <a:lstStyle/>
          <a:p>
            <a:r>
              <a:rPr lang="en-US" dirty="0"/>
              <a:t>LTSS Needs and Use of In-Home Supportive Services</a:t>
            </a:r>
          </a:p>
        </p:txBody>
      </p:sp>
      <p:sp>
        <p:nvSpPr>
          <p:cNvPr id="16" name="TextBox 15"/>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7" name="TextBox 16"/>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8" name="TextBox 17"/>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9" name="TextBox 18"/>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0" name="TextBox 19"/>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1" name="TextBox 20"/>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2" name="TextBox 21"/>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3" name="TextBox 22">
            <a:hlinkClick r:id="" action="ppaction://noaction"/>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cxnSp>
        <p:nvCxnSpPr>
          <p:cNvPr id="12" name="Straight Connector 11"/>
          <p:cNvCxnSpPr/>
          <p:nvPr/>
        </p:nvCxnSpPr>
        <p:spPr>
          <a:xfrm>
            <a:off x="457200" y="6324600"/>
            <a:ext cx="17526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04800" y="6324600"/>
            <a:ext cx="7595937" cy="707886"/>
          </a:xfrm>
          <a:prstGeom prst="rect">
            <a:avLst/>
          </a:prstGeom>
          <a:noFill/>
        </p:spPr>
        <p:txBody>
          <a:bodyPr wrap="square" rtlCol="0">
            <a:spAutoFit/>
          </a:bodyPr>
          <a:lstStyle/>
          <a:p>
            <a:r>
              <a:rPr lang="en-US" sz="1100" i="1" dirty="0">
                <a:solidFill>
                  <a:schemeClr val="bg1"/>
                </a:solidFill>
                <a:latin typeface="Calibri" pitchFamily="34" charset="0"/>
              </a:rPr>
              <a:t>* Personal care needs defined as: eating, bathing, dressing, or getting around inside the home.</a:t>
            </a:r>
          </a:p>
          <a:p>
            <a:r>
              <a:rPr lang="en-US" sz="1100" i="1" dirty="0">
                <a:solidFill>
                  <a:schemeClr val="bg1"/>
                </a:solidFill>
                <a:latin typeface="Calibri" pitchFamily="34" charset="0"/>
              </a:rPr>
              <a:t>** Routine needs defined as: everyday household chores, doing necessary business, shopping or getting around for other purposes</a:t>
            </a:r>
          </a:p>
          <a:p>
            <a:endParaRPr lang="en-US" dirty="0"/>
          </a:p>
        </p:txBody>
      </p:sp>
    </p:spTree>
    <p:extLst>
      <p:ext uri="{BB962C8B-B14F-4D97-AF65-F5344CB8AC3E}">
        <p14:creationId xmlns:p14="http://schemas.microsoft.com/office/powerpoint/2010/main" val="5906485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Research Team</a:t>
            </a:r>
          </a:p>
        </p:txBody>
      </p:sp>
      <p:sp>
        <p:nvSpPr>
          <p:cNvPr id="8" name="Content Placeholder 5"/>
          <p:cNvSpPr txBox="1">
            <a:spLocks/>
          </p:cNvSpPr>
          <p:nvPr/>
        </p:nvSpPr>
        <p:spPr>
          <a:xfrm>
            <a:off x="4267200" y="3276600"/>
            <a:ext cx="4114800" cy="3352800"/>
          </a:xfrm>
          <a:prstGeom prst="rect">
            <a:avLst/>
          </a:prstGeom>
        </p:spPr>
        <p:txBody>
          <a:bodyPr vert="horz" lIns="91440" tIns="45720" rIns="91440" bIns="45720" rtlCol="0">
            <a:noAutofit/>
          </a:bodyPr>
          <a:lstStyle>
            <a:lvl1pPr marL="2743200" indent="-2698750" algn="just" defTabSz="914400" rtl="0" eaLnBrk="1" latinLnBrk="0" hangingPunct="1">
              <a:spcBef>
                <a:spcPts val="400"/>
              </a:spcBef>
              <a:spcAft>
                <a:spcPts val="400"/>
              </a:spcAft>
              <a:buClr>
                <a:srgbClr val="2B7C99"/>
              </a:buClr>
              <a:buFont typeface="Wingdings" charset="2"/>
              <a:buNone/>
              <a:defRPr sz="1400" b="0" kern="1200">
                <a:solidFill>
                  <a:schemeClr val="bg1"/>
                </a:solidFill>
                <a:latin typeface="Calibri" pitchFamily="34" charset="0"/>
                <a:ea typeface="+mn-ea"/>
                <a:cs typeface="Times New Roman" pitchFamily="18" charset="0"/>
              </a:defRPr>
            </a:lvl1pPr>
            <a:lvl2pPr marL="320040" indent="0" algn="just" defTabSz="914400" rtl="0" eaLnBrk="1" latinLnBrk="0" hangingPunct="1">
              <a:spcBef>
                <a:spcPts val="400"/>
              </a:spcBef>
              <a:spcAft>
                <a:spcPts val="400"/>
              </a:spcAft>
              <a:buClr>
                <a:srgbClr val="2B7C99"/>
              </a:buClr>
              <a:buFont typeface="Wingdings" charset="2"/>
              <a:buNone/>
              <a:defRPr sz="1400" b="0" kern="1200">
                <a:solidFill>
                  <a:schemeClr val="bg1"/>
                </a:solidFill>
                <a:latin typeface="Calibri" pitchFamily="34" charset="0"/>
                <a:ea typeface="+mn-ea"/>
                <a:cs typeface="Times New Roman" pitchFamily="18" charset="0"/>
              </a:defRPr>
            </a:lvl2pPr>
            <a:lvl3pPr marL="502920" indent="0" algn="just" defTabSz="914400" rtl="0" eaLnBrk="1" latinLnBrk="0" hangingPunct="1">
              <a:spcBef>
                <a:spcPts val="400"/>
              </a:spcBef>
              <a:spcAft>
                <a:spcPts val="400"/>
              </a:spcAft>
              <a:buClr>
                <a:srgbClr val="2B7C99"/>
              </a:buClr>
              <a:buFont typeface="Wingdings" charset="2"/>
              <a:buNone/>
              <a:defRPr sz="1400" b="0" kern="1200">
                <a:solidFill>
                  <a:schemeClr val="bg1"/>
                </a:solidFill>
                <a:latin typeface="Calibri" pitchFamily="34" charset="0"/>
                <a:ea typeface="+mn-ea"/>
                <a:cs typeface="Times New Roman" pitchFamily="18" charset="0"/>
              </a:defRPr>
            </a:lvl3pPr>
            <a:lvl4pPr marL="731520" indent="0" algn="just" defTabSz="914400" rtl="0" eaLnBrk="1" latinLnBrk="0" hangingPunct="1">
              <a:spcBef>
                <a:spcPts val="400"/>
              </a:spcBef>
              <a:spcAft>
                <a:spcPts val="400"/>
              </a:spcAft>
              <a:buClr>
                <a:srgbClr val="2B7C99"/>
              </a:buClr>
              <a:buFont typeface="Wingdings" charset="2"/>
              <a:buNone/>
              <a:defRPr sz="1400" b="0" kern="1200">
                <a:solidFill>
                  <a:schemeClr val="bg1"/>
                </a:solidFill>
                <a:latin typeface="Calibri" pitchFamily="34" charset="0"/>
                <a:ea typeface="+mn-ea"/>
                <a:cs typeface="Times New Roman" pitchFamily="18" charset="0"/>
              </a:defRPr>
            </a:lvl4pPr>
            <a:lvl5pPr marL="960120" indent="0" algn="just" defTabSz="914400" rtl="0" eaLnBrk="1" latinLnBrk="0" hangingPunct="1">
              <a:spcBef>
                <a:spcPts val="400"/>
              </a:spcBef>
              <a:spcAft>
                <a:spcPts val="400"/>
              </a:spcAft>
              <a:buClr>
                <a:srgbClr val="2B7C99"/>
              </a:buClr>
              <a:buFont typeface="Wingdings" charset="2"/>
              <a:buNone/>
              <a:defRPr sz="1400" b="0" kern="1200">
                <a:solidFill>
                  <a:schemeClr val="bg1"/>
                </a:solidFill>
                <a:latin typeface="Calibri" pitchFamily="34" charset="0"/>
                <a:ea typeface="+mn-ea"/>
                <a:cs typeface="Times New Roman" pitchFamily="18" charset="0"/>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285750" indent="-285750" algn="l">
              <a:spcBef>
                <a:spcPts val="0"/>
              </a:spcBef>
              <a:spcAft>
                <a:spcPts val="0"/>
              </a:spcAft>
              <a:buFont typeface="Arial"/>
              <a:buChar char="•"/>
            </a:pPr>
            <a:endParaRPr lang="en-US" sz="1800" b="1" dirty="0"/>
          </a:p>
        </p:txBody>
      </p:sp>
      <p:sp>
        <p:nvSpPr>
          <p:cNvPr id="9" name="Content Placeholder 5"/>
          <p:cNvSpPr txBox="1">
            <a:spLocks/>
          </p:cNvSpPr>
          <p:nvPr/>
        </p:nvSpPr>
        <p:spPr>
          <a:xfrm>
            <a:off x="1066800" y="1905000"/>
            <a:ext cx="6629400" cy="2209800"/>
          </a:xfrm>
          <a:prstGeom prst="rect">
            <a:avLst/>
          </a:prstGeom>
        </p:spPr>
        <p:txBody>
          <a:bodyPr vert="horz" lIns="91440" tIns="45720" rIns="91440" bIns="45720" rtlCol="0">
            <a:noAutofit/>
          </a:bodyPr>
          <a:lstStyle>
            <a:lvl1pPr marL="2743200" indent="-2698750" algn="just" defTabSz="914400" rtl="0" eaLnBrk="1" latinLnBrk="0" hangingPunct="1">
              <a:spcBef>
                <a:spcPts val="400"/>
              </a:spcBef>
              <a:spcAft>
                <a:spcPts val="400"/>
              </a:spcAft>
              <a:buClr>
                <a:srgbClr val="2B7C99"/>
              </a:buClr>
              <a:buFont typeface="Wingdings" charset="2"/>
              <a:buNone/>
              <a:defRPr sz="1400" b="0" kern="1200">
                <a:solidFill>
                  <a:schemeClr val="bg1"/>
                </a:solidFill>
                <a:latin typeface="Calibri" pitchFamily="34" charset="0"/>
                <a:ea typeface="+mn-ea"/>
                <a:cs typeface="Times New Roman" pitchFamily="18" charset="0"/>
              </a:defRPr>
            </a:lvl1pPr>
            <a:lvl2pPr marL="320040" indent="0" algn="just" defTabSz="914400" rtl="0" eaLnBrk="1" latinLnBrk="0" hangingPunct="1">
              <a:spcBef>
                <a:spcPts val="400"/>
              </a:spcBef>
              <a:spcAft>
                <a:spcPts val="400"/>
              </a:spcAft>
              <a:buClr>
                <a:srgbClr val="2B7C99"/>
              </a:buClr>
              <a:buFont typeface="Wingdings" charset="2"/>
              <a:buNone/>
              <a:defRPr sz="1400" b="0" kern="1200">
                <a:solidFill>
                  <a:schemeClr val="bg1"/>
                </a:solidFill>
                <a:latin typeface="Calibri" pitchFamily="34" charset="0"/>
                <a:ea typeface="+mn-ea"/>
                <a:cs typeface="Times New Roman" pitchFamily="18" charset="0"/>
              </a:defRPr>
            </a:lvl2pPr>
            <a:lvl3pPr marL="502920" indent="0" algn="just" defTabSz="914400" rtl="0" eaLnBrk="1" latinLnBrk="0" hangingPunct="1">
              <a:spcBef>
                <a:spcPts val="400"/>
              </a:spcBef>
              <a:spcAft>
                <a:spcPts val="400"/>
              </a:spcAft>
              <a:buClr>
                <a:srgbClr val="2B7C99"/>
              </a:buClr>
              <a:buFont typeface="Wingdings" charset="2"/>
              <a:buNone/>
              <a:defRPr sz="1400" b="0" kern="1200">
                <a:solidFill>
                  <a:schemeClr val="bg1"/>
                </a:solidFill>
                <a:latin typeface="Calibri" pitchFamily="34" charset="0"/>
                <a:ea typeface="+mn-ea"/>
                <a:cs typeface="Times New Roman" pitchFamily="18" charset="0"/>
              </a:defRPr>
            </a:lvl3pPr>
            <a:lvl4pPr marL="731520" indent="0" algn="just" defTabSz="914400" rtl="0" eaLnBrk="1" latinLnBrk="0" hangingPunct="1">
              <a:spcBef>
                <a:spcPts val="400"/>
              </a:spcBef>
              <a:spcAft>
                <a:spcPts val="400"/>
              </a:spcAft>
              <a:buClr>
                <a:srgbClr val="2B7C99"/>
              </a:buClr>
              <a:buFont typeface="Wingdings" charset="2"/>
              <a:buNone/>
              <a:defRPr sz="1400" b="0" kern="1200">
                <a:solidFill>
                  <a:schemeClr val="bg1"/>
                </a:solidFill>
                <a:latin typeface="Calibri" pitchFamily="34" charset="0"/>
                <a:ea typeface="+mn-ea"/>
                <a:cs typeface="Times New Roman" pitchFamily="18" charset="0"/>
              </a:defRPr>
            </a:lvl4pPr>
            <a:lvl5pPr marL="960120" indent="0" algn="just" defTabSz="914400" rtl="0" eaLnBrk="1" latinLnBrk="0" hangingPunct="1">
              <a:spcBef>
                <a:spcPts val="400"/>
              </a:spcBef>
              <a:spcAft>
                <a:spcPts val="400"/>
              </a:spcAft>
              <a:buClr>
                <a:srgbClr val="2B7C99"/>
              </a:buClr>
              <a:buFont typeface="Wingdings" charset="2"/>
              <a:buNone/>
              <a:defRPr sz="1400" b="0" kern="1200">
                <a:solidFill>
                  <a:schemeClr val="bg1"/>
                </a:solidFill>
                <a:latin typeface="Calibri" pitchFamily="34" charset="0"/>
                <a:ea typeface="+mn-ea"/>
                <a:cs typeface="Times New Roman" pitchFamily="18" charset="0"/>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0" indent="0" algn="ctr">
              <a:spcBef>
                <a:spcPts val="0"/>
              </a:spcBef>
              <a:spcAft>
                <a:spcPts val="0"/>
              </a:spcAft>
            </a:pPr>
            <a:r>
              <a:rPr lang="en-US" sz="2400" b="1" dirty="0"/>
              <a:t>Carrie Graham, PhD, MGS, Principal Investigator</a:t>
            </a:r>
          </a:p>
          <a:p>
            <a:pPr marL="0" indent="0" algn="ctr">
              <a:spcBef>
                <a:spcPts val="0"/>
              </a:spcBef>
              <a:spcAft>
                <a:spcPts val="0"/>
              </a:spcAft>
            </a:pPr>
            <a:r>
              <a:rPr lang="en-US" sz="2400" b="1" dirty="0"/>
              <a:t>Pi-</a:t>
            </a:r>
            <a:r>
              <a:rPr lang="en-US" sz="2400" b="1" dirty="0" err="1"/>
              <a:t>Ju</a:t>
            </a:r>
            <a:r>
              <a:rPr lang="en-US" sz="2400" b="1" dirty="0"/>
              <a:t> (Marian) Liu, PhD, Co-Principal Investigator</a:t>
            </a:r>
          </a:p>
          <a:p>
            <a:pPr marL="0" indent="0" algn="ctr">
              <a:spcBef>
                <a:spcPts val="0"/>
              </a:spcBef>
              <a:spcAft>
                <a:spcPts val="0"/>
              </a:spcAft>
            </a:pPr>
            <a:r>
              <a:rPr lang="en-US" sz="2400" b="1" dirty="0"/>
              <a:t>Leslie Ross, PhD, Research Specialist</a:t>
            </a:r>
          </a:p>
          <a:p>
            <a:pPr marL="0" indent="0" algn="ctr">
              <a:spcBef>
                <a:spcPts val="0"/>
              </a:spcBef>
              <a:spcAft>
                <a:spcPts val="0"/>
              </a:spcAft>
            </a:pPr>
            <a:r>
              <a:rPr lang="en-US" sz="2400" b="1" dirty="0"/>
              <a:t>Linda Ly, Research Assistant</a:t>
            </a:r>
          </a:p>
          <a:p>
            <a:pPr marL="0" indent="0" algn="ctr">
              <a:spcBef>
                <a:spcPts val="0"/>
              </a:spcBef>
              <a:spcAft>
                <a:spcPts val="0"/>
              </a:spcAft>
            </a:pPr>
            <a:r>
              <a:rPr lang="en-US" sz="2400" b="1" dirty="0"/>
              <a:t>Bethany Lee, Research Assistant</a:t>
            </a:r>
          </a:p>
          <a:p>
            <a:pPr marL="0" indent="0" algn="ctr">
              <a:spcBef>
                <a:spcPts val="0"/>
              </a:spcBef>
              <a:spcAft>
                <a:spcPts val="0"/>
              </a:spcAft>
            </a:pPr>
            <a:endParaRPr lang="en-US" sz="2400" b="1" dirty="0"/>
          </a:p>
          <a:p>
            <a:pPr marL="0" indent="0" algn="ctr">
              <a:spcBef>
                <a:spcPts val="0"/>
              </a:spcBef>
              <a:spcAft>
                <a:spcPts val="0"/>
              </a:spcAft>
            </a:pPr>
            <a:r>
              <a:rPr lang="en-US" sz="2400" dirty="0"/>
              <a:t>University of California, San Francisco</a:t>
            </a:r>
          </a:p>
          <a:p>
            <a:pPr marL="0" indent="0" algn="ctr">
              <a:spcBef>
                <a:spcPts val="0"/>
              </a:spcBef>
              <a:spcAft>
                <a:spcPts val="0"/>
              </a:spcAft>
            </a:pPr>
            <a:r>
              <a:rPr lang="en-US" sz="2400" dirty="0"/>
              <a:t>Institute for Health and Aging</a:t>
            </a:r>
          </a:p>
          <a:p>
            <a:pPr marL="0" indent="0" algn="ctr">
              <a:spcBef>
                <a:spcPts val="0"/>
              </a:spcBef>
              <a:spcAft>
                <a:spcPts val="0"/>
              </a:spcAft>
            </a:pPr>
            <a:endParaRPr lang="en-US" sz="1800" dirty="0"/>
          </a:p>
          <a:p>
            <a:pPr marL="0" indent="0" algn="ctr">
              <a:spcBef>
                <a:spcPts val="0"/>
              </a:spcBef>
              <a:spcAft>
                <a:spcPts val="0"/>
              </a:spcAft>
            </a:pPr>
            <a:endParaRPr lang="en-US" sz="1800" dirty="0"/>
          </a:p>
          <a:p>
            <a:pPr marL="285750" indent="-285750" algn="ctr">
              <a:spcBef>
                <a:spcPts val="0"/>
              </a:spcBef>
              <a:spcAft>
                <a:spcPts val="0"/>
              </a:spcAft>
              <a:buFont typeface="Arial"/>
              <a:buChar char="•"/>
            </a:pPr>
            <a:endParaRPr lang="en-US" sz="1800" b="1" dirty="0"/>
          </a:p>
        </p:txBody>
      </p:sp>
    </p:spTree>
    <p:extLst>
      <p:ext uri="{BB962C8B-B14F-4D97-AF65-F5344CB8AC3E}">
        <p14:creationId xmlns:p14="http://schemas.microsoft.com/office/powerpoint/2010/main" val="138170940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533400"/>
            <a:ext cx="7924800" cy="6172200"/>
          </a:xfrm>
        </p:spPr>
        <p:txBody>
          <a:bodyPr/>
          <a:lstStyle/>
          <a:p>
            <a:r>
              <a:rPr lang="en-US" sz="2800" dirty="0"/>
              <a:t>For questions or comments, please contact:</a:t>
            </a:r>
            <a:br>
              <a:rPr lang="en-US" sz="2800" dirty="0"/>
            </a:br>
            <a:r>
              <a:rPr lang="en-US" sz="2800" dirty="0"/>
              <a:t>Carrie Graham, PhD, MGS</a:t>
            </a:r>
            <a:br>
              <a:rPr lang="en-US" sz="2800" dirty="0"/>
            </a:br>
            <a:r>
              <a:rPr lang="en-US" sz="2800" dirty="0" err="1"/>
              <a:t>clgraham@berkeley.edu</a:t>
            </a:r>
            <a:r>
              <a:rPr lang="en-US" sz="2800" dirty="0"/>
              <a:t/>
            </a:r>
            <a:br>
              <a:rPr lang="en-US" sz="2800" dirty="0"/>
            </a:br>
            <a:r>
              <a:rPr lang="en-US" sz="2800" dirty="0"/>
              <a:t>510 643-7143</a:t>
            </a:r>
          </a:p>
        </p:txBody>
      </p:sp>
      <p:sp>
        <p:nvSpPr>
          <p:cNvPr id="11" name="TextBox 10"/>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20" name="TextBox 19"/>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21" name="TextBox 20"/>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22" name="TextBox 21"/>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3" name="TextBox 22"/>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4" name="TextBox 23"/>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5" name="TextBox 24"/>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6" name="TextBox 25">
            <a:hlinkClick r:id="" action="ppaction://noaction"/>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1212917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860" y="1920240"/>
            <a:ext cx="7373540" cy="4861560"/>
          </a:xfrm>
        </p:spPr>
        <p:txBody>
          <a:bodyPr>
            <a:normAutofit/>
          </a:bodyPr>
          <a:lstStyle/>
          <a:p>
            <a:pPr>
              <a:spcAft>
                <a:spcPts val="1400"/>
              </a:spcAft>
            </a:pPr>
            <a:r>
              <a:rPr lang="en-US" dirty="0">
                <a:solidFill>
                  <a:srgbClr val="000000"/>
                </a:solidFill>
              </a:rPr>
              <a:t>Both CMC enrollees and opt-outs have very low levels of educational attainment, with 46% of CMC enrollees and 44% of opt-outs who did not graduate high school. Approximately one-fifth of CMC enrollees and opt-outs have a high school diploma.</a:t>
            </a:r>
          </a:p>
          <a:p>
            <a:pPr>
              <a:spcAft>
                <a:spcPts val="1400"/>
              </a:spcAft>
            </a:pPr>
            <a:r>
              <a:rPr lang="en-US" dirty="0">
                <a:solidFill>
                  <a:srgbClr val="000000"/>
                </a:solidFill>
              </a:rPr>
              <a:t>Large majorities of both enrollees and opt-outs are people of color, with Latinos comprising the largest segment of both groups, accounting for 47% of CMC enrollees and 41% of opt-outs. Less than 20% of CMC enrollees and  opt-outs are white non-Hispanic, while 34% of duals in non-CCI counties were white non-Hispanic.  </a:t>
            </a:r>
          </a:p>
          <a:p>
            <a:pPr>
              <a:spcAft>
                <a:spcPts val="1400"/>
              </a:spcAft>
            </a:pPr>
            <a:r>
              <a:rPr lang="en-US" dirty="0">
                <a:solidFill>
                  <a:srgbClr val="000000"/>
                </a:solidFill>
              </a:rPr>
              <a:t>Age varied across groups, with a larger percent (22%) of CMC enrollees under age 65, compared to only 20% of opt-outs.</a:t>
            </a:r>
          </a:p>
          <a:p>
            <a:pPr>
              <a:spcAft>
                <a:spcPts val="1400"/>
              </a:spcAft>
            </a:pPr>
            <a:r>
              <a:rPr lang="en-US" dirty="0">
                <a:solidFill>
                  <a:srgbClr val="000000"/>
                </a:solidFill>
              </a:rPr>
              <a:t>While both groups are majority female, opt-outs have a higher distribution of females (63%). </a:t>
            </a:r>
          </a:p>
          <a:p>
            <a:pPr>
              <a:spcAft>
                <a:spcPts val="1400"/>
              </a:spcAft>
            </a:pPr>
            <a:r>
              <a:rPr lang="en-US" dirty="0">
                <a:solidFill>
                  <a:srgbClr val="000000"/>
                </a:solidFill>
              </a:rPr>
              <a:t>Among all groups, about a quarter live alone.  </a:t>
            </a:r>
          </a:p>
          <a:p>
            <a:endParaRPr lang="en-US" dirty="0"/>
          </a:p>
        </p:txBody>
      </p:sp>
      <p:sp>
        <p:nvSpPr>
          <p:cNvPr id="3" name="Title 2"/>
          <p:cNvSpPr>
            <a:spLocks noGrp="1"/>
          </p:cNvSpPr>
          <p:nvPr>
            <p:ph type="title"/>
          </p:nvPr>
        </p:nvSpPr>
        <p:spPr/>
        <p:txBody>
          <a:bodyPr/>
          <a:lstStyle/>
          <a:p>
            <a:r>
              <a:rPr lang="en-US" dirty="0"/>
              <a:t>Characteristics of CMC Enrollees &amp; Opt-outs</a:t>
            </a:r>
          </a:p>
        </p:txBody>
      </p:sp>
      <p:sp>
        <p:nvSpPr>
          <p:cNvPr id="17" name="TextBox 16"/>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8" name="TextBox 17"/>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9" name="TextBox 18"/>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20" name="TextBox 19"/>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1" name="TextBox 20"/>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2" name="TextBox 21"/>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3" name="TextBox 22"/>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4" name="TextBox 23">
            <a:hlinkClick r:id="" action="ppaction://noaction"/>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3321835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Overall Findings Across the Four Survey Years</a:t>
            </a:r>
          </a:p>
        </p:txBody>
      </p:sp>
      <p:sp>
        <p:nvSpPr>
          <p:cNvPr id="12" name="TextBox 11">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tx1"/>
                </a:solidFill>
                <a:latin typeface="Calibri" pitchFamily="34" charset="0"/>
              </a:rPr>
              <a:t>Overall</a:t>
            </a:r>
          </a:p>
        </p:txBody>
      </p:sp>
      <p:sp>
        <p:nvSpPr>
          <p:cNvPr id="13" name="TextBox 12">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Los</a:t>
            </a:r>
            <a:br>
              <a:rPr lang="en-US" sz="1100" b="1" dirty="0">
                <a:solidFill>
                  <a:schemeClr val="bg1"/>
                </a:solidFill>
                <a:latin typeface="Calibri" pitchFamily="34" charset="0"/>
              </a:rPr>
            </a:br>
            <a:r>
              <a:rPr lang="en-US" sz="1100" b="1" dirty="0">
                <a:solidFill>
                  <a:schemeClr val="bg1"/>
                </a:solidFill>
                <a:latin typeface="Calibri" pitchFamily="34" charset="0"/>
              </a:rPr>
              <a:t>Angeles</a:t>
            </a:r>
          </a:p>
        </p:txBody>
      </p:sp>
      <p:sp>
        <p:nvSpPr>
          <p:cNvPr id="14" name="TextBox 13">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Riverside</a:t>
            </a:r>
          </a:p>
        </p:txBody>
      </p:sp>
      <p:sp>
        <p:nvSpPr>
          <p:cNvPr id="15" name="TextBox 14">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San Bernardino</a:t>
            </a:r>
          </a:p>
        </p:txBody>
      </p:sp>
      <p:sp>
        <p:nvSpPr>
          <p:cNvPr id="16" name="TextBox 15">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San</a:t>
            </a:r>
            <a:br>
              <a:rPr lang="en-US" sz="1100" b="1" dirty="0">
                <a:solidFill>
                  <a:schemeClr val="bg1"/>
                </a:solidFill>
                <a:latin typeface="Calibri" pitchFamily="34" charset="0"/>
              </a:rPr>
            </a:br>
            <a:r>
              <a:rPr lang="en-US" sz="1100" b="1" dirty="0">
                <a:solidFill>
                  <a:schemeClr val="bg1"/>
                </a:solidFill>
                <a:latin typeface="Calibri" pitchFamily="34" charset="0"/>
              </a:rPr>
              <a:t>Diego</a:t>
            </a:r>
          </a:p>
        </p:txBody>
      </p:sp>
      <p:sp>
        <p:nvSpPr>
          <p:cNvPr id="17" name="TextBox 16">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Santa</a:t>
            </a:r>
            <a:br>
              <a:rPr lang="en-US" sz="1100" b="1" dirty="0">
                <a:solidFill>
                  <a:schemeClr val="bg1"/>
                </a:solidFill>
                <a:latin typeface="Calibri" pitchFamily="34" charset="0"/>
              </a:rPr>
            </a:br>
            <a:r>
              <a:rPr lang="en-US" sz="1100" b="1" dirty="0">
                <a:solidFill>
                  <a:schemeClr val="bg1"/>
                </a:solidFill>
                <a:latin typeface="Calibri" pitchFamily="34" charset="0"/>
              </a:rPr>
              <a:t>Clara</a:t>
            </a:r>
          </a:p>
        </p:txBody>
      </p:sp>
      <p:sp>
        <p:nvSpPr>
          <p:cNvPr id="18" name="TextBox 17">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San</a:t>
            </a:r>
            <a:br>
              <a:rPr lang="en-US" sz="1100" b="1" dirty="0">
                <a:solidFill>
                  <a:schemeClr val="bg1"/>
                </a:solidFill>
                <a:latin typeface="Calibri" pitchFamily="34" charset="0"/>
              </a:rPr>
            </a:br>
            <a:r>
              <a:rPr lang="en-US" sz="1100" b="1" dirty="0">
                <a:solidFill>
                  <a:schemeClr val="bg1"/>
                </a:solidFill>
                <a:latin typeface="Calibri" pitchFamily="34" charset="0"/>
              </a:rPr>
              <a:t>Mateo</a:t>
            </a:r>
          </a:p>
        </p:txBody>
      </p:sp>
      <p:sp>
        <p:nvSpPr>
          <p:cNvPr id="19" name="TextBox 18">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Orange</a:t>
            </a:r>
          </a:p>
        </p:txBody>
      </p:sp>
    </p:spTree>
    <p:extLst>
      <p:ext uri="{BB962C8B-B14F-4D97-AF65-F5344CB8AC3E}">
        <p14:creationId xmlns:p14="http://schemas.microsoft.com/office/powerpoint/2010/main" val="1093500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1400"/>
              </a:spcAft>
            </a:pPr>
            <a:r>
              <a:rPr lang="en-US" dirty="0"/>
              <a:t>Very large majorities of CMC enrollees in 2018 continue to express confidence that they know how to manage their health conditions (82%), can get questions about their health needs answered (84%), and know who to call if they have a health need or question (89%). </a:t>
            </a:r>
          </a:p>
          <a:p>
            <a:pPr>
              <a:spcAft>
                <a:spcPts val="1400"/>
              </a:spcAft>
            </a:pPr>
            <a:r>
              <a:rPr lang="en-US" dirty="0">
                <a:solidFill>
                  <a:srgbClr val="000000"/>
                </a:solidFill>
              </a:rPr>
              <a:t>In 2018, CMC enrollees’ confidence in these areas was slightly higher than opt-outs. </a:t>
            </a:r>
          </a:p>
          <a:p>
            <a:pPr>
              <a:spcAft>
                <a:spcPts val="1400"/>
              </a:spcAft>
            </a:pPr>
            <a:r>
              <a:rPr lang="en-US" dirty="0">
                <a:solidFill>
                  <a:srgbClr val="000000"/>
                </a:solidFill>
              </a:rPr>
              <a:t>Furthermore, CMC enrollees’ confidence in these areas has progressively increased between 2015 and 2018; while confidence among opt-outs has remained steady.  </a:t>
            </a:r>
          </a:p>
        </p:txBody>
      </p:sp>
      <p:sp>
        <p:nvSpPr>
          <p:cNvPr id="3" name="Title 2"/>
          <p:cNvSpPr>
            <a:spLocks noGrp="1"/>
          </p:cNvSpPr>
          <p:nvPr>
            <p:ph type="title"/>
          </p:nvPr>
        </p:nvSpPr>
        <p:spPr/>
        <p:txBody>
          <a:bodyPr/>
          <a:lstStyle/>
          <a:p>
            <a:r>
              <a:rPr lang="en-US" dirty="0"/>
              <a:t>1.	Beneficiary Confidence Navigating Health Care</a:t>
            </a:r>
          </a:p>
        </p:txBody>
      </p:sp>
      <p:sp>
        <p:nvSpPr>
          <p:cNvPr id="12" name="TextBox 11">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Overall</a:t>
            </a:r>
          </a:p>
        </p:txBody>
      </p:sp>
      <p:sp>
        <p:nvSpPr>
          <p:cNvPr id="13" name="TextBox 12">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4" name="TextBox 13">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5" name="TextBox 14">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16" name="TextBox 15">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17" name="TextBox 16">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18" name="TextBox 17">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19" name="TextBox 18">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682107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2207344634"/>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p:cNvSpPr>
            <a:spLocks noGrp="1"/>
          </p:cNvSpPr>
          <p:nvPr>
            <p:ph type="title"/>
          </p:nvPr>
        </p:nvSpPr>
        <p:spPr/>
        <p:txBody>
          <a:bodyPr/>
          <a:lstStyle/>
          <a:p>
            <a:r>
              <a:rPr lang="en-US" dirty="0"/>
              <a:t>Beneficiary Confidence Navigating Health Care</a:t>
            </a:r>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1</a:t>
            </a:r>
          </a:p>
        </p:txBody>
      </p:sp>
      <p:sp>
        <p:nvSpPr>
          <p:cNvPr id="16" name="TextBox 15">
            <a:hlinkClick r:id="rId4"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Overall</a:t>
            </a:r>
          </a:p>
        </p:txBody>
      </p:sp>
      <p:sp>
        <p:nvSpPr>
          <p:cNvPr id="17" name="TextBox 16">
            <a:hlinkClick r:id="rId5"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8" name="TextBox 17">
            <a:hlinkClick r:id="rId6"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9" name="TextBox 18">
            <a:hlinkClick r:id="rId7"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0" name="TextBox 19">
            <a:hlinkClick r:id="rId8"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1" name="TextBox 20">
            <a:hlinkClick r:id="rId9"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2" name="TextBox 21">
            <a:hlinkClick r:id="rId10"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3" name="TextBox 22">
            <a:hlinkClick r:id="rId11"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2509557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860" y="1920240"/>
            <a:ext cx="7772400" cy="4861560"/>
          </a:xfrm>
        </p:spPr>
        <p:txBody>
          <a:bodyPr>
            <a:normAutofit/>
          </a:bodyPr>
          <a:lstStyle/>
          <a:p>
            <a:pPr>
              <a:spcAft>
                <a:spcPts val="1400"/>
              </a:spcAft>
            </a:pPr>
            <a:r>
              <a:rPr lang="en-US" dirty="0"/>
              <a:t>Large majorities of CMC enrollees in 2018 – ranging from 77% to 89% – report being satisfied with the health services they are receiving in each of 7 areas. </a:t>
            </a:r>
          </a:p>
          <a:p>
            <a:pPr>
              <a:spcAft>
                <a:spcPts val="1400"/>
              </a:spcAft>
            </a:pPr>
            <a:r>
              <a:rPr lang="en-US" dirty="0"/>
              <a:t>Satisfaction levels expressed by CMC enrollees have steadily improved over time in each of the 7 areas. </a:t>
            </a:r>
          </a:p>
          <a:p>
            <a:pPr>
              <a:spcAft>
                <a:spcPts val="1400"/>
              </a:spcAft>
            </a:pPr>
            <a:r>
              <a:rPr lang="en-US" dirty="0"/>
              <a:t>In 2018, CMC enrollees </a:t>
            </a:r>
            <a:r>
              <a:rPr lang="en-US" dirty="0">
                <a:solidFill>
                  <a:srgbClr val="000000"/>
                </a:solidFill>
              </a:rPr>
              <a:t>were more satisfied than opt-outs in the areas of: 	</a:t>
            </a:r>
          </a:p>
          <a:p>
            <a:pPr marL="331470" indent="-285750">
              <a:spcAft>
                <a:spcPts val="1400"/>
              </a:spcAft>
              <a:buSzPct val="101000"/>
              <a:buFont typeface="Wingdings" charset="2"/>
              <a:buChar char="§"/>
            </a:pPr>
            <a:r>
              <a:rPr lang="en-US" dirty="0"/>
              <a:t>the information they got from their health plan explaining benefits, </a:t>
            </a:r>
          </a:p>
          <a:p>
            <a:pPr marL="331470" indent="-285750">
              <a:spcAft>
                <a:spcPts val="1400"/>
              </a:spcAft>
              <a:buSzPct val="101000"/>
              <a:buFont typeface="Wingdings" charset="2"/>
              <a:buChar char="§"/>
            </a:pPr>
            <a:r>
              <a:rPr lang="en-US" dirty="0"/>
              <a:t>the way different providers work together, and</a:t>
            </a:r>
          </a:p>
          <a:p>
            <a:pPr marL="331470" indent="-285750">
              <a:spcAft>
                <a:spcPts val="1400"/>
              </a:spcAft>
              <a:buSzPct val="101000"/>
              <a:buFont typeface="Wingdings" charset="2"/>
              <a:buChar char="§"/>
            </a:pPr>
            <a:r>
              <a:rPr lang="en-US" dirty="0"/>
              <a:t>their ability to call a provider regardless of the time of day. </a:t>
            </a:r>
          </a:p>
          <a:p>
            <a:pPr>
              <a:spcAft>
                <a:spcPts val="1400"/>
              </a:spcAft>
            </a:pPr>
            <a:r>
              <a:rPr lang="en-US" dirty="0"/>
              <a:t>In 2018, those who opted out were more satisfied than CMC enrollees with their choice of hospital.</a:t>
            </a:r>
          </a:p>
          <a:p>
            <a:pPr>
              <a:spcAft>
                <a:spcPts val="1400"/>
              </a:spcAft>
            </a:pPr>
            <a:endParaRPr lang="en-US" dirty="0"/>
          </a:p>
        </p:txBody>
      </p:sp>
      <p:sp>
        <p:nvSpPr>
          <p:cNvPr id="3" name="Title 2"/>
          <p:cNvSpPr>
            <a:spLocks noGrp="1"/>
          </p:cNvSpPr>
          <p:nvPr>
            <p:ph type="title"/>
          </p:nvPr>
        </p:nvSpPr>
        <p:spPr/>
        <p:txBody>
          <a:bodyPr/>
          <a:lstStyle/>
          <a:p>
            <a:r>
              <a:rPr lang="en-US" dirty="0"/>
              <a:t>2.	 Satisfaction with Health Care Services</a:t>
            </a:r>
          </a:p>
        </p:txBody>
      </p:sp>
      <p:sp>
        <p:nvSpPr>
          <p:cNvPr id="12" name="TextBox 11">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Overall</a:t>
            </a:r>
          </a:p>
        </p:txBody>
      </p:sp>
      <p:sp>
        <p:nvSpPr>
          <p:cNvPr id="13" name="TextBox 12">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4" name="TextBox 13">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5" name="TextBox 14">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16" name="TextBox 15">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17" name="TextBox 16">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18" name="TextBox 17">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19" name="TextBox 18">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4229479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1333248894"/>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p:cNvSpPr>
            <a:spLocks noGrp="1"/>
          </p:cNvSpPr>
          <p:nvPr>
            <p:ph type="title"/>
          </p:nvPr>
        </p:nvSpPr>
        <p:spPr/>
        <p:txBody>
          <a:bodyPr/>
          <a:lstStyle/>
          <a:p>
            <a:r>
              <a:rPr lang="en-US" dirty="0"/>
              <a:t>Satisfaction with Different Aspects of the Health Care Services Beneficiaries Are Receiving (1)</a:t>
            </a:r>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2</a:t>
            </a:r>
          </a:p>
        </p:txBody>
      </p:sp>
      <p:sp>
        <p:nvSpPr>
          <p:cNvPr id="16" name="TextBox 15">
            <a:hlinkClick r:id="rId4"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Overall</a:t>
            </a:r>
          </a:p>
        </p:txBody>
      </p:sp>
      <p:sp>
        <p:nvSpPr>
          <p:cNvPr id="17" name="TextBox 16">
            <a:hlinkClick r:id="rId5"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8" name="TextBox 17">
            <a:hlinkClick r:id="rId6"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9" name="TextBox 18">
            <a:hlinkClick r:id="rId7"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0" name="TextBox 19">
            <a:hlinkClick r:id="rId8"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1" name="TextBox 20">
            <a:hlinkClick r:id="rId9"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2" name="TextBox 21">
            <a:hlinkClick r:id="rId10"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9" name="TextBox 28">
            <a:hlinkClick r:id="rId11"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1384147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Autofit/>
          </a:bodyPr>
          <a:lstStyle/>
          <a:p>
            <a:pPr marL="0" indent="0" algn="l">
              <a:spcBef>
                <a:spcPts val="0"/>
              </a:spcBef>
              <a:spcAft>
                <a:spcPts val="1400"/>
              </a:spcAft>
            </a:pPr>
            <a:r>
              <a:rPr lang="en-US" sz="1800" b="1" dirty="0"/>
              <a:t>Background: In 2014, California implemented a dual financial alignment demonstration called the Coordinated Care Initiative. Part of the demonstration Cal MediConnect (CMC), created integrated health plan options in seven counties for people eligible for both Medicare and </a:t>
            </a:r>
            <a:r>
              <a:rPr lang="en-US" sz="1800" b="1" dirty="0" err="1"/>
              <a:t>Medi</a:t>
            </a:r>
            <a:r>
              <a:rPr lang="en-US" sz="1800" b="1" dirty="0"/>
              <a:t>-Cal.</a:t>
            </a:r>
          </a:p>
          <a:p>
            <a:pPr marL="0" indent="0" algn="l">
              <a:spcBef>
                <a:spcPts val="0"/>
              </a:spcBef>
              <a:spcAft>
                <a:spcPts val="1400"/>
              </a:spcAft>
            </a:pPr>
            <a:r>
              <a:rPr lang="en-US" sz="1800" b="1" dirty="0"/>
              <a:t>Beneficiaries enrolled in Cal MediConnect had all of their medical care, ancillary services and long-term services and supports (LTSS) coordinated through one integrated managed care plan. </a:t>
            </a:r>
          </a:p>
          <a:p>
            <a:pPr marL="0" indent="0" algn="l">
              <a:spcBef>
                <a:spcPts val="0"/>
              </a:spcBef>
              <a:spcAft>
                <a:spcPts val="1400"/>
              </a:spcAft>
            </a:pPr>
            <a:r>
              <a:rPr lang="en-US" sz="1800" b="1" dirty="0"/>
              <a:t>Cal MediConnect beneficiaries received some new benefits such as care coordination and non-emergency transportation. </a:t>
            </a:r>
          </a:p>
          <a:p>
            <a:pPr marL="0" indent="0" algn="l">
              <a:spcBef>
                <a:spcPts val="0"/>
              </a:spcBef>
              <a:spcAft>
                <a:spcPts val="1400"/>
              </a:spcAft>
            </a:pPr>
            <a:r>
              <a:rPr lang="en-US" sz="1800" b="1" dirty="0"/>
              <a:t>Approximately half of eligible beneficiaries opted out of the program and kept their original Medicare. Those who opted out were still enrolled in </a:t>
            </a:r>
            <a:r>
              <a:rPr lang="en-US" sz="1800" b="1" dirty="0" err="1"/>
              <a:t>Medi</a:t>
            </a:r>
            <a:r>
              <a:rPr lang="en-US" sz="1800" b="1" dirty="0"/>
              <a:t>-Cal managed care plans for their long-term services and supports. </a:t>
            </a:r>
          </a:p>
          <a:p>
            <a:pPr marL="0" indent="0" algn="l">
              <a:spcBef>
                <a:spcPts val="0"/>
              </a:spcBef>
              <a:spcAft>
                <a:spcPts val="1400"/>
              </a:spcAft>
            </a:pPr>
            <a:endParaRPr lang="en-US" sz="1800" b="1" dirty="0"/>
          </a:p>
        </p:txBody>
      </p:sp>
      <p:sp>
        <p:nvSpPr>
          <p:cNvPr id="4" name="Title 3"/>
          <p:cNvSpPr>
            <a:spLocks noGrp="1"/>
          </p:cNvSpPr>
          <p:nvPr>
            <p:ph type="title"/>
          </p:nvPr>
        </p:nvSpPr>
        <p:spPr/>
        <p:txBody>
          <a:bodyPr/>
          <a:lstStyle/>
          <a:p>
            <a:r>
              <a:rPr lang="en-US" dirty="0"/>
              <a:t>California’s Dual Financial Alignment Demonstration</a:t>
            </a:r>
            <a:br>
              <a:rPr lang="en-US" dirty="0"/>
            </a:br>
            <a:r>
              <a:rPr lang="en-US" dirty="0"/>
              <a:t>“Cal MediConnect”</a:t>
            </a:r>
          </a:p>
        </p:txBody>
      </p:sp>
      <p:sp>
        <p:nvSpPr>
          <p:cNvPr id="13" name="TextBox 12"/>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4" name="TextBox 13"/>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5" name="TextBox 14"/>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6" name="TextBox 15"/>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17" name="TextBox 16"/>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18" name="TextBox 17"/>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19" name="TextBox 18"/>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0" name="TextBox 19">
            <a:hlinkClick r:id="" action="ppaction://noaction"/>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1787043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1901916848"/>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p:cNvSpPr>
            <a:spLocks noGrp="1"/>
          </p:cNvSpPr>
          <p:nvPr>
            <p:ph type="title"/>
          </p:nvPr>
        </p:nvSpPr>
        <p:spPr/>
        <p:txBody>
          <a:bodyPr/>
          <a:lstStyle/>
          <a:p>
            <a:r>
              <a:rPr lang="en-US" dirty="0"/>
              <a:t>Satisfaction with Different Aspects of the Health Care Services Beneficiaries Are Receiving (2)</a:t>
            </a:r>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2</a:t>
            </a:r>
          </a:p>
        </p:txBody>
      </p:sp>
      <p:sp>
        <p:nvSpPr>
          <p:cNvPr id="31" name="TextBox 30"/>
          <p:cNvSpPr txBox="1"/>
          <p:nvPr/>
        </p:nvSpPr>
        <p:spPr>
          <a:xfrm>
            <a:off x="533400" y="6400800"/>
            <a:ext cx="3639317" cy="184666"/>
          </a:xfrm>
          <a:prstGeom prst="rect">
            <a:avLst/>
          </a:prstGeom>
          <a:noFill/>
        </p:spPr>
        <p:txBody>
          <a:bodyPr wrap="none" lIns="0" tIns="0" rIns="0" bIns="0" rtlCol="0" anchor="b" anchorCtr="0">
            <a:spAutoFit/>
          </a:bodyPr>
          <a:lstStyle/>
          <a:p>
            <a:pPr marL="346075" indent="-346075"/>
            <a:r>
              <a:rPr lang="en-US" sz="1200" i="1" dirty="0">
                <a:solidFill>
                  <a:schemeClr val="bg1"/>
                </a:solidFill>
                <a:latin typeface="Calibri" pitchFamily="34" charset="0"/>
              </a:rPr>
              <a:t>Note: N/A indicates the question was not asked in Year 1.</a:t>
            </a:r>
          </a:p>
        </p:txBody>
      </p:sp>
      <p:sp>
        <p:nvSpPr>
          <p:cNvPr id="16" name="TextBox 15">
            <a:hlinkClick r:id="rId4"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Overall</a:t>
            </a:r>
          </a:p>
        </p:txBody>
      </p:sp>
      <p:sp>
        <p:nvSpPr>
          <p:cNvPr id="17" name="TextBox 16">
            <a:hlinkClick r:id="rId5"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8" name="TextBox 17">
            <a:hlinkClick r:id="rId6"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9" name="TextBox 18">
            <a:hlinkClick r:id="rId7"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0" name="TextBox 19">
            <a:hlinkClick r:id="rId8"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1" name="TextBox 20">
            <a:hlinkClick r:id="rId9"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2" name="TextBox 21">
            <a:hlinkClick r:id="rId10"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3" name="TextBox 22">
            <a:hlinkClick r:id="rId11"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cxnSp>
        <p:nvCxnSpPr>
          <p:cNvPr id="14" name="Straight Connector 13"/>
          <p:cNvCxnSpPr/>
          <p:nvPr/>
        </p:nvCxnSpPr>
        <p:spPr>
          <a:xfrm>
            <a:off x="533400" y="6248400"/>
            <a:ext cx="1752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356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828800"/>
            <a:ext cx="8001000" cy="5029200"/>
          </a:xfrm>
        </p:spPr>
        <p:txBody>
          <a:bodyPr>
            <a:normAutofit fontScale="85000" lnSpcReduction="10000"/>
          </a:bodyPr>
          <a:lstStyle/>
          <a:p>
            <a:pPr>
              <a:lnSpc>
                <a:spcPct val="110000"/>
              </a:lnSpc>
              <a:spcAft>
                <a:spcPts val="1400"/>
              </a:spcAft>
            </a:pPr>
            <a:r>
              <a:rPr lang="en-US" dirty="0"/>
              <a:t>In 2018, no single problem was reported by more than 16% of CMC enrollees.</a:t>
            </a:r>
          </a:p>
          <a:p>
            <a:pPr>
              <a:lnSpc>
                <a:spcPct val="110000"/>
              </a:lnSpc>
              <a:spcAft>
                <a:spcPts val="1400"/>
              </a:spcAft>
            </a:pPr>
            <a:r>
              <a:rPr lang="en-US" dirty="0"/>
              <a:t>The two most commonly reported problems encountered by CMC enrollees were that a doctor they had been seeing was no longer available through their plan (16%), and that they had a misunderstanding about their health care services or coverage (14%).</a:t>
            </a:r>
            <a:endParaRPr lang="en-US" sz="1400" i="1" dirty="0"/>
          </a:p>
          <a:p>
            <a:pPr>
              <a:lnSpc>
                <a:spcPct val="110000"/>
              </a:lnSpc>
              <a:spcAft>
                <a:spcPts val="1400"/>
              </a:spcAft>
            </a:pPr>
            <a:r>
              <a:rPr lang="en-US" dirty="0"/>
              <a:t>In 3 areas, CMC enrollees in 2018 had lower rates of reported problems than they had in </a:t>
            </a:r>
            <a:r>
              <a:rPr lang="en-US" dirty="0">
                <a:solidFill>
                  <a:srgbClr val="000000"/>
                </a:solidFill>
              </a:rPr>
              <a:t>previous years, including: </a:t>
            </a:r>
          </a:p>
          <a:p>
            <a:pPr marL="331470" indent="-285750">
              <a:lnSpc>
                <a:spcPct val="110000"/>
              </a:lnSpc>
              <a:spcAft>
                <a:spcPts val="1400"/>
              </a:spcAft>
              <a:buFont typeface="Arial"/>
              <a:buChar char="•"/>
            </a:pPr>
            <a:r>
              <a:rPr lang="en-US" dirty="0">
                <a:solidFill>
                  <a:srgbClr val="000000"/>
                </a:solidFill>
              </a:rPr>
              <a:t>a doctor they had been seeing was no longer available through their plan (23% in 2015 down to 16% in 2018)</a:t>
            </a:r>
          </a:p>
          <a:p>
            <a:pPr marL="331470" indent="-285750">
              <a:lnSpc>
                <a:spcPct val="110000"/>
              </a:lnSpc>
              <a:spcAft>
                <a:spcPts val="1400"/>
              </a:spcAft>
              <a:buFont typeface="Arial"/>
              <a:buChar char="•"/>
            </a:pPr>
            <a:r>
              <a:rPr lang="en-US" dirty="0">
                <a:solidFill>
                  <a:srgbClr val="000000"/>
                </a:solidFill>
              </a:rPr>
              <a:t>denied treatment or referral for a service recommended by a doctor (17% in 2015 down to 13% in 2018) </a:t>
            </a:r>
          </a:p>
          <a:p>
            <a:pPr marL="331470" indent="-285750">
              <a:lnSpc>
                <a:spcPct val="110000"/>
              </a:lnSpc>
              <a:spcAft>
                <a:spcPts val="1400"/>
              </a:spcAft>
              <a:buFont typeface="Arial"/>
              <a:buChar char="•"/>
            </a:pPr>
            <a:r>
              <a:rPr lang="en-US" dirty="0">
                <a:solidFill>
                  <a:srgbClr val="000000"/>
                </a:solidFill>
              </a:rPr>
              <a:t>having a misunderstanding about health care coverage (21% in 2015 down to 14% in 2018) </a:t>
            </a:r>
          </a:p>
          <a:p>
            <a:pPr>
              <a:lnSpc>
                <a:spcPct val="110000"/>
              </a:lnSpc>
              <a:spcAft>
                <a:spcPts val="1400"/>
              </a:spcAft>
            </a:pPr>
            <a:r>
              <a:rPr lang="en-US" dirty="0">
                <a:solidFill>
                  <a:srgbClr val="000000"/>
                </a:solidFill>
              </a:rPr>
              <a:t>CMC enrollees were slightly less likely than opt-outs to have trouble in the areas of transportation problems keeping them from getting needed health care and having a misunderstanding about health care coverage. </a:t>
            </a:r>
          </a:p>
          <a:p>
            <a:pPr>
              <a:lnSpc>
                <a:spcPct val="110000"/>
              </a:lnSpc>
              <a:spcAft>
                <a:spcPts val="1400"/>
              </a:spcAft>
            </a:pPr>
            <a:r>
              <a:rPr lang="en-US" dirty="0">
                <a:solidFill>
                  <a:srgbClr val="000000"/>
                </a:solidFill>
              </a:rPr>
              <a:t>Opt-outs were slightly less likely than CMC enrollees to report that they had a treatment or referral denied, and the doctor they were seeing </a:t>
            </a:r>
            <a:r>
              <a:rPr lang="en-US" dirty="0"/>
              <a:t>was not available their their plan.</a:t>
            </a:r>
          </a:p>
        </p:txBody>
      </p:sp>
      <p:sp>
        <p:nvSpPr>
          <p:cNvPr id="3" name="Title 2"/>
          <p:cNvSpPr>
            <a:spLocks noGrp="1"/>
          </p:cNvSpPr>
          <p:nvPr>
            <p:ph type="title"/>
          </p:nvPr>
        </p:nvSpPr>
        <p:spPr/>
        <p:txBody>
          <a:bodyPr/>
          <a:lstStyle/>
          <a:p>
            <a:r>
              <a:rPr lang="en-US" dirty="0"/>
              <a:t>3.	Specific Problems with Health Care Services</a:t>
            </a:r>
          </a:p>
        </p:txBody>
      </p:sp>
      <p:sp>
        <p:nvSpPr>
          <p:cNvPr id="12" name="TextBox 11">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Overall</a:t>
            </a:r>
          </a:p>
        </p:txBody>
      </p:sp>
      <p:sp>
        <p:nvSpPr>
          <p:cNvPr id="13" name="TextBox 12">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4" name="TextBox 13">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5" name="TextBox 14">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16" name="TextBox 15">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17" name="TextBox 16">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18" name="TextBox 17">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19" name="TextBox 18">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2612772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2137755963"/>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dirty="0"/>
              <a:t>Specific Problems with Health Care Services (1)</a:t>
            </a:r>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3</a:t>
            </a:r>
          </a:p>
        </p:txBody>
      </p:sp>
      <p:sp>
        <p:nvSpPr>
          <p:cNvPr id="14" name="TextBox 13">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Overall</a:t>
            </a:r>
          </a:p>
        </p:txBody>
      </p:sp>
      <p:sp>
        <p:nvSpPr>
          <p:cNvPr id="15" name="TextBox 14">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6" name="TextBox 15">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7" name="TextBox 16">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18" name="TextBox 17">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19" name="TextBox 18">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0" name="TextBox 19">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1" name="TextBox 20">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1152127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2117654890"/>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dirty="0"/>
              <a:t>Specific Problems with Health Care Services (2)</a:t>
            </a:r>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3</a:t>
            </a:r>
          </a:p>
        </p:txBody>
      </p:sp>
      <p:sp>
        <p:nvSpPr>
          <p:cNvPr id="14" name="TextBox 13">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Overall</a:t>
            </a:r>
          </a:p>
        </p:txBody>
      </p:sp>
      <p:sp>
        <p:nvSpPr>
          <p:cNvPr id="15" name="TextBox 14">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6" name="TextBox 15">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7" name="TextBox 16">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18" name="TextBox 17">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19" name="TextBox 18">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0" name="TextBox 19">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1" name="TextBox 20">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3479584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1400"/>
              </a:spcAft>
            </a:pPr>
            <a:r>
              <a:rPr lang="en-US" dirty="0"/>
              <a:t>The proportions of </a:t>
            </a:r>
            <a:r>
              <a:rPr lang="en-US" dirty="0">
                <a:solidFill>
                  <a:srgbClr val="000000"/>
                </a:solidFill>
              </a:rPr>
              <a:t>both CMC enrollees and opt-outs that report they have been seeing their personal doctor* for 1 year or less has declined significantly over the years. 2017 was the first year that the percent of CMC enrollees having a doctor for 1 year or less has been lower than non-CCI counties, and this trend continued in 2018.  </a:t>
            </a:r>
          </a:p>
          <a:p>
            <a:pPr>
              <a:spcAft>
                <a:spcPts val="1400"/>
              </a:spcAft>
            </a:pPr>
            <a:r>
              <a:rPr lang="en-US" dirty="0">
                <a:solidFill>
                  <a:srgbClr val="000000"/>
                </a:solidFill>
              </a:rPr>
              <a:t>Only 14% of opt-out beneficiaries and 16% of CMC enrollees reported that they had been seeing their personal doctor for a short period (1 year or less), lower than non-CCI beneficiaries (22%). </a:t>
            </a:r>
          </a:p>
          <a:p>
            <a:pPr>
              <a:spcAft>
                <a:spcPts val="1400"/>
              </a:spcAft>
            </a:pPr>
            <a:r>
              <a:rPr lang="en-US" dirty="0"/>
              <a:t>CMC enrollees that report having been with their personal doctor for 2 or more years increased from 69% in 2015 to 83% in 2018. </a:t>
            </a:r>
          </a:p>
          <a:p>
            <a:endParaRPr lang="en-US" dirty="0"/>
          </a:p>
        </p:txBody>
      </p:sp>
      <p:sp>
        <p:nvSpPr>
          <p:cNvPr id="3" name="Title 2"/>
          <p:cNvSpPr>
            <a:spLocks noGrp="1"/>
          </p:cNvSpPr>
          <p:nvPr>
            <p:ph type="title"/>
          </p:nvPr>
        </p:nvSpPr>
        <p:spPr/>
        <p:txBody>
          <a:bodyPr/>
          <a:lstStyle/>
          <a:p>
            <a:r>
              <a:rPr lang="en-US" dirty="0"/>
              <a:t>4.	Length of Time Beneficiaries Have Been Going to their Personal Doctor</a:t>
            </a:r>
          </a:p>
        </p:txBody>
      </p:sp>
      <p:sp>
        <p:nvSpPr>
          <p:cNvPr id="28" name="TextBox 27"/>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tx1"/>
                </a:solidFill>
                <a:latin typeface="Calibri" pitchFamily="34" charset="0"/>
              </a:rPr>
              <a:t>Overall</a:t>
            </a:r>
          </a:p>
        </p:txBody>
      </p:sp>
      <p:sp>
        <p:nvSpPr>
          <p:cNvPr id="29" name="TextBox 28"/>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Los</a:t>
            </a:r>
            <a:br>
              <a:rPr lang="en-US" sz="1100" b="1" dirty="0">
                <a:solidFill>
                  <a:schemeClr val="bg1"/>
                </a:solidFill>
                <a:latin typeface="Calibri" pitchFamily="34" charset="0"/>
              </a:rPr>
            </a:br>
            <a:r>
              <a:rPr lang="en-US" sz="1100" b="1" dirty="0">
                <a:solidFill>
                  <a:schemeClr val="bg1"/>
                </a:solidFill>
                <a:latin typeface="Calibri" pitchFamily="34" charset="0"/>
              </a:rPr>
              <a:t>Angeles</a:t>
            </a:r>
          </a:p>
        </p:txBody>
      </p:sp>
      <p:sp>
        <p:nvSpPr>
          <p:cNvPr id="30" name="TextBox 29"/>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Riverside</a:t>
            </a:r>
          </a:p>
        </p:txBody>
      </p:sp>
      <p:sp>
        <p:nvSpPr>
          <p:cNvPr id="31" name="TextBox 30"/>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San Bernardino</a:t>
            </a:r>
          </a:p>
        </p:txBody>
      </p:sp>
      <p:sp>
        <p:nvSpPr>
          <p:cNvPr id="32" name="TextBox 31"/>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San</a:t>
            </a:r>
            <a:br>
              <a:rPr lang="en-US" sz="1100" b="1" dirty="0">
                <a:solidFill>
                  <a:schemeClr val="bg1"/>
                </a:solidFill>
                <a:latin typeface="Calibri" pitchFamily="34" charset="0"/>
              </a:rPr>
            </a:br>
            <a:r>
              <a:rPr lang="en-US" sz="1100" b="1" dirty="0">
                <a:solidFill>
                  <a:schemeClr val="bg1"/>
                </a:solidFill>
                <a:latin typeface="Calibri" pitchFamily="34" charset="0"/>
              </a:rPr>
              <a:t>Diego</a:t>
            </a:r>
          </a:p>
        </p:txBody>
      </p:sp>
      <p:sp>
        <p:nvSpPr>
          <p:cNvPr id="33" name="TextBox 32"/>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Santa</a:t>
            </a:r>
            <a:br>
              <a:rPr lang="en-US" sz="1100" b="1" dirty="0">
                <a:solidFill>
                  <a:schemeClr val="bg1"/>
                </a:solidFill>
                <a:latin typeface="Calibri" pitchFamily="34" charset="0"/>
              </a:rPr>
            </a:br>
            <a:r>
              <a:rPr lang="en-US" sz="1100" b="1" dirty="0">
                <a:solidFill>
                  <a:schemeClr val="bg1"/>
                </a:solidFill>
                <a:latin typeface="Calibri" pitchFamily="34" charset="0"/>
              </a:rPr>
              <a:t>Clara</a:t>
            </a:r>
          </a:p>
        </p:txBody>
      </p:sp>
      <p:sp>
        <p:nvSpPr>
          <p:cNvPr id="34" name="TextBox 33"/>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San</a:t>
            </a:r>
            <a:br>
              <a:rPr lang="en-US" sz="1100" b="1" dirty="0">
                <a:solidFill>
                  <a:schemeClr val="bg1"/>
                </a:solidFill>
                <a:latin typeface="Calibri" pitchFamily="34" charset="0"/>
              </a:rPr>
            </a:br>
            <a:r>
              <a:rPr lang="en-US" sz="1100" b="1" dirty="0">
                <a:solidFill>
                  <a:schemeClr val="bg1"/>
                </a:solidFill>
                <a:latin typeface="Calibri" pitchFamily="34" charset="0"/>
              </a:rPr>
              <a:t>Mateo</a:t>
            </a:r>
          </a:p>
        </p:txBody>
      </p:sp>
      <p:sp>
        <p:nvSpPr>
          <p:cNvPr id="35" name="TextBox 34">
            <a:hlinkClick r:id="" action="ppaction://noaction"/>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Orange</a:t>
            </a:r>
          </a:p>
        </p:txBody>
      </p:sp>
      <p:sp>
        <p:nvSpPr>
          <p:cNvPr id="4" name="TextBox 3"/>
          <p:cNvSpPr txBox="1"/>
          <p:nvPr/>
        </p:nvSpPr>
        <p:spPr>
          <a:xfrm>
            <a:off x="398860" y="6172200"/>
            <a:ext cx="8024912" cy="523220"/>
          </a:xfrm>
          <a:prstGeom prst="rect">
            <a:avLst/>
          </a:prstGeom>
          <a:noFill/>
        </p:spPr>
        <p:txBody>
          <a:bodyPr wrap="square" rtlCol="0">
            <a:spAutoFit/>
          </a:bodyPr>
          <a:lstStyle/>
          <a:p>
            <a:r>
              <a:rPr lang="en-US" sz="1000" i="1" dirty="0">
                <a:solidFill>
                  <a:srgbClr val="000000"/>
                </a:solidFill>
              </a:rPr>
              <a:t>* A “personal doctor” was defined in the survey as “the doctor who knows you best and can refer you to other doctors when you need to see a specialist.”</a:t>
            </a:r>
          </a:p>
          <a:p>
            <a:endParaRPr lang="en-US" i="1" dirty="0"/>
          </a:p>
        </p:txBody>
      </p:sp>
      <p:cxnSp>
        <p:nvCxnSpPr>
          <p:cNvPr id="14" name="Straight Connector 13"/>
          <p:cNvCxnSpPr/>
          <p:nvPr/>
        </p:nvCxnSpPr>
        <p:spPr>
          <a:xfrm>
            <a:off x="457200" y="6096000"/>
            <a:ext cx="1752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8117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04800" y="6444734"/>
            <a:ext cx="8001000" cy="369332"/>
          </a:xfrm>
          <a:prstGeom prst="rect">
            <a:avLst/>
          </a:prstGeom>
          <a:noFill/>
        </p:spPr>
        <p:txBody>
          <a:bodyPr wrap="square" lIns="0" tIns="0" rIns="0" bIns="0" rtlCol="0" anchor="b" anchorCtr="0">
            <a:spAutoFit/>
          </a:bodyPr>
          <a:lstStyle/>
          <a:p>
            <a:r>
              <a:rPr lang="en-US" sz="1200" i="1" dirty="0">
                <a:solidFill>
                  <a:schemeClr val="bg1"/>
                </a:solidFill>
                <a:latin typeface="Calibri" pitchFamily="34" charset="0"/>
              </a:rPr>
              <a:t>Note: Asked only of beneficiaries who report having a personal doctor.</a:t>
            </a:r>
            <a:br>
              <a:rPr lang="en-US" sz="1200" i="1" dirty="0">
                <a:solidFill>
                  <a:schemeClr val="bg1"/>
                </a:solidFill>
                <a:latin typeface="Calibri" pitchFamily="34" charset="0"/>
              </a:rPr>
            </a:br>
            <a:r>
              <a:rPr lang="en-US" sz="1200" i="1" dirty="0">
                <a:solidFill>
                  <a:schemeClr val="bg1"/>
                </a:solidFill>
                <a:latin typeface="Calibri" pitchFamily="34" charset="0"/>
              </a:rPr>
              <a:t>Differences between 100% and the sum of the percentages for each group equal proportion who could not give an estimate.</a:t>
            </a: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877928963"/>
              </p:ext>
            </p:extLst>
          </p:nvPr>
        </p:nvGraphicFramePr>
        <p:xfrm>
          <a:off x="398860" y="1908683"/>
          <a:ext cx="7772400" cy="4327525"/>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p:cNvSpPr>
            <a:spLocks noGrp="1"/>
          </p:cNvSpPr>
          <p:nvPr>
            <p:ph type="title"/>
          </p:nvPr>
        </p:nvSpPr>
        <p:spPr/>
        <p:txBody>
          <a:bodyPr/>
          <a:lstStyle/>
          <a:p>
            <a:r>
              <a:rPr lang="en-US" dirty="0"/>
              <a:t>Length of Time Beneficiaries Have Been Going to </a:t>
            </a:r>
            <a:br>
              <a:rPr lang="en-US" dirty="0"/>
            </a:br>
            <a:r>
              <a:rPr lang="en-US" dirty="0"/>
              <a:t>the Doctor They Consider their Personal Doctor</a:t>
            </a:r>
          </a:p>
        </p:txBody>
      </p:sp>
      <p:sp>
        <p:nvSpPr>
          <p:cNvPr id="14" name="TextBox 13"/>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tx1"/>
                </a:solidFill>
                <a:latin typeface="Calibri" pitchFamily="34" charset="0"/>
              </a:rPr>
              <a:t>Overall</a:t>
            </a:r>
          </a:p>
        </p:txBody>
      </p:sp>
      <p:sp>
        <p:nvSpPr>
          <p:cNvPr id="16" name="TextBox 15"/>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Los</a:t>
            </a:r>
            <a:br>
              <a:rPr lang="en-US" sz="1100" b="1" dirty="0">
                <a:solidFill>
                  <a:schemeClr val="bg1"/>
                </a:solidFill>
                <a:latin typeface="Calibri" pitchFamily="34" charset="0"/>
              </a:rPr>
            </a:br>
            <a:r>
              <a:rPr lang="en-US" sz="1100" b="1" dirty="0">
                <a:solidFill>
                  <a:schemeClr val="bg1"/>
                </a:solidFill>
                <a:latin typeface="Calibri" pitchFamily="34" charset="0"/>
              </a:rPr>
              <a:t>Angeles</a:t>
            </a:r>
          </a:p>
        </p:txBody>
      </p:sp>
      <p:sp>
        <p:nvSpPr>
          <p:cNvPr id="17" name="TextBox 16"/>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Riverside</a:t>
            </a:r>
          </a:p>
        </p:txBody>
      </p:sp>
      <p:sp>
        <p:nvSpPr>
          <p:cNvPr id="18" name="TextBox 17"/>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San Bernardino</a:t>
            </a:r>
          </a:p>
        </p:txBody>
      </p:sp>
      <p:sp>
        <p:nvSpPr>
          <p:cNvPr id="19" name="TextBox 18"/>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San</a:t>
            </a:r>
            <a:br>
              <a:rPr lang="en-US" sz="1100" b="1" dirty="0">
                <a:solidFill>
                  <a:schemeClr val="bg1"/>
                </a:solidFill>
                <a:latin typeface="Calibri" pitchFamily="34" charset="0"/>
              </a:rPr>
            </a:br>
            <a:r>
              <a:rPr lang="en-US" sz="1100" b="1" dirty="0">
                <a:solidFill>
                  <a:schemeClr val="bg1"/>
                </a:solidFill>
                <a:latin typeface="Calibri" pitchFamily="34" charset="0"/>
              </a:rPr>
              <a:t>Diego</a:t>
            </a:r>
          </a:p>
        </p:txBody>
      </p:sp>
      <p:sp>
        <p:nvSpPr>
          <p:cNvPr id="20" name="TextBox 19"/>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Santa</a:t>
            </a:r>
            <a:br>
              <a:rPr lang="en-US" sz="1100" b="1" dirty="0">
                <a:solidFill>
                  <a:schemeClr val="bg1"/>
                </a:solidFill>
                <a:latin typeface="Calibri" pitchFamily="34" charset="0"/>
              </a:rPr>
            </a:br>
            <a:r>
              <a:rPr lang="en-US" sz="1100" b="1" dirty="0">
                <a:solidFill>
                  <a:schemeClr val="bg1"/>
                </a:solidFill>
                <a:latin typeface="Calibri" pitchFamily="34" charset="0"/>
              </a:rPr>
              <a:t>Clara</a:t>
            </a:r>
          </a:p>
        </p:txBody>
      </p:sp>
      <p:sp>
        <p:nvSpPr>
          <p:cNvPr id="21" name="TextBox 20"/>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San</a:t>
            </a:r>
            <a:br>
              <a:rPr lang="en-US" sz="1100" b="1" dirty="0">
                <a:solidFill>
                  <a:schemeClr val="bg1"/>
                </a:solidFill>
                <a:latin typeface="Calibri" pitchFamily="34" charset="0"/>
              </a:rPr>
            </a:br>
            <a:r>
              <a:rPr lang="en-US" sz="1100" b="1" dirty="0">
                <a:solidFill>
                  <a:schemeClr val="bg1"/>
                </a:solidFill>
                <a:latin typeface="Calibri" pitchFamily="34" charset="0"/>
              </a:rPr>
              <a:t>Mateo</a:t>
            </a:r>
          </a:p>
        </p:txBody>
      </p:sp>
      <p:sp>
        <p:nvSpPr>
          <p:cNvPr id="22" name="TextBox 21">
            <a:hlinkClick r:id="" action="ppaction://noaction"/>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Orange</a:t>
            </a:r>
          </a:p>
        </p:txBody>
      </p:sp>
      <p:cxnSp>
        <p:nvCxnSpPr>
          <p:cNvPr id="23" name="Straight Connector 22"/>
          <p:cNvCxnSpPr/>
          <p:nvPr/>
        </p:nvCxnSpPr>
        <p:spPr>
          <a:xfrm>
            <a:off x="304800" y="6400800"/>
            <a:ext cx="1752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3355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860" y="1920240"/>
            <a:ext cx="7772400" cy="4328160"/>
          </a:xfrm>
        </p:spPr>
        <p:txBody>
          <a:bodyPr>
            <a:normAutofit/>
          </a:bodyPr>
          <a:lstStyle/>
          <a:p>
            <a:pPr>
              <a:spcAft>
                <a:spcPts val="1400"/>
              </a:spcAft>
            </a:pPr>
            <a:r>
              <a:rPr lang="en-US" dirty="0"/>
              <a:t>Only a quarter of CMC enrollees in 2018 reported that they had a single care manager,* such as a nurse or other helper from their health plan, who serves as their main point of contact and arranges all aspects of their care.</a:t>
            </a:r>
          </a:p>
          <a:p>
            <a:pPr>
              <a:spcAft>
                <a:spcPts val="1400"/>
              </a:spcAft>
            </a:pPr>
            <a:r>
              <a:rPr lang="en-US" dirty="0"/>
              <a:t>The proportion of CMC </a:t>
            </a:r>
            <a:r>
              <a:rPr lang="en-US" dirty="0">
                <a:solidFill>
                  <a:srgbClr val="000000"/>
                </a:solidFill>
              </a:rPr>
              <a:t>enrollees and opt-outs who reported having a single care manager declined, from about a third in 2016 to about a quarter in 2018.</a:t>
            </a:r>
          </a:p>
          <a:p>
            <a:pPr>
              <a:spcAft>
                <a:spcPts val="1400"/>
              </a:spcAft>
            </a:pPr>
            <a:r>
              <a:rPr lang="en-US" dirty="0">
                <a:solidFill>
                  <a:srgbClr val="000000"/>
                </a:solidFill>
              </a:rPr>
              <a:t>Over half (57%) of CMC enrollees and (63%) opt-outs with single care managers in 2018 said that having such a manager has improved their care “a lot.” </a:t>
            </a:r>
          </a:p>
          <a:p>
            <a:pPr>
              <a:spcAft>
                <a:spcPts val="1400"/>
              </a:spcAft>
            </a:pPr>
            <a:endParaRPr lang="en-US" dirty="0"/>
          </a:p>
        </p:txBody>
      </p:sp>
      <p:sp>
        <p:nvSpPr>
          <p:cNvPr id="3" name="Title 2"/>
          <p:cNvSpPr>
            <a:spLocks noGrp="1"/>
          </p:cNvSpPr>
          <p:nvPr>
            <p:ph type="title"/>
          </p:nvPr>
        </p:nvSpPr>
        <p:spPr/>
        <p:txBody>
          <a:bodyPr/>
          <a:lstStyle/>
          <a:p>
            <a:r>
              <a:rPr lang="en-US" dirty="0"/>
              <a:t>5.	Beneficiaries’ Experiences with Single </a:t>
            </a:r>
            <a:br>
              <a:rPr lang="en-US" dirty="0"/>
            </a:br>
            <a:r>
              <a:rPr lang="en-US" dirty="0"/>
              <a:t>Care Managers</a:t>
            </a:r>
          </a:p>
        </p:txBody>
      </p:sp>
      <p:sp>
        <p:nvSpPr>
          <p:cNvPr id="16" name="TextBox 15"/>
          <p:cNvSpPr txBox="1"/>
          <p:nvPr/>
        </p:nvSpPr>
        <p:spPr>
          <a:xfrm>
            <a:off x="398860" y="6444734"/>
            <a:ext cx="8192604" cy="369332"/>
          </a:xfrm>
          <a:prstGeom prst="rect">
            <a:avLst/>
          </a:prstGeom>
          <a:noFill/>
        </p:spPr>
        <p:txBody>
          <a:bodyPr wrap="none" lIns="0" tIns="0" rIns="0" bIns="0" rtlCol="0" anchor="b" anchorCtr="0">
            <a:spAutoFit/>
          </a:bodyPr>
          <a:lstStyle/>
          <a:p>
            <a:r>
              <a:rPr lang="en-US" sz="1200" i="1" dirty="0">
                <a:solidFill>
                  <a:schemeClr val="bg1"/>
                </a:solidFill>
                <a:latin typeface="Calibri" pitchFamily="34" charset="0"/>
              </a:rPr>
              <a:t>* Single care manager described as “the person who serves as your main point of contact and arranges all aspects of your care.</a:t>
            </a:r>
            <a:r>
              <a:rPr lang="en-US" sz="1100" b="1" i="1" dirty="0">
                <a:solidFill>
                  <a:schemeClr val="bg1"/>
                </a:solidFill>
                <a:latin typeface="Calibri" pitchFamily="34" charset="0"/>
              </a:rPr>
              <a:t>”</a:t>
            </a:r>
          </a:p>
          <a:p>
            <a:endParaRPr lang="en-US" sz="1200" i="1" dirty="0">
              <a:solidFill>
                <a:schemeClr val="bg1"/>
              </a:solidFill>
              <a:latin typeface="Calibri" pitchFamily="34" charset="0"/>
            </a:endParaRPr>
          </a:p>
        </p:txBody>
      </p:sp>
      <p:sp>
        <p:nvSpPr>
          <p:cNvPr id="13" name="TextBox 12"/>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tx1"/>
                </a:solidFill>
                <a:latin typeface="Calibri" pitchFamily="34" charset="0"/>
              </a:rPr>
              <a:t>Overall</a:t>
            </a:r>
          </a:p>
        </p:txBody>
      </p:sp>
      <p:sp>
        <p:nvSpPr>
          <p:cNvPr id="14" name="TextBox 13"/>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Los</a:t>
            </a:r>
            <a:br>
              <a:rPr lang="en-US" sz="1100" b="1" dirty="0">
                <a:solidFill>
                  <a:schemeClr val="bg1"/>
                </a:solidFill>
                <a:latin typeface="Calibri" pitchFamily="34" charset="0"/>
              </a:rPr>
            </a:br>
            <a:r>
              <a:rPr lang="en-US" sz="1100" b="1" dirty="0">
                <a:solidFill>
                  <a:schemeClr val="bg1"/>
                </a:solidFill>
                <a:latin typeface="Calibri" pitchFamily="34" charset="0"/>
              </a:rPr>
              <a:t>Angeles</a:t>
            </a:r>
          </a:p>
        </p:txBody>
      </p:sp>
      <p:sp>
        <p:nvSpPr>
          <p:cNvPr id="15" name="TextBox 14"/>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Riverside</a:t>
            </a:r>
          </a:p>
        </p:txBody>
      </p:sp>
      <p:sp>
        <p:nvSpPr>
          <p:cNvPr id="17" name="TextBox 16"/>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San Bernardino</a:t>
            </a:r>
          </a:p>
        </p:txBody>
      </p:sp>
      <p:sp>
        <p:nvSpPr>
          <p:cNvPr id="18" name="TextBox 17"/>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San</a:t>
            </a:r>
            <a:br>
              <a:rPr lang="en-US" sz="1100" b="1" dirty="0">
                <a:solidFill>
                  <a:schemeClr val="bg1"/>
                </a:solidFill>
                <a:latin typeface="Calibri" pitchFamily="34" charset="0"/>
              </a:rPr>
            </a:br>
            <a:r>
              <a:rPr lang="en-US" sz="1100" b="1" dirty="0">
                <a:solidFill>
                  <a:schemeClr val="bg1"/>
                </a:solidFill>
                <a:latin typeface="Calibri" pitchFamily="34" charset="0"/>
              </a:rPr>
              <a:t>Diego</a:t>
            </a:r>
          </a:p>
        </p:txBody>
      </p:sp>
      <p:sp>
        <p:nvSpPr>
          <p:cNvPr id="19" name="TextBox 18"/>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Santa</a:t>
            </a:r>
            <a:br>
              <a:rPr lang="en-US" sz="1100" b="1" dirty="0">
                <a:solidFill>
                  <a:schemeClr val="bg1"/>
                </a:solidFill>
                <a:latin typeface="Calibri" pitchFamily="34" charset="0"/>
              </a:rPr>
            </a:br>
            <a:r>
              <a:rPr lang="en-US" sz="1100" b="1" dirty="0">
                <a:solidFill>
                  <a:schemeClr val="bg1"/>
                </a:solidFill>
                <a:latin typeface="Calibri" pitchFamily="34" charset="0"/>
              </a:rPr>
              <a:t>Clara</a:t>
            </a:r>
          </a:p>
        </p:txBody>
      </p:sp>
      <p:sp>
        <p:nvSpPr>
          <p:cNvPr id="20" name="TextBox 19"/>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San</a:t>
            </a:r>
            <a:br>
              <a:rPr lang="en-US" sz="1100" b="1" dirty="0">
                <a:solidFill>
                  <a:schemeClr val="bg1"/>
                </a:solidFill>
                <a:latin typeface="Calibri" pitchFamily="34" charset="0"/>
              </a:rPr>
            </a:br>
            <a:r>
              <a:rPr lang="en-US" sz="1100" b="1" dirty="0">
                <a:solidFill>
                  <a:schemeClr val="bg1"/>
                </a:solidFill>
                <a:latin typeface="Calibri" pitchFamily="34" charset="0"/>
              </a:rPr>
              <a:t>Mateo</a:t>
            </a:r>
          </a:p>
        </p:txBody>
      </p:sp>
      <p:sp>
        <p:nvSpPr>
          <p:cNvPr id="21" name="TextBox 20">
            <a:hlinkClick r:id="" action="ppaction://noaction"/>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Orange</a:t>
            </a:r>
          </a:p>
        </p:txBody>
      </p:sp>
      <p:cxnSp>
        <p:nvCxnSpPr>
          <p:cNvPr id="22" name="Straight Connector 21"/>
          <p:cNvCxnSpPr/>
          <p:nvPr/>
        </p:nvCxnSpPr>
        <p:spPr>
          <a:xfrm>
            <a:off x="381000" y="6324600"/>
            <a:ext cx="1752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3417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1"/>
          <p:cNvSpPr>
            <a:spLocks noGrp="1"/>
          </p:cNvSpPr>
          <p:nvPr>
            <p:ph idx="1"/>
          </p:nvPr>
        </p:nvSpPr>
        <p:spPr>
          <a:xfrm>
            <a:off x="471953" y="1982444"/>
            <a:ext cx="7906937" cy="3808755"/>
          </a:xfrm>
        </p:spPr>
        <p:txBody>
          <a:bodyPr>
            <a:normAutofit/>
          </a:bodyPr>
          <a:lstStyle/>
          <a:p>
            <a:pPr marL="0" indent="0">
              <a:lnSpc>
                <a:spcPct val="90000"/>
              </a:lnSpc>
              <a:spcBef>
                <a:spcPts val="400"/>
              </a:spcBef>
              <a:spcAft>
                <a:spcPts val="800"/>
              </a:spcAft>
              <a:buNone/>
              <a:tabLst>
                <a:tab pos="4114800" algn="ctr"/>
                <a:tab pos="5486400" algn="ctr"/>
                <a:tab pos="6858000" algn="ctr"/>
              </a:tabLst>
            </a:pPr>
            <a:r>
              <a:rPr lang="en-US" dirty="0"/>
              <a:t>                                                               </a:t>
            </a:r>
            <a:r>
              <a:rPr lang="en-US" sz="1800" dirty="0"/>
              <a:t>CMC                      CMC	                     Non-CMC</a:t>
            </a:r>
            <a:br>
              <a:rPr lang="en-US" sz="1800" dirty="0"/>
            </a:br>
            <a:r>
              <a:rPr lang="en-US" sz="1800" dirty="0"/>
              <a:t>                                                         </a:t>
            </a:r>
            <a:r>
              <a:rPr lang="en-US" sz="1800" u="sng" dirty="0"/>
              <a:t>enrollees</a:t>
            </a:r>
            <a:r>
              <a:rPr lang="en-US" sz="1800" dirty="0"/>
              <a:t>	                </a:t>
            </a:r>
            <a:r>
              <a:rPr lang="en-US" sz="1800" u="sng" dirty="0"/>
              <a:t>opt-outs</a:t>
            </a:r>
            <a:r>
              <a:rPr lang="en-US" sz="1800" dirty="0"/>
              <a:t>	   </a:t>
            </a:r>
            <a:r>
              <a:rPr lang="en-US" sz="1800" u="sng" dirty="0"/>
              <a:t>counties</a:t>
            </a:r>
          </a:p>
          <a:p>
            <a:pPr marL="111125" indent="0">
              <a:spcBef>
                <a:spcPts val="400"/>
              </a:spcBef>
              <a:spcAft>
                <a:spcPts val="800"/>
              </a:spcAft>
              <a:buNone/>
              <a:tabLst>
                <a:tab pos="566738" algn="l"/>
                <a:tab pos="914400" algn="l"/>
                <a:tab pos="3884613" algn="ctr"/>
                <a:tab pos="4514850" algn="ctr"/>
                <a:tab pos="5259388" algn="ctr"/>
                <a:tab pos="5881688" algn="ctr"/>
                <a:tab pos="6627813" algn="ctr"/>
                <a:tab pos="7258050" algn="ctr"/>
              </a:tabLst>
            </a:pPr>
            <a:r>
              <a:rPr lang="en-US" sz="1800" dirty="0"/>
              <a:t>		</a:t>
            </a:r>
            <a:r>
              <a:rPr lang="en-US" dirty="0"/>
              <a:t>                                 </a:t>
            </a:r>
            <a:r>
              <a:rPr lang="en-US" u="sng" dirty="0"/>
              <a:t>2016</a:t>
            </a:r>
            <a:r>
              <a:rPr lang="en-US" dirty="0"/>
              <a:t>  </a:t>
            </a:r>
            <a:r>
              <a:rPr lang="en-US" sz="1800" u="sng" dirty="0"/>
              <a:t>2017</a:t>
            </a:r>
            <a:r>
              <a:rPr lang="en-US" sz="1800" dirty="0"/>
              <a:t>	  </a:t>
            </a:r>
            <a:r>
              <a:rPr lang="en-US" sz="1800" u="sng" dirty="0"/>
              <a:t>2018</a:t>
            </a:r>
            <a:r>
              <a:rPr lang="en-US" sz="1800" dirty="0"/>
              <a:t>	   </a:t>
            </a:r>
            <a:r>
              <a:rPr lang="en-US" sz="1800" u="sng" dirty="0"/>
              <a:t>2016</a:t>
            </a:r>
            <a:r>
              <a:rPr lang="en-US" b="0" dirty="0"/>
              <a:t>  </a:t>
            </a:r>
            <a:r>
              <a:rPr lang="en-US" sz="1800" u="sng" dirty="0"/>
              <a:t>2017</a:t>
            </a:r>
            <a:r>
              <a:rPr lang="en-US" sz="1800" b="0" dirty="0"/>
              <a:t>  </a:t>
            </a:r>
            <a:r>
              <a:rPr lang="en-US" sz="1800" u="sng" dirty="0"/>
              <a:t>2018</a:t>
            </a:r>
            <a:r>
              <a:rPr lang="en-US" sz="1800" b="0" dirty="0"/>
              <a:t>   </a:t>
            </a:r>
            <a:r>
              <a:rPr lang="en-US" sz="1800" u="sng" dirty="0"/>
              <a:t>2016</a:t>
            </a:r>
            <a:r>
              <a:rPr lang="en-US" sz="1800" dirty="0"/>
              <a:t>	  </a:t>
            </a:r>
            <a:r>
              <a:rPr lang="en-US" u="sng" dirty="0"/>
              <a:t>2017 2018</a:t>
            </a:r>
            <a:endParaRPr lang="en-US" dirty="0"/>
          </a:p>
          <a:p>
            <a:pPr marL="111125" indent="0">
              <a:spcBef>
                <a:spcPts val="400"/>
              </a:spcBef>
              <a:spcAft>
                <a:spcPts val="800"/>
              </a:spcAft>
              <a:buNone/>
              <a:tabLst>
                <a:tab pos="566738" algn="l"/>
                <a:tab pos="914400" algn="l"/>
                <a:tab pos="3884613" algn="ctr"/>
                <a:tab pos="4514850" algn="ctr"/>
                <a:tab pos="5259388" algn="ctr"/>
                <a:tab pos="5881688" algn="ctr"/>
                <a:tab pos="6627813" algn="ctr"/>
                <a:tab pos="7258050" algn="ctr"/>
              </a:tabLst>
            </a:pPr>
            <a:r>
              <a:rPr lang="en-US" sz="1800" dirty="0"/>
              <a:t>Has a single care manager* 33%</a:t>
            </a:r>
            <a:r>
              <a:rPr lang="en-US" b="0" dirty="0"/>
              <a:t>  </a:t>
            </a:r>
            <a:r>
              <a:rPr lang="en-US" sz="1800" dirty="0"/>
              <a:t>32%	    24%</a:t>
            </a:r>
            <a:r>
              <a:rPr lang="en-US" b="0" dirty="0"/>
              <a:t>    </a:t>
            </a:r>
            <a:r>
              <a:rPr lang="en-US" dirty="0"/>
              <a:t>33</a:t>
            </a:r>
            <a:r>
              <a:rPr lang="en-US" sz="1800" dirty="0"/>
              <a:t>%</a:t>
            </a:r>
            <a:r>
              <a:rPr lang="en-US" sz="1800" b="0" dirty="0"/>
              <a:t>   </a:t>
            </a:r>
            <a:r>
              <a:rPr lang="en-US" sz="1800" dirty="0"/>
              <a:t>27%</a:t>
            </a:r>
            <a:r>
              <a:rPr lang="en-US" sz="1800" b="0" dirty="0"/>
              <a:t>  </a:t>
            </a:r>
            <a:r>
              <a:rPr lang="en-US" sz="1800" dirty="0"/>
              <a:t>	  20%</a:t>
            </a:r>
            <a:r>
              <a:rPr lang="en-US" sz="1800" b="0" dirty="0"/>
              <a:t>    </a:t>
            </a:r>
            <a:r>
              <a:rPr lang="en-US" sz="1800" dirty="0"/>
              <a:t>36%</a:t>
            </a:r>
            <a:r>
              <a:rPr lang="en-US" sz="1800" b="0" dirty="0"/>
              <a:t>   </a:t>
            </a:r>
            <a:r>
              <a:rPr lang="en-US" sz="1800" dirty="0"/>
              <a:t>31%</a:t>
            </a:r>
            <a:r>
              <a:rPr lang="en-US" sz="1800" b="0" dirty="0"/>
              <a:t>  </a:t>
            </a:r>
            <a:r>
              <a:rPr lang="en-US" sz="1800" dirty="0"/>
              <a:t>20%</a:t>
            </a:r>
          </a:p>
          <a:p>
            <a:pPr marL="111125" indent="0">
              <a:spcBef>
                <a:spcPts val="400"/>
              </a:spcBef>
              <a:spcAft>
                <a:spcPts val="800"/>
              </a:spcAft>
              <a:buNone/>
              <a:tabLst>
                <a:tab pos="566738" algn="l"/>
                <a:tab pos="914400" algn="l"/>
                <a:tab pos="3940175" algn="dec"/>
                <a:tab pos="4572000" algn="dec"/>
                <a:tab pos="5321300" algn="dec"/>
                <a:tab pos="5948363" algn="dec"/>
                <a:tab pos="6683375" algn="dec"/>
                <a:tab pos="7315200" algn="dec"/>
              </a:tabLst>
            </a:pPr>
            <a:r>
              <a:rPr lang="en-US" sz="1800" u="sng" dirty="0"/>
              <a:t>If yes, </a:t>
            </a:r>
            <a:r>
              <a:rPr lang="en-US" u="sng" dirty="0"/>
              <a:t>h</a:t>
            </a:r>
            <a:r>
              <a:rPr lang="en-US" sz="1800" u="sng" dirty="0"/>
              <a:t>as improved care…</a:t>
            </a:r>
          </a:p>
          <a:p>
            <a:pPr marL="111125" indent="0">
              <a:spcBef>
                <a:spcPts val="400"/>
              </a:spcBef>
              <a:spcAft>
                <a:spcPts val="800"/>
              </a:spcAft>
              <a:buNone/>
              <a:tabLst>
                <a:tab pos="566738" algn="l"/>
                <a:tab pos="914400" algn="l"/>
                <a:tab pos="3940175" algn="dec"/>
                <a:tab pos="4572000" algn="dec"/>
                <a:tab pos="5321300" algn="dec"/>
                <a:tab pos="5948363" algn="dec"/>
                <a:tab pos="6683375" algn="dec"/>
                <a:tab pos="7315200" algn="dec"/>
              </a:tabLst>
            </a:pPr>
            <a:r>
              <a:rPr lang="en-US" sz="1800" dirty="0"/>
              <a:t>	A lot                                 </a:t>
            </a:r>
            <a:r>
              <a:rPr lang="en-US" dirty="0"/>
              <a:t>63     64        57      65</a:t>
            </a:r>
            <a:r>
              <a:rPr lang="en-US" sz="1800" dirty="0"/>
              <a:t>       </a:t>
            </a:r>
            <a:r>
              <a:rPr lang="en-US" dirty="0"/>
              <a:t>71       6</a:t>
            </a:r>
            <a:r>
              <a:rPr lang="en-US" sz="1800" dirty="0"/>
              <a:t>3        68      70     71</a:t>
            </a:r>
          </a:p>
          <a:p>
            <a:pPr marL="111125" indent="0">
              <a:spcBef>
                <a:spcPts val="400"/>
              </a:spcBef>
              <a:spcAft>
                <a:spcPts val="800"/>
              </a:spcAft>
              <a:buNone/>
              <a:tabLst>
                <a:tab pos="566738" algn="l"/>
                <a:tab pos="914400" algn="l"/>
                <a:tab pos="3940175" algn="dec"/>
                <a:tab pos="4572000" algn="dec"/>
                <a:tab pos="5321300" algn="dec"/>
                <a:tab pos="5948363" algn="dec"/>
                <a:tab pos="6683375" algn="dec"/>
                <a:tab pos="7315200" algn="dec"/>
              </a:tabLst>
            </a:pPr>
            <a:r>
              <a:rPr lang="en-US" sz="1800" dirty="0"/>
              <a:t>	</a:t>
            </a:r>
            <a:r>
              <a:rPr lang="en-US" dirty="0"/>
              <a:t>A little                              20       18      21      19</a:t>
            </a:r>
            <a:r>
              <a:rPr lang="en-US" sz="1800" dirty="0"/>
              <a:t>       1</a:t>
            </a:r>
            <a:r>
              <a:rPr lang="en-US" dirty="0"/>
              <a:t>4      19</a:t>
            </a:r>
            <a:r>
              <a:rPr lang="en-US" sz="1800" dirty="0"/>
              <a:t>        17       11      17</a:t>
            </a:r>
          </a:p>
          <a:p>
            <a:pPr marL="111125" indent="0">
              <a:spcBef>
                <a:spcPts val="400"/>
              </a:spcBef>
              <a:spcAft>
                <a:spcPts val="800"/>
              </a:spcAft>
              <a:buNone/>
              <a:tabLst>
                <a:tab pos="566738" algn="l"/>
                <a:tab pos="914400" algn="l"/>
                <a:tab pos="3940175" algn="dec"/>
                <a:tab pos="4572000" algn="dec"/>
                <a:tab pos="5321300" algn="dec"/>
                <a:tab pos="5948363" algn="dec"/>
                <a:tab pos="6683375" algn="dec"/>
                <a:tab pos="7315200" algn="dec"/>
              </a:tabLst>
            </a:pPr>
            <a:r>
              <a:rPr lang="en-US" sz="1800" dirty="0"/>
              <a:t>	</a:t>
            </a:r>
            <a:r>
              <a:rPr lang="en-US" dirty="0"/>
              <a:t>Not at all                           7       9         11       7         6         8          8        12       1</a:t>
            </a:r>
          </a:p>
          <a:p>
            <a:pPr marL="111125" indent="0">
              <a:spcBef>
                <a:spcPts val="400"/>
              </a:spcBef>
              <a:spcAft>
                <a:spcPts val="1800"/>
              </a:spcAft>
              <a:buNone/>
              <a:tabLst>
                <a:tab pos="566738" algn="l"/>
                <a:tab pos="914400" algn="l"/>
                <a:tab pos="3940175" algn="dec"/>
                <a:tab pos="4572000" algn="dec"/>
                <a:tab pos="5321300" algn="dec"/>
                <a:tab pos="5948363" algn="dec"/>
                <a:tab pos="6683375" algn="dec"/>
                <a:tab pos="7315200" algn="dec"/>
              </a:tabLst>
            </a:pPr>
            <a:r>
              <a:rPr lang="en-US" sz="1800" dirty="0"/>
              <a:t>	</a:t>
            </a:r>
            <a:r>
              <a:rPr lang="en-US" dirty="0"/>
              <a:t>Not reported                    9       9         11       9         9        10         7        7        12</a:t>
            </a:r>
          </a:p>
        </p:txBody>
      </p:sp>
      <p:sp>
        <p:nvSpPr>
          <p:cNvPr id="3" name="Title 2"/>
          <p:cNvSpPr>
            <a:spLocks noGrp="1"/>
          </p:cNvSpPr>
          <p:nvPr>
            <p:ph type="title"/>
          </p:nvPr>
        </p:nvSpPr>
        <p:spPr/>
        <p:txBody>
          <a:bodyPr>
            <a:normAutofit/>
          </a:bodyPr>
          <a:lstStyle/>
          <a:p>
            <a:r>
              <a:rPr lang="en-US" dirty="0"/>
              <a:t>Beneficiaries Who Report Having a Single Care Manager and Its Perceived Impact on Quality of Care</a:t>
            </a:r>
          </a:p>
        </p:txBody>
      </p:sp>
      <p:cxnSp>
        <p:nvCxnSpPr>
          <p:cNvPr id="7" name="Straight Connector 6"/>
          <p:cNvCxnSpPr/>
          <p:nvPr/>
        </p:nvCxnSpPr>
        <p:spPr>
          <a:xfrm>
            <a:off x="4876800" y="1981200"/>
            <a:ext cx="0" cy="3733800"/>
          </a:xfrm>
          <a:prstGeom prst="line">
            <a:avLst/>
          </a:prstGeom>
          <a:ln w="19050">
            <a:solidFill>
              <a:srgbClr val="02458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629400" y="1981200"/>
            <a:ext cx="0" cy="3733800"/>
          </a:xfrm>
          <a:prstGeom prst="line">
            <a:avLst/>
          </a:prstGeom>
          <a:ln w="19050">
            <a:solidFill>
              <a:srgbClr val="02458C"/>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04800" y="6248400"/>
            <a:ext cx="8077200" cy="369332"/>
          </a:xfrm>
          <a:prstGeom prst="rect">
            <a:avLst/>
          </a:prstGeom>
          <a:noFill/>
        </p:spPr>
        <p:txBody>
          <a:bodyPr wrap="square" lIns="0" tIns="0" rIns="0" bIns="0" rtlCol="0" anchor="b" anchorCtr="0">
            <a:spAutoFit/>
          </a:bodyPr>
          <a:lstStyle/>
          <a:p>
            <a:r>
              <a:rPr lang="en-US" sz="1200" i="1" dirty="0">
                <a:solidFill>
                  <a:schemeClr val="bg1"/>
                </a:solidFill>
                <a:latin typeface="Calibri" pitchFamily="34" charset="0"/>
              </a:rPr>
              <a:t>* Single care manager described as “the person who serves as your main point of contact and arranges all aspects of your care.”</a:t>
            </a:r>
          </a:p>
          <a:p>
            <a:r>
              <a:rPr lang="en-US" sz="1200" i="1" dirty="0">
                <a:solidFill>
                  <a:schemeClr val="bg1"/>
                </a:solidFill>
                <a:latin typeface="Calibri" pitchFamily="34" charset="0"/>
              </a:rPr>
              <a:t>Note: Question not asked in 2015.</a:t>
            </a:r>
          </a:p>
        </p:txBody>
      </p:sp>
      <p:sp>
        <p:nvSpPr>
          <p:cNvPr id="25" name="TextBox 24"/>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tx1"/>
                </a:solidFill>
                <a:latin typeface="Calibri" pitchFamily="34" charset="0"/>
              </a:rPr>
              <a:t>Overall</a:t>
            </a:r>
          </a:p>
        </p:txBody>
      </p:sp>
      <p:sp>
        <p:nvSpPr>
          <p:cNvPr id="26" name="TextBox 25"/>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Los</a:t>
            </a:r>
            <a:br>
              <a:rPr lang="en-US" sz="1100" b="1" dirty="0">
                <a:solidFill>
                  <a:schemeClr val="bg1"/>
                </a:solidFill>
                <a:latin typeface="Calibri" pitchFamily="34" charset="0"/>
              </a:rPr>
            </a:br>
            <a:r>
              <a:rPr lang="en-US" sz="1100" b="1" dirty="0">
                <a:solidFill>
                  <a:schemeClr val="bg1"/>
                </a:solidFill>
                <a:latin typeface="Calibri" pitchFamily="34" charset="0"/>
              </a:rPr>
              <a:t>Angeles</a:t>
            </a:r>
          </a:p>
        </p:txBody>
      </p:sp>
      <p:sp>
        <p:nvSpPr>
          <p:cNvPr id="27" name="TextBox 26"/>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Riverside</a:t>
            </a:r>
          </a:p>
        </p:txBody>
      </p:sp>
      <p:sp>
        <p:nvSpPr>
          <p:cNvPr id="28" name="TextBox 27"/>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San Bernardino</a:t>
            </a:r>
          </a:p>
        </p:txBody>
      </p:sp>
      <p:sp>
        <p:nvSpPr>
          <p:cNvPr id="29" name="TextBox 28"/>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San</a:t>
            </a:r>
            <a:br>
              <a:rPr lang="en-US" sz="1100" b="1" dirty="0">
                <a:solidFill>
                  <a:schemeClr val="bg1"/>
                </a:solidFill>
                <a:latin typeface="Calibri" pitchFamily="34" charset="0"/>
              </a:rPr>
            </a:br>
            <a:r>
              <a:rPr lang="en-US" sz="1100" b="1" dirty="0">
                <a:solidFill>
                  <a:schemeClr val="bg1"/>
                </a:solidFill>
                <a:latin typeface="Calibri" pitchFamily="34" charset="0"/>
              </a:rPr>
              <a:t>Diego</a:t>
            </a:r>
          </a:p>
        </p:txBody>
      </p:sp>
      <p:sp>
        <p:nvSpPr>
          <p:cNvPr id="30" name="TextBox 29"/>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Santa</a:t>
            </a:r>
            <a:br>
              <a:rPr lang="en-US" sz="1100" b="1" dirty="0">
                <a:solidFill>
                  <a:schemeClr val="bg1"/>
                </a:solidFill>
                <a:latin typeface="Calibri" pitchFamily="34" charset="0"/>
              </a:rPr>
            </a:br>
            <a:r>
              <a:rPr lang="en-US" sz="1100" b="1" dirty="0">
                <a:solidFill>
                  <a:schemeClr val="bg1"/>
                </a:solidFill>
                <a:latin typeface="Calibri" pitchFamily="34" charset="0"/>
              </a:rPr>
              <a:t>Clara</a:t>
            </a:r>
          </a:p>
        </p:txBody>
      </p:sp>
      <p:sp>
        <p:nvSpPr>
          <p:cNvPr id="31" name="TextBox 30"/>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San</a:t>
            </a:r>
            <a:br>
              <a:rPr lang="en-US" sz="1100" b="1" dirty="0">
                <a:solidFill>
                  <a:schemeClr val="bg1"/>
                </a:solidFill>
                <a:latin typeface="Calibri" pitchFamily="34" charset="0"/>
              </a:rPr>
            </a:br>
            <a:r>
              <a:rPr lang="en-US" sz="1100" b="1" dirty="0">
                <a:solidFill>
                  <a:schemeClr val="bg1"/>
                </a:solidFill>
                <a:latin typeface="Calibri" pitchFamily="34" charset="0"/>
              </a:rPr>
              <a:t>Mateo</a:t>
            </a:r>
          </a:p>
        </p:txBody>
      </p:sp>
      <p:sp>
        <p:nvSpPr>
          <p:cNvPr id="32" name="TextBox 31">
            <a:hlinkClick r:id="" action="ppaction://noaction"/>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Orange</a:t>
            </a:r>
          </a:p>
        </p:txBody>
      </p:sp>
      <p:cxnSp>
        <p:nvCxnSpPr>
          <p:cNvPr id="17" name="Straight Connector 16"/>
          <p:cNvCxnSpPr/>
          <p:nvPr/>
        </p:nvCxnSpPr>
        <p:spPr>
          <a:xfrm>
            <a:off x="304800" y="6096000"/>
            <a:ext cx="1752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2660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860" y="1920240"/>
            <a:ext cx="7772400" cy="4328160"/>
          </a:xfrm>
        </p:spPr>
        <p:txBody>
          <a:bodyPr/>
          <a:lstStyle/>
          <a:p>
            <a:pPr>
              <a:spcAft>
                <a:spcPts val="1400"/>
              </a:spcAft>
            </a:pPr>
            <a:r>
              <a:rPr lang="en-US" dirty="0"/>
              <a:t>A quarter of CMC </a:t>
            </a:r>
            <a:r>
              <a:rPr lang="en-US" dirty="0">
                <a:solidFill>
                  <a:srgbClr val="000000"/>
                </a:solidFill>
              </a:rPr>
              <a:t>enrollees reported in 2018 that they have a personal care plan* that takes into account their health goals, needs and preferences. This is significantly lower than the 33% reported in 2016.  This proportion decreased significantly in all three groups.</a:t>
            </a:r>
          </a:p>
          <a:p>
            <a:pPr>
              <a:spcAft>
                <a:spcPts val="1400"/>
              </a:spcAft>
            </a:pPr>
            <a:r>
              <a:rPr lang="en-US" dirty="0">
                <a:solidFill>
                  <a:srgbClr val="000000"/>
                </a:solidFill>
              </a:rPr>
              <a:t>Nearly two-thirds (65%) of CMC enrollees with a personal care plan said that having a personal care plan improved their care “a lot.” This is similar to opt outs (68%), but significantly higher than non-CMC duals, of whom 48% said the personal care plan improved their care “a lot.”</a:t>
            </a:r>
          </a:p>
        </p:txBody>
      </p:sp>
      <p:sp>
        <p:nvSpPr>
          <p:cNvPr id="3" name="Title 2"/>
          <p:cNvSpPr>
            <a:spLocks noGrp="1"/>
          </p:cNvSpPr>
          <p:nvPr>
            <p:ph type="title"/>
          </p:nvPr>
        </p:nvSpPr>
        <p:spPr/>
        <p:txBody>
          <a:bodyPr/>
          <a:lstStyle/>
          <a:p>
            <a:r>
              <a:rPr lang="en-US" dirty="0"/>
              <a:t>6.	Beneficiaries’ Experiences with a Personal Care Plan</a:t>
            </a:r>
          </a:p>
        </p:txBody>
      </p:sp>
      <p:sp>
        <p:nvSpPr>
          <p:cNvPr id="16" name="TextBox 15"/>
          <p:cNvSpPr txBox="1"/>
          <p:nvPr/>
        </p:nvSpPr>
        <p:spPr>
          <a:xfrm>
            <a:off x="398860" y="6444734"/>
            <a:ext cx="6953763" cy="369332"/>
          </a:xfrm>
          <a:prstGeom prst="rect">
            <a:avLst/>
          </a:prstGeom>
          <a:noFill/>
        </p:spPr>
        <p:txBody>
          <a:bodyPr wrap="none" lIns="0" tIns="0" rIns="0" bIns="0" rtlCol="0" anchor="b" anchorCtr="0">
            <a:spAutoFit/>
          </a:bodyPr>
          <a:lstStyle/>
          <a:p>
            <a:pPr marL="111125" indent="-111125"/>
            <a:r>
              <a:rPr lang="en-US" sz="1200" i="1" dirty="0">
                <a:solidFill>
                  <a:schemeClr val="bg1"/>
                </a:solidFill>
                <a:latin typeface="Calibri" pitchFamily="34" charset="0"/>
              </a:rPr>
              <a:t>*	Personal care plan described as a plan designed to take into account your health goals, needs and preferences.</a:t>
            </a:r>
          </a:p>
          <a:p>
            <a:pPr marL="111125" indent="-111125"/>
            <a:endParaRPr lang="en-US" sz="1200" i="1" dirty="0">
              <a:solidFill>
                <a:schemeClr val="bg1"/>
              </a:solidFill>
              <a:latin typeface="Calibri" pitchFamily="34" charset="0"/>
            </a:endParaRPr>
          </a:p>
        </p:txBody>
      </p:sp>
      <p:sp>
        <p:nvSpPr>
          <p:cNvPr id="13" name="TextBox 12"/>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tx1"/>
                </a:solidFill>
                <a:latin typeface="Calibri" pitchFamily="34" charset="0"/>
              </a:rPr>
              <a:t>Overall</a:t>
            </a:r>
          </a:p>
        </p:txBody>
      </p:sp>
      <p:sp>
        <p:nvSpPr>
          <p:cNvPr id="14" name="TextBox 13"/>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Los</a:t>
            </a:r>
            <a:br>
              <a:rPr lang="en-US" sz="1100" b="1" dirty="0">
                <a:solidFill>
                  <a:schemeClr val="bg1"/>
                </a:solidFill>
                <a:latin typeface="Calibri" pitchFamily="34" charset="0"/>
              </a:rPr>
            </a:br>
            <a:r>
              <a:rPr lang="en-US" sz="1100" b="1" dirty="0">
                <a:solidFill>
                  <a:schemeClr val="bg1"/>
                </a:solidFill>
                <a:latin typeface="Calibri" pitchFamily="34" charset="0"/>
              </a:rPr>
              <a:t>Angeles</a:t>
            </a:r>
          </a:p>
        </p:txBody>
      </p:sp>
      <p:sp>
        <p:nvSpPr>
          <p:cNvPr id="15" name="TextBox 14"/>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Riverside</a:t>
            </a:r>
          </a:p>
        </p:txBody>
      </p:sp>
      <p:sp>
        <p:nvSpPr>
          <p:cNvPr id="17" name="TextBox 16"/>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San Bernardino</a:t>
            </a:r>
          </a:p>
        </p:txBody>
      </p:sp>
      <p:sp>
        <p:nvSpPr>
          <p:cNvPr id="18" name="TextBox 17"/>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San</a:t>
            </a:r>
            <a:br>
              <a:rPr lang="en-US" sz="1100" b="1" dirty="0">
                <a:solidFill>
                  <a:schemeClr val="bg1"/>
                </a:solidFill>
                <a:latin typeface="Calibri" pitchFamily="34" charset="0"/>
              </a:rPr>
            </a:br>
            <a:r>
              <a:rPr lang="en-US" sz="1100" b="1" dirty="0">
                <a:solidFill>
                  <a:schemeClr val="bg1"/>
                </a:solidFill>
                <a:latin typeface="Calibri" pitchFamily="34" charset="0"/>
              </a:rPr>
              <a:t>Diego</a:t>
            </a:r>
          </a:p>
        </p:txBody>
      </p:sp>
      <p:sp>
        <p:nvSpPr>
          <p:cNvPr id="19" name="TextBox 18"/>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Santa</a:t>
            </a:r>
            <a:br>
              <a:rPr lang="en-US" sz="1100" b="1" dirty="0">
                <a:solidFill>
                  <a:schemeClr val="bg1"/>
                </a:solidFill>
                <a:latin typeface="Calibri" pitchFamily="34" charset="0"/>
              </a:rPr>
            </a:br>
            <a:r>
              <a:rPr lang="en-US" sz="1100" b="1" dirty="0">
                <a:solidFill>
                  <a:schemeClr val="bg1"/>
                </a:solidFill>
                <a:latin typeface="Calibri" pitchFamily="34" charset="0"/>
              </a:rPr>
              <a:t>Clara</a:t>
            </a:r>
          </a:p>
        </p:txBody>
      </p:sp>
      <p:sp>
        <p:nvSpPr>
          <p:cNvPr id="20" name="TextBox 19"/>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San</a:t>
            </a:r>
            <a:br>
              <a:rPr lang="en-US" sz="1100" b="1" dirty="0">
                <a:solidFill>
                  <a:schemeClr val="bg1"/>
                </a:solidFill>
                <a:latin typeface="Calibri" pitchFamily="34" charset="0"/>
              </a:rPr>
            </a:br>
            <a:r>
              <a:rPr lang="en-US" sz="1100" b="1" dirty="0">
                <a:solidFill>
                  <a:schemeClr val="bg1"/>
                </a:solidFill>
                <a:latin typeface="Calibri" pitchFamily="34" charset="0"/>
              </a:rPr>
              <a:t>Mateo</a:t>
            </a:r>
          </a:p>
        </p:txBody>
      </p:sp>
      <p:sp>
        <p:nvSpPr>
          <p:cNvPr id="21" name="TextBox 20">
            <a:hlinkClick r:id="" action="ppaction://noaction"/>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Orange</a:t>
            </a:r>
          </a:p>
        </p:txBody>
      </p:sp>
      <p:cxnSp>
        <p:nvCxnSpPr>
          <p:cNvPr id="22" name="Straight Connector 21"/>
          <p:cNvCxnSpPr/>
          <p:nvPr/>
        </p:nvCxnSpPr>
        <p:spPr>
          <a:xfrm>
            <a:off x="381000" y="6324600"/>
            <a:ext cx="1752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2288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
            <a:extLst>
              <a:ext uri="{FF2B5EF4-FFF2-40B4-BE49-F238E27FC236}">
                <a16:creationId xmlns="" xmlns:a16="http://schemas.microsoft.com/office/drawing/2014/main" id="{B456F0D8-F3AB-4E58-A44D-58FA692A0746}"/>
              </a:ext>
            </a:extLst>
          </p:cNvPr>
          <p:cNvSpPr>
            <a:spLocks noGrp="1"/>
          </p:cNvSpPr>
          <p:nvPr>
            <p:ph idx="1"/>
          </p:nvPr>
        </p:nvSpPr>
        <p:spPr>
          <a:xfrm>
            <a:off x="471953" y="1982444"/>
            <a:ext cx="7906937" cy="3808755"/>
          </a:xfrm>
        </p:spPr>
        <p:txBody>
          <a:bodyPr>
            <a:normAutofit/>
          </a:bodyPr>
          <a:lstStyle/>
          <a:p>
            <a:pPr marL="0" indent="0">
              <a:lnSpc>
                <a:spcPct val="90000"/>
              </a:lnSpc>
              <a:spcBef>
                <a:spcPts val="400"/>
              </a:spcBef>
              <a:spcAft>
                <a:spcPts val="800"/>
              </a:spcAft>
              <a:buNone/>
              <a:tabLst>
                <a:tab pos="4114800" algn="ctr"/>
                <a:tab pos="5486400" algn="ctr"/>
                <a:tab pos="6858000" algn="ctr"/>
              </a:tabLst>
            </a:pPr>
            <a:r>
              <a:rPr lang="en-US" dirty="0"/>
              <a:t>                                                               </a:t>
            </a:r>
            <a:r>
              <a:rPr lang="en-US" sz="1800" dirty="0"/>
              <a:t>CMC                      CMC	                     Non-CMC</a:t>
            </a:r>
            <a:br>
              <a:rPr lang="en-US" sz="1800" dirty="0"/>
            </a:br>
            <a:r>
              <a:rPr lang="en-US" sz="1800" dirty="0"/>
              <a:t>                                                         </a:t>
            </a:r>
            <a:r>
              <a:rPr lang="en-US" sz="1800" u="sng" dirty="0"/>
              <a:t>enrollees</a:t>
            </a:r>
            <a:r>
              <a:rPr lang="en-US" sz="1800" dirty="0"/>
              <a:t>	                </a:t>
            </a:r>
            <a:r>
              <a:rPr lang="en-US" sz="1800" u="sng" dirty="0"/>
              <a:t>opt-outs</a:t>
            </a:r>
            <a:r>
              <a:rPr lang="en-US" sz="1800" dirty="0"/>
              <a:t>	   </a:t>
            </a:r>
            <a:r>
              <a:rPr lang="en-US" sz="1800" u="sng" dirty="0"/>
              <a:t>counties</a:t>
            </a:r>
          </a:p>
          <a:p>
            <a:pPr marL="111125" indent="0">
              <a:spcBef>
                <a:spcPts val="400"/>
              </a:spcBef>
              <a:spcAft>
                <a:spcPts val="800"/>
              </a:spcAft>
              <a:buNone/>
              <a:tabLst>
                <a:tab pos="566738" algn="l"/>
                <a:tab pos="914400" algn="l"/>
                <a:tab pos="3884613" algn="ctr"/>
                <a:tab pos="4514850" algn="ctr"/>
                <a:tab pos="5259388" algn="ctr"/>
                <a:tab pos="5881688" algn="ctr"/>
                <a:tab pos="6627813" algn="ctr"/>
                <a:tab pos="7258050" algn="ctr"/>
              </a:tabLst>
            </a:pPr>
            <a:r>
              <a:rPr lang="en-US" sz="1800" dirty="0"/>
              <a:t>		</a:t>
            </a:r>
            <a:r>
              <a:rPr lang="en-US" dirty="0"/>
              <a:t>                                 </a:t>
            </a:r>
            <a:r>
              <a:rPr lang="en-US" u="sng" dirty="0"/>
              <a:t>2016</a:t>
            </a:r>
            <a:r>
              <a:rPr lang="en-US" dirty="0"/>
              <a:t>  </a:t>
            </a:r>
            <a:r>
              <a:rPr lang="en-US" sz="1800" u="sng" dirty="0"/>
              <a:t>2017</a:t>
            </a:r>
            <a:r>
              <a:rPr lang="en-US" sz="1800" dirty="0"/>
              <a:t>	  </a:t>
            </a:r>
            <a:r>
              <a:rPr lang="en-US" sz="1800" u="sng" dirty="0"/>
              <a:t>2018</a:t>
            </a:r>
            <a:r>
              <a:rPr lang="en-US" sz="1800" dirty="0"/>
              <a:t>	   </a:t>
            </a:r>
            <a:r>
              <a:rPr lang="en-US" sz="1800" u="sng" dirty="0"/>
              <a:t>2016</a:t>
            </a:r>
            <a:r>
              <a:rPr lang="en-US" b="0" dirty="0"/>
              <a:t>  </a:t>
            </a:r>
            <a:r>
              <a:rPr lang="en-US" sz="1800" u="sng" dirty="0"/>
              <a:t>2017</a:t>
            </a:r>
            <a:r>
              <a:rPr lang="en-US" sz="1800" b="0" dirty="0"/>
              <a:t>  </a:t>
            </a:r>
            <a:r>
              <a:rPr lang="en-US" sz="1800" u="sng" dirty="0"/>
              <a:t>2018</a:t>
            </a:r>
            <a:r>
              <a:rPr lang="en-US" sz="1800" b="0" dirty="0"/>
              <a:t>   </a:t>
            </a:r>
            <a:r>
              <a:rPr lang="en-US" sz="1800" u="sng" dirty="0"/>
              <a:t>2016</a:t>
            </a:r>
            <a:r>
              <a:rPr lang="en-US" sz="1800" dirty="0"/>
              <a:t>	  </a:t>
            </a:r>
            <a:r>
              <a:rPr lang="en-US" u="sng" dirty="0"/>
              <a:t>2017 2018</a:t>
            </a:r>
            <a:endParaRPr lang="en-US" dirty="0"/>
          </a:p>
          <a:p>
            <a:pPr marL="111125" indent="0">
              <a:spcBef>
                <a:spcPts val="400"/>
              </a:spcBef>
              <a:spcAft>
                <a:spcPts val="800"/>
              </a:spcAft>
              <a:buNone/>
              <a:tabLst>
                <a:tab pos="566738" algn="l"/>
                <a:tab pos="914400" algn="l"/>
                <a:tab pos="3884613" algn="ctr"/>
                <a:tab pos="4514850" algn="ctr"/>
                <a:tab pos="5259388" algn="ctr"/>
                <a:tab pos="5881688" algn="ctr"/>
                <a:tab pos="6627813" algn="ctr"/>
                <a:tab pos="7258050" algn="ctr"/>
              </a:tabLst>
            </a:pPr>
            <a:r>
              <a:rPr lang="en-US" dirty="0"/>
              <a:t>Has a personal care plan*    </a:t>
            </a:r>
            <a:r>
              <a:rPr lang="en-US" sz="1800" dirty="0"/>
              <a:t>33%</a:t>
            </a:r>
            <a:r>
              <a:rPr lang="en-US" b="0" dirty="0"/>
              <a:t>   </a:t>
            </a:r>
            <a:r>
              <a:rPr lang="en-US" sz="1800" dirty="0"/>
              <a:t>32%	   26%</a:t>
            </a:r>
            <a:r>
              <a:rPr lang="en-US" b="0" dirty="0"/>
              <a:t>    </a:t>
            </a:r>
            <a:r>
              <a:rPr lang="en-US" dirty="0"/>
              <a:t>36</a:t>
            </a:r>
            <a:r>
              <a:rPr lang="en-US" sz="1800" dirty="0"/>
              <a:t>%</a:t>
            </a:r>
            <a:r>
              <a:rPr lang="en-US" sz="1800" b="0" dirty="0"/>
              <a:t>   </a:t>
            </a:r>
            <a:r>
              <a:rPr lang="en-US" sz="1800" dirty="0"/>
              <a:t>27%</a:t>
            </a:r>
            <a:r>
              <a:rPr lang="en-US" sz="1800" b="0" dirty="0"/>
              <a:t>  </a:t>
            </a:r>
            <a:r>
              <a:rPr lang="en-US" sz="1800" dirty="0"/>
              <a:t>	 23%</a:t>
            </a:r>
            <a:r>
              <a:rPr lang="en-US" sz="1800" b="0" dirty="0"/>
              <a:t>     </a:t>
            </a:r>
            <a:r>
              <a:rPr lang="en-US" sz="1800" dirty="0"/>
              <a:t>41%</a:t>
            </a:r>
            <a:r>
              <a:rPr lang="en-US" sz="1800" b="0" dirty="0"/>
              <a:t>   </a:t>
            </a:r>
            <a:r>
              <a:rPr lang="en-US" sz="1800" dirty="0"/>
              <a:t>36%</a:t>
            </a:r>
            <a:r>
              <a:rPr lang="en-US" sz="1800" b="0" dirty="0"/>
              <a:t>  </a:t>
            </a:r>
            <a:r>
              <a:rPr lang="en-US" sz="1800" dirty="0"/>
              <a:t>24%</a:t>
            </a:r>
          </a:p>
          <a:p>
            <a:pPr marL="111125" indent="0">
              <a:spcBef>
                <a:spcPts val="400"/>
              </a:spcBef>
              <a:spcAft>
                <a:spcPts val="800"/>
              </a:spcAft>
              <a:buNone/>
              <a:tabLst>
                <a:tab pos="566738" algn="l"/>
                <a:tab pos="914400" algn="l"/>
                <a:tab pos="3940175" algn="dec"/>
                <a:tab pos="4572000" algn="dec"/>
                <a:tab pos="5321300" algn="dec"/>
                <a:tab pos="5948363" algn="dec"/>
                <a:tab pos="6683375" algn="dec"/>
                <a:tab pos="7315200" algn="dec"/>
              </a:tabLst>
            </a:pPr>
            <a:r>
              <a:rPr lang="en-US" u="sng" dirty="0"/>
              <a:t>If yes, it h</a:t>
            </a:r>
            <a:r>
              <a:rPr lang="en-US" sz="1800" u="sng" dirty="0"/>
              <a:t>as improved care…</a:t>
            </a:r>
          </a:p>
          <a:p>
            <a:pPr marL="111125" indent="0">
              <a:spcBef>
                <a:spcPts val="400"/>
              </a:spcBef>
              <a:spcAft>
                <a:spcPts val="800"/>
              </a:spcAft>
              <a:buNone/>
              <a:tabLst>
                <a:tab pos="566738" algn="l"/>
                <a:tab pos="914400" algn="l"/>
                <a:tab pos="3940175" algn="dec"/>
                <a:tab pos="4572000" algn="dec"/>
                <a:tab pos="5321300" algn="dec"/>
                <a:tab pos="5948363" algn="dec"/>
                <a:tab pos="6683375" algn="dec"/>
                <a:tab pos="7315200" algn="dec"/>
              </a:tabLst>
            </a:pPr>
            <a:r>
              <a:rPr lang="en-US" sz="1800" dirty="0"/>
              <a:t>	A lot                                 </a:t>
            </a:r>
            <a:r>
              <a:rPr lang="en-US" dirty="0"/>
              <a:t>64      68        65      70</a:t>
            </a:r>
            <a:r>
              <a:rPr lang="en-US" sz="1800" dirty="0"/>
              <a:t>       </a:t>
            </a:r>
            <a:r>
              <a:rPr lang="en-US" dirty="0"/>
              <a:t>62       68</a:t>
            </a:r>
            <a:r>
              <a:rPr lang="en-US" sz="1800" dirty="0"/>
              <a:t>       63      62      48</a:t>
            </a:r>
          </a:p>
          <a:p>
            <a:pPr marL="111125" indent="0">
              <a:spcBef>
                <a:spcPts val="400"/>
              </a:spcBef>
              <a:spcAft>
                <a:spcPts val="800"/>
              </a:spcAft>
              <a:buNone/>
              <a:tabLst>
                <a:tab pos="566738" algn="l"/>
                <a:tab pos="914400" algn="l"/>
                <a:tab pos="3940175" algn="dec"/>
                <a:tab pos="4572000" algn="dec"/>
                <a:tab pos="5321300" algn="dec"/>
                <a:tab pos="5948363" algn="dec"/>
                <a:tab pos="6683375" algn="dec"/>
                <a:tab pos="7315200" algn="dec"/>
              </a:tabLst>
            </a:pPr>
            <a:r>
              <a:rPr lang="en-US" sz="1800" dirty="0"/>
              <a:t>	</a:t>
            </a:r>
            <a:r>
              <a:rPr lang="en-US" dirty="0"/>
              <a:t>A little                               22      18       23       18</a:t>
            </a:r>
            <a:r>
              <a:rPr lang="en-US" sz="1800" dirty="0"/>
              <a:t>       16</a:t>
            </a:r>
            <a:r>
              <a:rPr lang="en-US" dirty="0"/>
              <a:t>      19</a:t>
            </a:r>
            <a:r>
              <a:rPr lang="en-US" sz="1800" dirty="0"/>
              <a:t>       24      22      31</a:t>
            </a:r>
          </a:p>
          <a:p>
            <a:pPr marL="111125" indent="0">
              <a:spcBef>
                <a:spcPts val="400"/>
              </a:spcBef>
              <a:spcAft>
                <a:spcPts val="800"/>
              </a:spcAft>
              <a:buNone/>
              <a:tabLst>
                <a:tab pos="566738" algn="l"/>
                <a:tab pos="914400" algn="l"/>
                <a:tab pos="3940175" algn="dec"/>
                <a:tab pos="4572000" algn="dec"/>
                <a:tab pos="5321300" algn="dec"/>
                <a:tab pos="5948363" algn="dec"/>
                <a:tab pos="6683375" algn="dec"/>
                <a:tab pos="7315200" algn="dec"/>
              </a:tabLst>
            </a:pPr>
            <a:r>
              <a:rPr lang="en-US" sz="1800" dirty="0"/>
              <a:t>	</a:t>
            </a:r>
            <a:r>
              <a:rPr lang="en-US" dirty="0"/>
              <a:t>Not at all                           7        6          5        6          9         5         7        7       6</a:t>
            </a:r>
          </a:p>
          <a:p>
            <a:pPr marL="111125" indent="0">
              <a:spcBef>
                <a:spcPts val="400"/>
              </a:spcBef>
              <a:spcAft>
                <a:spcPts val="1800"/>
              </a:spcAft>
              <a:buNone/>
              <a:tabLst>
                <a:tab pos="566738" algn="l"/>
                <a:tab pos="914400" algn="l"/>
                <a:tab pos="3940175" algn="dec"/>
                <a:tab pos="4572000" algn="dec"/>
                <a:tab pos="5321300" algn="dec"/>
                <a:tab pos="5948363" algn="dec"/>
                <a:tab pos="6683375" algn="dec"/>
                <a:tab pos="7315200" algn="dec"/>
              </a:tabLst>
            </a:pPr>
            <a:r>
              <a:rPr lang="en-US" sz="1800" dirty="0"/>
              <a:t>	</a:t>
            </a:r>
            <a:r>
              <a:rPr lang="en-US" dirty="0"/>
              <a:t>Not reported                    7       8          7         6         13        8         6        3       15</a:t>
            </a:r>
          </a:p>
        </p:txBody>
      </p:sp>
      <p:sp>
        <p:nvSpPr>
          <p:cNvPr id="3" name="Title 2"/>
          <p:cNvSpPr>
            <a:spLocks noGrp="1"/>
          </p:cNvSpPr>
          <p:nvPr>
            <p:ph type="title"/>
          </p:nvPr>
        </p:nvSpPr>
        <p:spPr/>
        <p:txBody>
          <a:bodyPr/>
          <a:lstStyle/>
          <a:p>
            <a:r>
              <a:rPr lang="en-US" dirty="0"/>
              <a:t>Beneficiaries Who Report Having a Personal Care Plan</a:t>
            </a:r>
            <a:br>
              <a:rPr lang="en-US" dirty="0"/>
            </a:br>
            <a:r>
              <a:rPr lang="en-US" dirty="0"/>
              <a:t>and Its Perceived Impact on the Quality of Their Care</a:t>
            </a:r>
          </a:p>
        </p:txBody>
      </p:sp>
      <p:sp>
        <p:nvSpPr>
          <p:cNvPr id="5" name="TextBox 4"/>
          <p:cNvSpPr txBox="1"/>
          <p:nvPr/>
        </p:nvSpPr>
        <p:spPr>
          <a:xfrm>
            <a:off x="304800" y="6248400"/>
            <a:ext cx="6894451" cy="369332"/>
          </a:xfrm>
          <a:prstGeom prst="rect">
            <a:avLst/>
          </a:prstGeom>
          <a:noFill/>
        </p:spPr>
        <p:txBody>
          <a:bodyPr wrap="none" lIns="0" tIns="0" rIns="0" bIns="0" rtlCol="0" anchor="b" anchorCtr="0">
            <a:spAutoFit/>
          </a:bodyPr>
          <a:lstStyle/>
          <a:p>
            <a:pPr marL="111125" indent="-111125"/>
            <a:r>
              <a:rPr lang="en-US" sz="1200" i="1" dirty="0">
                <a:solidFill>
                  <a:schemeClr val="bg1"/>
                </a:solidFill>
                <a:latin typeface="Calibri" pitchFamily="34" charset="0"/>
              </a:rPr>
              <a:t>*	Personal care plan described as a plan designed to take into account your health goals, needs and preferences.</a:t>
            </a:r>
          </a:p>
          <a:p>
            <a:pPr marL="111125" indent="-111125"/>
            <a:r>
              <a:rPr lang="en-US" sz="1200" i="1" dirty="0">
                <a:solidFill>
                  <a:schemeClr val="bg1"/>
                </a:solidFill>
                <a:latin typeface="Calibri" pitchFamily="34" charset="0"/>
              </a:rPr>
              <a:t>Note: Question not asked in 2015.</a:t>
            </a:r>
          </a:p>
        </p:txBody>
      </p:sp>
      <p:cxnSp>
        <p:nvCxnSpPr>
          <p:cNvPr id="22" name="Straight Connector 21"/>
          <p:cNvCxnSpPr/>
          <p:nvPr/>
        </p:nvCxnSpPr>
        <p:spPr>
          <a:xfrm>
            <a:off x="4876800" y="2029667"/>
            <a:ext cx="0" cy="3733800"/>
          </a:xfrm>
          <a:prstGeom prst="line">
            <a:avLst/>
          </a:prstGeom>
          <a:ln w="19050">
            <a:solidFill>
              <a:srgbClr val="02458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629400" y="1982444"/>
            <a:ext cx="0" cy="3733800"/>
          </a:xfrm>
          <a:prstGeom prst="line">
            <a:avLst/>
          </a:prstGeom>
          <a:ln w="19050">
            <a:solidFill>
              <a:srgbClr val="02458C"/>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tx1"/>
                </a:solidFill>
                <a:latin typeface="Calibri" pitchFamily="34" charset="0"/>
              </a:rPr>
              <a:t>Overall</a:t>
            </a:r>
          </a:p>
        </p:txBody>
      </p:sp>
      <p:sp>
        <p:nvSpPr>
          <p:cNvPr id="26" name="TextBox 25"/>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Los</a:t>
            </a:r>
            <a:br>
              <a:rPr lang="en-US" sz="1100" b="1" dirty="0">
                <a:solidFill>
                  <a:schemeClr val="bg1"/>
                </a:solidFill>
                <a:latin typeface="Calibri" pitchFamily="34" charset="0"/>
              </a:rPr>
            </a:br>
            <a:r>
              <a:rPr lang="en-US" sz="1100" b="1" dirty="0">
                <a:solidFill>
                  <a:schemeClr val="bg1"/>
                </a:solidFill>
                <a:latin typeface="Calibri" pitchFamily="34" charset="0"/>
              </a:rPr>
              <a:t>Angeles</a:t>
            </a:r>
          </a:p>
        </p:txBody>
      </p:sp>
      <p:sp>
        <p:nvSpPr>
          <p:cNvPr id="27" name="TextBox 26"/>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Riverside</a:t>
            </a:r>
          </a:p>
        </p:txBody>
      </p:sp>
      <p:sp>
        <p:nvSpPr>
          <p:cNvPr id="28" name="TextBox 27"/>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San Bernardino</a:t>
            </a:r>
          </a:p>
        </p:txBody>
      </p:sp>
      <p:sp>
        <p:nvSpPr>
          <p:cNvPr id="29" name="TextBox 28"/>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San</a:t>
            </a:r>
            <a:br>
              <a:rPr lang="en-US" sz="1100" b="1" dirty="0">
                <a:solidFill>
                  <a:schemeClr val="bg1"/>
                </a:solidFill>
                <a:latin typeface="Calibri" pitchFamily="34" charset="0"/>
              </a:rPr>
            </a:br>
            <a:r>
              <a:rPr lang="en-US" sz="1100" b="1" dirty="0">
                <a:solidFill>
                  <a:schemeClr val="bg1"/>
                </a:solidFill>
                <a:latin typeface="Calibri" pitchFamily="34" charset="0"/>
              </a:rPr>
              <a:t>Diego</a:t>
            </a:r>
          </a:p>
        </p:txBody>
      </p:sp>
      <p:sp>
        <p:nvSpPr>
          <p:cNvPr id="30" name="TextBox 29"/>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Santa</a:t>
            </a:r>
            <a:br>
              <a:rPr lang="en-US" sz="1100" b="1" dirty="0">
                <a:solidFill>
                  <a:schemeClr val="bg1"/>
                </a:solidFill>
                <a:latin typeface="Calibri" pitchFamily="34" charset="0"/>
              </a:rPr>
            </a:br>
            <a:r>
              <a:rPr lang="en-US" sz="1100" b="1" dirty="0">
                <a:solidFill>
                  <a:schemeClr val="bg1"/>
                </a:solidFill>
                <a:latin typeface="Calibri" pitchFamily="34" charset="0"/>
              </a:rPr>
              <a:t>Clara</a:t>
            </a:r>
          </a:p>
        </p:txBody>
      </p:sp>
      <p:sp>
        <p:nvSpPr>
          <p:cNvPr id="31" name="TextBox 30"/>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San</a:t>
            </a:r>
            <a:br>
              <a:rPr lang="en-US" sz="1100" b="1" dirty="0">
                <a:solidFill>
                  <a:schemeClr val="bg1"/>
                </a:solidFill>
                <a:latin typeface="Calibri" pitchFamily="34" charset="0"/>
              </a:rPr>
            </a:br>
            <a:r>
              <a:rPr lang="en-US" sz="1100" b="1" dirty="0">
                <a:solidFill>
                  <a:schemeClr val="bg1"/>
                </a:solidFill>
                <a:latin typeface="Calibri" pitchFamily="34" charset="0"/>
              </a:rPr>
              <a:t>Mateo</a:t>
            </a:r>
          </a:p>
        </p:txBody>
      </p:sp>
      <p:sp>
        <p:nvSpPr>
          <p:cNvPr id="32" name="TextBox 31">
            <a:hlinkClick r:id="" action="ppaction://noaction"/>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Orange</a:t>
            </a:r>
          </a:p>
        </p:txBody>
      </p:sp>
      <p:cxnSp>
        <p:nvCxnSpPr>
          <p:cNvPr id="17" name="Straight Connector 16"/>
          <p:cNvCxnSpPr/>
          <p:nvPr/>
        </p:nvCxnSpPr>
        <p:spPr>
          <a:xfrm>
            <a:off x="304800" y="6096000"/>
            <a:ext cx="1752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7439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Autofit/>
          </a:bodyPr>
          <a:lstStyle/>
          <a:p>
            <a:pPr marL="0" indent="0" algn="l">
              <a:spcBef>
                <a:spcPts val="0"/>
              </a:spcBef>
              <a:spcAft>
                <a:spcPts val="1400"/>
              </a:spcAft>
            </a:pPr>
            <a:r>
              <a:rPr lang="en-US" sz="1800" b="1" dirty="0"/>
              <a:t>Objectives: To evaluate and track over time the experiences of dually eligible beneficiaries enrolled in coordinated care under CMC, compared to those who opted out and those in non-CMC counties.</a:t>
            </a:r>
          </a:p>
          <a:p>
            <a:pPr marL="569913" lvl="0" indent="-285750" algn="l">
              <a:spcBef>
                <a:spcPts val="0"/>
              </a:spcBef>
              <a:spcAft>
                <a:spcPts val="1400"/>
              </a:spcAft>
              <a:buFont typeface="Wingdings" panose="05000000000000000000" pitchFamily="2" charset="2"/>
              <a:buChar char="§"/>
            </a:pPr>
            <a:r>
              <a:rPr lang="en-US" sz="1800" b="1" i="1" dirty="0"/>
              <a:t>Assess the confidence and satisfaction of CMC enrollees with the health services they are receiving.</a:t>
            </a:r>
          </a:p>
          <a:p>
            <a:pPr marL="569913" lvl="0" indent="-285750" algn="l">
              <a:spcBef>
                <a:spcPts val="0"/>
              </a:spcBef>
              <a:spcAft>
                <a:spcPts val="1400"/>
              </a:spcAft>
              <a:buFont typeface="Wingdings" panose="05000000000000000000" pitchFamily="2" charset="2"/>
              <a:buChar char="§"/>
            </a:pPr>
            <a:r>
              <a:rPr lang="en-US" sz="1800" b="1" i="1" dirty="0"/>
              <a:t>Compare CMC enrollees’ level of confidence and satisfaction with beneficiaries who chose to opt out of CMC or who live in non-CMC counties.</a:t>
            </a:r>
          </a:p>
          <a:p>
            <a:pPr marL="569913" lvl="0" indent="-285750" algn="l">
              <a:spcBef>
                <a:spcPts val="0"/>
              </a:spcBef>
              <a:spcAft>
                <a:spcPts val="1400"/>
              </a:spcAft>
              <a:buFont typeface="Wingdings" panose="05000000000000000000" pitchFamily="2" charset="2"/>
              <a:buChar char="§"/>
            </a:pPr>
            <a:r>
              <a:rPr lang="en-US" sz="1800" b="1" i="1" dirty="0"/>
              <a:t>Identify how CMC beneficiaries confidence and satisfaction changes over time. </a:t>
            </a:r>
          </a:p>
        </p:txBody>
      </p:sp>
      <p:sp>
        <p:nvSpPr>
          <p:cNvPr id="4" name="Title 3"/>
          <p:cNvSpPr>
            <a:spLocks noGrp="1"/>
          </p:cNvSpPr>
          <p:nvPr>
            <p:ph type="title"/>
          </p:nvPr>
        </p:nvSpPr>
        <p:spPr/>
        <p:txBody>
          <a:bodyPr/>
          <a:lstStyle/>
          <a:p>
            <a:r>
              <a:rPr lang="en-US" dirty="0"/>
              <a:t>Survey Objectives</a:t>
            </a:r>
          </a:p>
        </p:txBody>
      </p:sp>
      <p:sp>
        <p:nvSpPr>
          <p:cNvPr id="13" name="TextBox 12"/>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4" name="TextBox 13"/>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5" name="TextBox 14"/>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6" name="TextBox 15"/>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17" name="TextBox 16"/>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18" name="TextBox 17"/>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19" name="TextBox 18"/>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0" name="TextBox 19">
            <a:hlinkClick r:id="" action="ppaction://noaction"/>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760324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860" y="1920240"/>
            <a:ext cx="7772400" cy="4632960"/>
          </a:xfrm>
        </p:spPr>
        <p:txBody>
          <a:bodyPr>
            <a:normAutofit/>
          </a:bodyPr>
          <a:lstStyle/>
          <a:p>
            <a:pPr>
              <a:spcAft>
                <a:spcPts val="1400"/>
              </a:spcAft>
            </a:pPr>
            <a:r>
              <a:rPr lang="en-US" dirty="0"/>
              <a:t>The following are the demographic characteristics of each group combined across all 4 years of the survey:</a:t>
            </a:r>
          </a:p>
          <a:p>
            <a:pPr lvl="1">
              <a:spcAft>
                <a:spcPts val="1400"/>
              </a:spcAft>
            </a:pPr>
            <a:r>
              <a:rPr lang="en-US" dirty="0">
                <a:solidFill>
                  <a:srgbClr val="000000"/>
                </a:solidFill>
              </a:rPr>
              <a:t>Majorities of both enrollees and opt-outs are women, although women constitute a slightly larger proportion of opt-outs (63%) than CMC enrollees (57%).</a:t>
            </a:r>
          </a:p>
          <a:p>
            <a:pPr lvl="1">
              <a:spcAft>
                <a:spcPts val="1400"/>
              </a:spcAft>
            </a:pPr>
            <a:r>
              <a:rPr lang="en-US" dirty="0">
                <a:solidFill>
                  <a:srgbClr val="000000"/>
                </a:solidFill>
              </a:rPr>
              <a:t>A large majority of both CMC enrollees and opt-outs are people of color. For example, among enrollees 47% are Latino, 13% are Asian American and 10% are African American, while just 19% are white non-Hispanic. The distributions are similar among opt-outs with 41% Latino, 16% Asian American and 13% African American. Only 18% of opt-outs are white non-Hispanic.</a:t>
            </a:r>
          </a:p>
          <a:p>
            <a:pPr lvl="1">
              <a:spcAft>
                <a:spcPts val="1400"/>
              </a:spcAft>
            </a:pPr>
            <a:r>
              <a:rPr lang="en-US" dirty="0">
                <a:solidFill>
                  <a:srgbClr val="000000"/>
                </a:solidFill>
              </a:rPr>
              <a:t>About 78% of enrollees and 81% opt-outs are age 65 or older.  Among those over 65, a greater proportion of opt-outs are 75 and older (39%) compared to CMC enrollees (49%).</a:t>
            </a:r>
          </a:p>
        </p:txBody>
      </p:sp>
      <p:sp>
        <p:nvSpPr>
          <p:cNvPr id="3" name="Title 2"/>
          <p:cNvSpPr>
            <a:spLocks noGrp="1"/>
          </p:cNvSpPr>
          <p:nvPr>
            <p:ph type="title"/>
          </p:nvPr>
        </p:nvSpPr>
        <p:spPr/>
        <p:txBody>
          <a:bodyPr/>
          <a:lstStyle/>
          <a:p>
            <a:r>
              <a:rPr lang="en-US" dirty="0"/>
              <a:t>7.	Demographic Characteristics of Enrollees and </a:t>
            </a:r>
            <a:br>
              <a:rPr lang="en-US" dirty="0"/>
            </a:br>
            <a:r>
              <a:rPr lang="en-US" dirty="0"/>
              <a:t>Opt-outs Across the Seven CMC Counties (1)</a:t>
            </a:r>
          </a:p>
        </p:txBody>
      </p:sp>
      <p:sp>
        <p:nvSpPr>
          <p:cNvPr id="12" name="TextBox 11">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Overall</a:t>
            </a:r>
          </a:p>
        </p:txBody>
      </p:sp>
      <p:sp>
        <p:nvSpPr>
          <p:cNvPr id="13" name="TextBox 12">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4" name="TextBox 13">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5" name="TextBox 14">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16" name="TextBox 15">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17" name="TextBox 16">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18" name="TextBox 17">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19" name="TextBox 18">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3130783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2381911078"/>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p:cNvSpPr>
            <a:spLocks noGrp="1"/>
          </p:cNvSpPr>
          <p:nvPr>
            <p:ph type="title"/>
          </p:nvPr>
        </p:nvSpPr>
        <p:spPr/>
        <p:txBody>
          <a:bodyPr/>
          <a:lstStyle/>
          <a:p>
            <a:r>
              <a:rPr lang="en-US" dirty="0"/>
              <a:t>Comparing the Demographic Characteristics</a:t>
            </a:r>
            <a:br>
              <a:rPr lang="en-US" dirty="0"/>
            </a:br>
            <a:r>
              <a:rPr lang="en-US" dirty="0"/>
              <a:t>of Enrollees and Opt-outs in CMC Counties (1)</a:t>
            </a:r>
          </a:p>
        </p:txBody>
      </p:sp>
      <p:sp>
        <p:nvSpPr>
          <p:cNvPr id="31" name="TextBox 30"/>
          <p:cNvSpPr txBox="1"/>
          <p:nvPr/>
        </p:nvSpPr>
        <p:spPr>
          <a:xfrm>
            <a:off x="398463" y="6553201"/>
            <a:ext cx="7467600" cy="184666"/>
          </a:xfrm>
          <a:prstGeom prst="rect">
            <a:avLst/>
          </a:prstGeom>
          <a:noFill/>
        </p:spPr>
        <p:txBody>
          <a:bodyPr wrap="square" lIns="0" tIns="0" rIns="0" bIns="0" rtlCol="0" anchor="b" anchorCtr="0">
            <a:spAutoFit/>
          </a:bodyPr>
          <a:lstStyle/>
          <a:p>
            <a:r>
              <a:rPr lang="en-US" sz="1200" i="1" dirty="0">
                <a:solidFill>
                  <a:schemeClr val="bg1"/>
                </a:solidFill>
                <a:latin typeface="Calibri" pitchFamily="34" charset="0"/>
              </a:rPr>
              <a:t>Note: Percentages shown are the combined totals for enrollees and opt-outs in CMC counties across all survey waves.</a:t>
            </a:r>
          </a:p>
        </p:txBody>
      </p:sp>
      <p:sp>
        <p:nvSpPr>
          <p:cNvPr id="23" name="TextBox 22">
            <a:hlinkClick r:id="rId4"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Overall</a:t>
            </a:r>
          </a:p>
        </p:txBody>
      </p:sp>
      <p:sp>
        <p:nvSpPr>
          <p:cNvPr id="24" name="TextBox 23">
            <a:hlinkClick r:id="rId5"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25" name="TextBox 24">
            <a:hlinkClick r:id="rId6"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26" name="TextBox 25">
            <a:hlinkClick r:id="rId7"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7" name="TextBox 26">
            <a:hlinkClick r:id="rId8"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8" name="TextBox 27">
            <a:hlinkClick r:id="rId9"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9" name="TextBox 28">
            <a:hlinkClick r:id="rId10"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30" name="TextBox 29">
            <a:hlinkClick r:id="rId11"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cxnSp>
        <p:nvCxnSpPr>
          <p:cNvPr id="15" name="Straight Connector 14"/>
          <p:cNvCxnSpPr/>
          <p:nvPr/>
        </p:nvCxnSpPr>
        <p:spPr>
          <a:xfrm>
            <a:off x="381000" y="6400800"/>
            <a:ext cx="1752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5588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spcAft>
                <a:spcPts val="1400"/>
              </a:spcAft>
            </a:pPr>
            <a:r>
              <a:rPr lang="en-US" dirty="0"/>
              <a:t>Among both CMC enrollees and opt-outs, almost half have not graduated from high school, while another one in five have no more than a high school degree. Very few – 9% of enrollees and 10% of opt-outs – are college graduates.</a:t>
            </a:r>
          </a:p>
          <a:p>
            <a:pPr lvl="1">
              <a:spcAft>
                <a:spcPts val="1400"/>
              </a:spcAft>
            </a:pPr>
            <a:r>
              <a:rPr lang="en-US" dirty="0"/>
              <a:t>About six in ten CMC enrollees (60%) and opt-outs (59%) report receiving Supplemental Security Income/Payment or other support from the federal government.</a:t>
            </a:r>
          </a:p>
        </p:txBody>
      </p:sp>
      <p:sp>
        <p:nvSpPr>
          <p:cNvPr id="3" name="Title 2"/>
          <p:cNvSpPr>
            <a:spLocks noGrp="1"/>
          </p:cNvSpPr>
          <p:nvPr>
            <p:ph type="title"/>
          </p:nvPr>
        </p:nvSpPr>
        <p:spPr/>
        <p:txBody>
          <a:bodyPr/>
          <a:lstStyle/>
          <a:p>
            <a:r>
              <a:rPr lang="en-US" dirty="0"/>
              <a:t>	Demographic Characteristics of Enrollees and </a:t>
            </a:r>
            <a:br>
              <a:rPr lang="en-US" dirty="0"/>
            </a:br>
            <a:r>
              <a:rPr lang="en-US" dirty="0"/>
              <a:t>Opt-outs in CMC Counties (2)</a:t>
            </a:r>
          </a:p>
        </p:txBody>
      </p:sp>
      <p:sp>
        <p:nvSpPr>
          <p:cNvPr id="20" name="TextBox 19">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Overall</a:t>
            </a:r>
          </a:p>
        </p:txBody>
      </p:sp>
      <p:sp>
        <p:nvSpPr>
          <p:cNvPr id="21" name="TextBox 20">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22" name="TextBox 21">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23" name="TextBox 22">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4" name="TextBox 23">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5" name="TextBox 24">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6" name="TextBox 25">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7" name="TextBox 26">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1339363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2118092838"/>
              </p:ext>
            </p:extLst>
          </p:nvPr>
        </p:nvGraphicFramePr>
        <p:xfrm>
          <a:off x="398860" y="1948185"/>
          <a:ext cx="7772400" cy="4327525"/>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p:cNvSpPr>
            <a:spLocks noGrp="1"/>
          </p:cNvSpPr>
          <p:nvPr>
            <p:ph type="title"/>
          </p:nvPr>
        </p:nvSpPr>
        <p:spPr/>
        <p:txBody>
          <a:bodyPr/>
          <a:lstStyle/>
          <a:p>
            <a:r>
              <a:rPr lang="en-US" dirty="0"/>
              <a:t>Comparing the Demographic Characteristics</a:t>
            </a:r>
            <a:br>
              <a:rPr lang="en-US" dirty="0"/>
            </a:br>
            <a:r>
              <a:rPr lang="en-US" dirty="0"/>
              <a:t>of Enrollees and Opt-outs in CMC Counties (2)</a:t>
            </a:r>
          </a:p>
        </p:txBody>
      </p:sp>
      <p:sp>
        <p:nvSpPr>
          <p:cNvPr id="31" name="TextBox 30"/>
          <p:cNvSpPr txBox="1"/>
          <p:nvPr/>
        </p:nvSpPr>
        <p:spPr>
          <a:xfrm>
            <a:off x="433496" y="6378962"/>
            <a:ext cx="7820859" cy="184666"/>
          </a:xfrm>
          <a:prstGeom prst="rect">
            <a:avLst/>
          </a:prstGeom>
          <a:noFill/>
        </p:spPr>
        <p:txBody>
          <a:bodyPr wrap="none" lIns="0" tIns="0" rIns="0" bIns="0" rtlCol="0" anchor="b" anchorCtr="0">
            <a:spAutoFit/>
          </a:bodyPr>
          <a:lstStyle/>
          <a:p>
            <a:r>
              <a:rPr lang="en-US" sz="1200" i="1" dirty="0">
                <a:solidFill>
                  <a:schemeClr val="bg1"/>
                </a:solidFill>
                <a:latin typeface="Calibri" pitchFamily="34" charset="0"/>
              </a:rPr>
              <a:t>Note: Differences between 100% and the sum of percentages for each characteristic equal proportion not reporting an answer.</a:t>
            </a:r>
          </a:p>
        </p:txBody>
      </p:sp>
      <p:sp>
        <p:nvSpPr>
          <p:cNvPr id="20" name="TextBox 19">
            <a:hlinkClick r:id="rId4"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Overall</a:t>
            </a:r>
          </a:p>
        </p:txBody>
      </p:sp>
      <p:sp>
        <p:nvSpPr>
          <p:cNvPr id="24" name="TextBox 23">
            <a:hlinkClick r:id="rId5"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25" name="TextBox 24">
            <a:hlinkClick r:id="rId6"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26" name="TextBox 25">
            <a:hlinkClick r:id="rId7"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7" name="TextBox 26">
            <a:hlinkClick r:id="rId8"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8" name="TextBox 27">
            <a:hlinkClick r:id="rId9"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9" name="TextBox 28">
            <a:hlinkClick r:id="rId10"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30" name="TextBox 29">
            <a:hlinkClick r:id="rId11"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cxnSp>
        <p:nvCxnSpPr>
          <p:cNvPr id="14" name="Straight Connector 13"/>
          <p:cNvCxnSpPr/>
          <p:nvPr/>
        </p:nvCxnSpPr>
        <p:spPr>
          <a:xfrm>
            <a:off x="433496" y="6236208"/>
            <a:ext cx="1752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25071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860" y="1920240"/>
            <a:ext cx="7772400" cy="4480560"/>
          </a:xfrm>
        </p:spPr>
        <p:txBody>
          <a:bodyPr>
            <a:normAutofit/>
          </a:bodyPr>
          <a:lstStyle/>
          <a:p>
            <a:pPr>
              <a:spcAft>
                <a:spcPts val="1400"/>
              </a:spcAft>
            </a:pPr>
            <a:r>
              <a:rPr lang="en-US" dirty="0"/>
              <a:t>Opt-outs report more disability, and more acute care utilization than those enrolled in CMC.</a:t>
            </a:r>
          </a:p>
          <a:p>
            <a:pPr lvl="1">
              <a:spcAft>
                <a:spcPts val="1400"/>
              </a:spcAft>
            </a:pPr>
            <a:r>
              <a:rPr lang="en-US" dirty="0">
                <a:solidFill>
                  <a:srgbClr val="000000"/>
                </a:solidFill>
              </a:rPr>
              <a:t>Slightly more opt-outs (48%) rated their own health as fair or poor, compared to 43% of CMC enrollees.</a:t>
            </a:r>
          </a:p>
          <a:p>
            <a:pPr lvl="1">
              <a:spcAft>
                <a:spcPts val="1400"/>
              </a:spcAft>
            </a:pPr>
            <a:r>
              <a:rPr lang="en-US" dirty="0">
                <a:solidFill>
                  <a:srgbClr val="000000"/>
                </a:solidFill>
              </a:rPr>
              <a:t>Among opt-outs 44% are LTSS beneficiaries who require</a:t>
            </a:r>
            <a:r>
              <a:rPr lang="en-US" dirty="0"/>
              <a:t> assistance for common daily activities. This compares to 31% among CMC enrollees.</a:t>
            </a:r>
          </a:p>
          <a:p>
            <a:pPr lvl="1">
              <a:spcAft>
                <a:spcPts val="1400"/>
              </a:spcAft>
            </a:pPr>
            <a:r>
              <a:rPr lang="en-US" dirty="0"/>
              <a:t>More opt-outs (53%) than enrollees (43%) also report using specialized equipment, such as a cane, wheelchair, scooter or special bed.</a:t>
            </a:r>
          </a:p>
          <a:p>
            <a:pPr lvl="1">
              <a:spcAft>
                <a:spcPts val="1400"/>
              </a:spcAft>
            </a:pPr>
            <a:r>
              <a:rPr lang="en-US" dirty="0"/>
              <a:t>A slightly larger proportion of opt-outs (28%) than enrollees (20%) say they have been an overnight patient in a hospital in the past 12 months.</a:t>
            </a:r>
          </a:p>
        </p:txBody>
      </p:sp>
      <p:sp>
        <p:nvSpPr>
          <p:cNvPr id="3" name="Title 2"/>
          <p:cNvSpPr>
            <a:spLocks noGrp="1"/>
          </p:cNvSpPr>
          <p:nvPr>
            <p:ph type="title"/>
          </p:nvPr>
        </p:nvSpPr>
        <p:spPr/>
        <p:txBody>
          <a:bodyPr/>
          <a:lstStyle/>
          <a:p>
            <a:r>
              <a:rPr lang="en-US" dirty="0"/>
              <a:t>8.	Health-status and Disability of CMC Enrollees </a:t>
            </a:r>
            <a:br>
              <a:rPr lang="en-US" dirty="0"/>
            </a:br>
            <a:r>
              <a:rPr lang="en-US" dirty="0"/>
              <a:t>and Opt-outs</a:t>
            </a:r>
          </a:p>
        </p:txBody>
      </p:sp>
      <p:sp>
        <p:nvSpPr>
          <p:cNvPr id="12" name="TextBox 11">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Overall</a:t>
            </a:r>
          </a:p>
        </p:txBody>
      </p:sp>
      <p:sp>
        <p:nvSpPr>
          <p:cNvPr id="13" name="TextBox 12">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4" name="TextBox 13">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5" name="TextBox 14">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16" name="TextBox 15">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17" name="TextBox 16">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18" name="TextBox 17">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19" name="TextBox 18">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1465856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1707804726"/>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p:cNvSpPr>
            <a:spLocks noGrp="1"/>
          </p:cNvSpPr>
          <p:nvPr>
            <p:ph type="title"/>
          </p:nvPr>
        </p:nvSpPr>
        <p:spPr/>
        <p:txBody>
          <a:bodyPr/>
          <a:lstStyle/>
          <a:p>
            <a:r>
              <a:rPr lang="en-US" dirty="0"/>
              <a:t>Comparing Health and Disability Status</a:t>
            </a:r>
          </a:p>
        </p:txBody>
      </p:sp>
      <p:sp>
        <p:nvSpPr>
          <p:cNvPr id="14" name="TextBox 13"/>
          <p:cNvSpPr txBox="1"/>
          <p:nvPr/>
        </p:nvSpPr>
        <p:spPr>
          <a:xfrm>
            <a:off x="609600" y="6232009"/>
            <a:ext cx="7467600" cy="369332"/>
          </a:xfrm>
          <a:prstGeom prst="rect">
            <a:avLst/>
          </a:prstGeom>
          <a:noFill/>
        </p:spPr>
        <p:txBody>
          <a:bodyPr wrap="square" lIns="0" tIns="0" rIns="0" bIns="0" rtlCol="0" anchor="b" anchorCtr="0">
            <a:spAutoFit/>
          </a:bodyPr>
          <a:lstStyle/>
          <a:p>
            <a:r>
              <a:rPr lang="en-US" sz="1200" i="1" dirty="0">
                <a:solidFill>
                  <a:schemeClr val="bg1"/>
                </a:solidFill>
                <a:latin typeface="Calibri" pitchFamily="34" charset="0"/>
              </a:rPr>
              <a:t>* Common daily activities are defined as bathing, dressing, help with prepared meals, help doing housework, or grocery shopping. </a:t>
            </a:r>
          </a:p>
        </p:txBody>
      </p:sp>
      <p:sp>
        <p:nvSpPr>
          <p:cNvPr id="23" name="TextBox 22">
            <a:hlinkClick r:id="rId4"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Overall</a:t>
            </a:r>
          </a:p>
        </p:txBody>
      </p:sp>
      <p:sp>
        <p:nvSpPr>
          <p:cNvPr id="24" name="TextBox 23">
            <a:hlinkClick r:id="rId5"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25" name="TextBox 24">
            <a:hlinkClick r:id="rId6"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26" name="TextBox 25">
            <a:hlinkClick r:id="rId7"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7" name="TextBox 26">
            <a:hlinkClick r:id="rId8"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8" name="TextBox 27">
            <a:hlinkClick r:id="rId9"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9" name="TextBox 28">
            <a:hlinkClick r:id="rId10"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30" name="TextBox 29">
            <a:hlinkClick r:id="rId11"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cxnSp>
        <p:nvCxnSpPr>
          <p:cNvPr id="15" name="Straight Connector 14"/>
          <p:cNvCxnSpPr/>
          <p:nvPr/>
        </p:nvCxnSpPr>
        <p:spPr>
          <a:xfrm>
            <a:off x="609600" y="6172200"/>
            <a:ext cx="1752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32338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752600"/>
            <a:ext cx="7866460" cy="4495800"/>
          </a:xfrm>
        </p:spPr>
        <p:txBody>
          <a:bodyPr>
            <a:normAutofit/>
          </a:bodyPr>
          <a:lstStyle/>
          <a:p>
            <a:pPr>
              <a:spcAft>
                <a:spcPts val="1400"/>
              </a:spcAft>
            </a:pPr>
            <a:r>
              <a:rPr lang="en-US" dirty="0"/>
              <a:t>In 2017 and 2018, LTSS beneficiaries in all three groups were asked about their LTSS needs and use of In-Home Supportive Services (IHSS), California’s consumer directed personal assistance program. </a:t>
            </a:r>
          </a:p>
          <a:p>
            <a:pPr>
              <a:spcAft>
                <a:spcPts val="1400"/>
              </a:spcAft>
            </a:pPr>
            <a:r>
              <a:rPr lang="en-US" dirty="0">
                <a:solidFill>
                  <a:srgbClr val="000000"/>
                </a:solidFill>
              </a:rPr>
              <a:t>CMC enrollees have lower rates of reporting needing help with personal care* (51%) compared to opt-outs (64%) and non-CMC beneficiaries (55%).</a:t>
            </a:r>
          </a:p>
          <a:p>
            <a:pPr lvl="0"/>
            <a:r>
              <a:rPr lang="en-US" dirty="0">
                <a:solidFill>
                  <a:srgbClr val="000000"/>
                </a:solidFill>
              </a:rPr>
              <a:t>Of those who reported needing help, about 4 in 10 beneficiaries in all groups had unmet needs for personal or routine care. </a:t>
            </a:r>
          </a:p>
          <a:p>
            <a:pPr>
              <a:spcAft>
                <a:spcPts val="1400"/>
              </a:spcAft>
            </a:pPr>
            <a:r>
              <a:rPr lang="en-US" dirty="0">
                <a:solidFill>
                  <a:srgbClr val="000000"/>
                </a:solidFill>
              </a:rPr>
              <a:t>Similar percentages of all duals with disabilities reported receiving IHSS (CMC 88%; opt out 91%, and non-CCI 84%) in 2018. </a:t>
            </a:r>
            <a:endParaRPr lang="en-US" dirty="0"/>
          </a:p>
        </p:txBody>
      </p:sp>
      <p:sp>
        <p:nvSpPr>
          <p:cNvPr id="3" name="Title 2"/>
          <p:cNvSpPr>
            <a:spLocks noGrp="1"/>
          </p:cNvSpPr>
          <p:nvPr>
            <p:ph type="title"/>
          </p:nvPr>
        </p:nvSpPr>
        <p:spPr/>
        <p:txBody>
          <a:bodyPr/>
          <a:lstStyle/>
          <a:p>
            <a:r>
              <a:rPr lang="en-US" dirty="0"/>
              <a:t>9.	Disability and Use of In-Home Supportive Services</a:t>
            </a:r>
          </a:p>
        </p:txBody>
      </p:sp>
      <p:sp>
        <p:nvSpPr>
          <p:cNvPr id="16" name="TextBox 15"/>
          <p:cNvSpPr txBox="1"/>
          <p:nvPr/>
        </p:nvSpPr>
        <p:spPr>
          <a:xfrm>
            <a:off x="381000" y="6270872"/>
            <a:ext cx="7772399" cy="553998"/>
          </a:xfrm>
          <a:prstGeom prst="rect">
            <a:avLst/>
          </a:prstGeom>
          <a:noFill/>
        </p:spPr>
        <p:txBody>
          <a:bodyPr wrap="square" lIns="0" tIns="0" rIns="0" bIns="0" rtlCol="0" anchor="b" anchorCtr="0">
            <a:spAutoFit/>
          </a:bodyPr>
          <a:lstStyle/>
          <a:p>
            <a:r>
              <a:rPr lang="en-US" sz="1200" i="1" dirty="0">
                <a:solidFill>
                  <a:schemeClr val="bg1"/>
                </a:solidFill>
                <a:latin typeface="Calibri" pitchFamily="34" charset="0"/>
              </a:rPr>
              <a:t>* Personal care needs defined as: eating, bathing, dressing, or getting around inside the home.</a:t>
            </a:r>
          </a:p>
          <a:p>
            <a:r>
              <a:rPr lang="en-US" sz="1200" i="1" dirty="0">
                <a:solidFill>
                  <a:schemeClr val="bg1"/>
                </a:solidFill>
                <a:latin typeface="Calibri" pitchFamily="34" charset="0"/>
              </a:rPr>
              <a:t>** Routine needs defined as: everyday household chores, doing necessary business, shopping or getting around for other purposes</a:t>
            </a:r>
          </a:p>
        </p:txBody>
      </p:sp>
      <p:sp>
        <p:nvSpPr>
          <p:cNvPr id="13" name="TextBox 12"/>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tx1"/>
                </a:solidFill>
                <a:latin typeface="Calibri" pitchFamily="34" charset="0"/>
              </a:rPr>
              <a:t>Overall</a:t>
            </a:r>
          </a:p>
        </p:txBody>
      </p:sp>
      <p:sp>
        <p:nvSpPr>
          <p:cNvPr id="14" name="TextBox 13"/>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Los</a:t>
            </a:r>
            <a:br>
              <a:rPr lang="en-US" sz="1100" b="1" dirty="0">
                <a:solidFill>
                  <a:schemeClr val="bg1"/>
                </a:solidFill>
                <a:latin typeface="Calibri" pitchFamily="34" charset="0"/>
              </a:rPr>
            </a:br>
            <a:r>
              <a:rPr lang="en-US" sz="1100" b="1" dirty="0">
                <a:solidFill>
                  <a:schemeClr val="bg1"/>
                </a:solidFill>
                <a:latin typeface="Calibri" pitchFamily="34" charset="0"/>
              </a:rPr>
              <a:t>Angeles</a:t>
            </a:r>
          </a:p>
        </p:txBody>
      </p:sp>
      <p:sp>
        <p:nvSpPr>
          <p:cNvPr id="15" name="TextBox 14"/>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Riverside</a:t>
            </a:r>
          </a:p>
        </p:txBody>
      </p:sp>
      <p:sp>
        <p:nvSpPr>
          <p:cNvPr id="17" name="TextBox 16"/>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San Bernardino</a:t>
            </a:r>
          </a:p>
        </p:txBody>
      </p:sp>
      <p:sp>
        <p:nvSpPr>
          <p:cNvPr id="18" name="TextBox 17"/>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San</a:t>
            </a:r>
            <a:br>
              <a:rPr lang="en-US" sz="1100" b="1" dirty="0">
                <a:solidFill>
                  <a:schemeClr val="bg1"/>
                </a:solidFill>
                <a:latin typeface="Calibri" pitchFamily="34" charset="0"/>
              </a:rPr>
            </a:br>
            <a:r>
              <a:rPr lang="en-US" sz="1100" b="1" dirty="0">
                <a:solidFill>
                  <a:schemeClr val="bg1"/>
                </a:solidFill>
                <a:latin typeface="Calibri" pitchFamily="34" charset="0"/>
              </a:rPr>
              <a:t>Diego</a:t>
            </a:r>
          </a:p>
        </p:txBody>
      </p:sp>
      <p:sp>
        <p:nvSpPr>
          <p:cNvPr id="19" name="TextBox 18"/>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Santa</a:t>
            </a:r>
            <a:br>
              <a:rPr lang="en-US" sz="1100" b="1" dirty="0">
                <a:solidFill>
                  <a:schemeClr val="bg1"/>
                </a:solidFill>
                <a:latin typeface="Calibri" pitchFamily="34" charset="0"/>
              </a:rPr>
            </a:br>
            <a:r>
              <a:rPr lang="en-US" sz="1100" b="1" dirty="0">
                <a:solidFill>
                  <a:schemeClr val="bg1"/>
                </a:solidFill>
                <a:latin typeface="Calibri" pitchFamily="34" charset="0"/>
              </a:rPr>
              <a:t>Clara</a:t>
            </a:r>
          </a:p>
        </p:txBody>
      </p:sp>
      <p:sp>
        <p:nvSpPr>
          <p:cNvPr id="20" name="TextBox 19"/>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San</a:t>
            </a:r>
            <a:br>
              <a:rPr lang="en-US" sz="1100" b="1" dirty="0">
                <a:solidFill>
                  <a:schemeClr val="bg1"/>
                </a:solidFill>
                <a:latin typeface="Calibri" pitchFamily="34" charset="0"/>
              </a:rPr>
            </a:br>
            <a:r>
              <a:rPr lang="en-US" sz="1100" b="1" dirty="0">
                <a:solidFill>
                  <a:schemeClr val="bg1"/>
                </a:solidFill>
                <a:latin typeface="Calibri" pitchFamily="34" charset="0"/>
              </a:rPr>
              <a:t>Mateo</a:t>
            </a:r>
          </a:p>
        </p:txBody>
      </p:sp>
      <p:sp>
        <p:nvSpPr>
          <p:cNvPr id="21" name="TextBox 20">
            <a:hlinkClick r:id="" action="ppaction://noaction"/>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Orange</a:t>
            </a:r>
          </a:p>
        </p:txBody>
      </p:sp>
      <p:cxnSp>
        <p:nvCxnSpPr>
          <p:cNvPr id="22" name="Straight Connector 21"/>
          <p:cNvCxnSpPr/>
          <p:nvPr/>
        </p:nvCxnSpPr>
        <p:spPr>
          <a:xfrm>
            <a:off x="381000" y="6248400"/>
            <a:ext cx="1752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36023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LTSS Needs and Use of IHSS in 2018</a:t>
            </a:r>
          </a:p>
        </p:txBody>
      </p:sp>
      <p:sp>
        <p:nvSpPr>
          <p:cNvPr id="5" name="TextBox 4"/>
          <p:cNvSpPr txBox="1"/>
          <p:nvPr/>
        </p:nvSpPr>
        <p:spPr>
          <a:xfrm>
            <a:off x="228600" y="5814536"/>
            <a:ext cx="7696200" cy="738664"/>
          </a:xfrm>
          <a:prstGeom prst="rect">
            <a:avLst/>
          </a:prstGeom>
          <a:noFill/>
        </p:spPr>
        <p:txBody>
          <a:bodyPr wrap="square" lIns="0" tIns="0" rIns="0" bIns="0" rtlCol="0" anchor="b" anchorCtr="0">
            <a:spAutoFit/>
          </a:bodyPr>
          <a:lstStyle/>
          <a:p>
            <a:pPr marL="171450" indent="-171450">
              <a:buFontTx/>
              <a:buChar char="•"/>
            </a:pPr>
            <a:r>
              <a:rPr lang="en-US" sz="1200" i="1" dirty="0">
                <a:solidFill>
                  <a:schemeClr val="bg1"/>
                </a:solidFill>
                <a:latin typeface="Calibri" pitchFamily="34" charset="0"/>
              </a:rPr>
              <a:t>The question about IHSS was only asked if the beneficiary responded yes that they needed assistance with personal care and/or assistance with routine needs</a:t>
            </a:r>
          </a:p>
          <a:p>
            <a:pPr marL="171450" indent="-171450">
              <a:buFontTx/>
              <a:buChar char="•"/>
            </a:pPr>
            <a:r>
              <a:rPr lang="en-US" sz="1200" dirty="0">
                <a:solidFill>
                  <a:schemeClr val="bg1"/>
                </a:solidFill>
              </a:rPr>
              <a:t># The percentages reflect the fraction of people who need help with personal or routine care who are using IHSS</a:t>
            </a:r>
          </a:p>
          <a:p>
            <a:pPr marL="171450" indent="-171450">
              <a:buFontTx/>
              <a:buChar char="•"/>
            </a:pPr>
            <a:r>
              <a:rPr lang="en-US" sz="1200" i="1" dirty="0">
                <a:solidFill>
                  <a:schemeClr val="bg1"/>
                </a:solidFill>
                <a:latin typeface="Calibri" pitchFamily="34" charset="0"/>
              </a:rPr>
              <a:t>  </a:t>
            </a:r>
          </a:p>
        </p:txBody>
      </p:sp>
      <p:cxnSp>
        <p:nvCxnSpPr>
          <p:cNvPr id="22" name="Straight Connector 21"/>
          <p:cNvCxnSpPr/>
          <p:nvPr/>
        </p:nvCxnSpPr>
        <p:spPr>
          <a:xfrm>
            <a:off x="5334000" y="2819400"/>
            <a:ext cx="0" cy="2514600"/>
          </a:xfrm>
          <a:prstGeom prst="line">
            <a:avLst/>
          </a:prstGeom>
          <a:ln w="19050">
            <a:solidFill>
              <a:srgbClr val="02458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705600" y="2819400"/>
            <a:ext cx="0" cy="2514600"/>
          </a:xfrm>
          <a:prstGeom prst="line">
            <a:avLst/>
          </a:prstGeom>
          <a:ln w="19050">
            <a:solidFill>
              <a:srgbClr val="02458C"/>
            </a:solidFill>
          </a:ln>
        </p:spPr>
        <p:style>
          <a:lnRef idx="1">
            <a:schemeClr val="accent1"/>
          </a:lnRef>
          <a:fillRef idx="0">
            <a:schemeClr val="accent1"/>
          </a:fillRef>
          <a:effectRef idx="0">
            <a:schemeClr val="accent1"/>
          </a:effectRef>
          <a:fontRef idx="minor">
            <a:schemeClr val="tx1"/>
          </a:fontRef>
        </p:style>
      </p:cxnSp>
      <p:sp>
        <p:nvSpPr>
          <p:cNvPr id="24" name="Content Placeholder 1"/>
          <p:cNvSpPr>
            <a:spLocks noGrp="1"/>
          </p:cNvSpPr>
          <p:nvPr>
            <p:ph idx="1"/>
          </p:nvPr>
        </p:nvSpPr>
        <p:spPr>
          <a:xfrm>
            <a:off x="228600" y="2529840"/>
            <a:ext cx="8077200" cy="3185160"/>
          </a:xfrm>
        </p:spPr>
        <p:txBody>
          <a:bodyPr>
            <a:normAutofit/>
          </a:bodyPr>
          <a:lstStyle/>
          <a:p>
            <a:pPr marL="0" indent="0">
              <a:lnSpc>
                <a:spcPct val="90000"/>
              </a:lnSpc>
              <a:spcBef>
                <a:spcPts val="400"/>
              </a:spcBef>
              <a:spcAft>
                <a:spcPts val="800"/>
              </a:spcAft>
              <a:buNone/>
              <a:tabLst>
                <a:tab pos="4114800" algn="ctr"/>
                <a:tab pos="5486400" algn="ctr"/>
                <a:tab pos="6858000" algn="ctr"/>
              </a:tabLst>
            </a:pPr>
            <a:r>
              <a:rPr lang="en-US" sz="1800" dirty="0"/>
              <a:t>	      CMC	     CMC	      Non-CMC</a:t>
            </a:r>
            <a:br>
              <a:rPr lang="en-US" sz="1800" dirty="0"/>
            </a:br>
            <a:r>
              <a:rPr lang="en-US" sz="1800" dirty="0"/>
              <a:t>	      </a:t>
            </a:r>
            <a:r>
              <a:rPr lang="en-US" sz="1800" u="sng" dirty="0"/>
              <a:t>enrollees</a:t>
            </a:r>
            <a:r>
              <a:rPr lang="en-US" sz="1800" dirty="0"/>
              <a:t>	      </a:t>
            </a:r>
            <a:r>
              <a:rPr lang="en-US" sz="1800" u="sng" dirty="0"/>
              <a:t>opt-outs</a:t>
            </a:r>
            <a:r>
              <a:rPr lang="en-US" sz="1800" dirty="0"/>
              <a:t>	      </a:t>
            </a:r>
            <a:r>
              <a:rPr lang="en-US" sz="1800" u="sng" dirty="0"/>
              <a:t>counties</a:t>
            </a:r>
          </a:p>
          <a:p>
            <a:pPr marL="111125" indent="0">
              <a:spcBef>
                <a:spcPts val="400"/>
              </a:spcBef>
              <a:spcAft>
                <a:spcPts val="800"/>
              </a:spcAft>
              <a:buNone/>
              <a:tabLst>
                <a:tab pos="566738" algn="l"/>
                <a:tab pos="914400" algn="l"/>
                <a:tab pos="3884613" algn="ctr"/>
                <a:tab pos="4514850" algn="ctr"/>
                <a:tab pos="5259388" algn="ctr"/>
                <a:tab pos="5881688" algn="ctr"/>
                <a:tab pos="6627813" algn="ctr"/>
                <a:tab pos="7258050" algn="ctr"/>
              </a:tabLst>
            </a:pPr>
            <a:r>
              <a:rPr lang="en-US" sz="1800" dirty="0"/>
              <a:t>Needs help with personal care needs	          51%</a:t>
            </a:r>
            <a:r>
              <a:rPr lang="en-US" dirty="0"/>
              <a:t>                  </a:t>
            </a:r>
            <a:r>
              <a:rPr lang="en-US" sz="1800" dirty="0"/>
              <a:t> 64%</a:t>
            </a:r>
            <a:r>
              <a:rPr lang="en-US" dirty="0"/>
              <a:t>                  </a:t>
            </a:r>
            <a:r>
              <a:rPr lang="en-US" sz="1800" dirty="0"/>
              <a:t>55%</a:t>
            </a:r>
          </a:p>
          <a:p>
            <a:pPr marL="111125" indent="0">
              <a:spcBef>
                <a:spcPts val="400"/>
              </a:spcBef>
              <a:spcAft>
                <a:spcPts val="800"/>
              </a:spcAft>
              <a:buNone/>
              <a:tabLst>
                <a:tab pos="566738" algn="l"/>
                <a:tab pos="914400" algn="l"/>
                <a:tab pos="3884613" algn="ctr"/>
                <a:tab pos="4514850" algn="ctr"/>
                <a:tab pos="5259388" algn="ctr"/>
                <a:tab pos="5881688" algn="ctr"/>
                <a:tab pos="6627813" algn="ctr"/>
                <a:tab pos="7258050" algn="ctr"/>
              </a:tabLst>
            </a:pPr>
            <a:r>
              <a:rPr lang="en-US" dirty="0"/>
              <a:t>Needs help with routine needs	                     78%                   83%                  77%</a:t>
            </a:r>
            <a:endParaRPr lang="en-US" sz="1800" dirty="0"/>
          </a:p>
          <a:p>
            <a:pPr marL="111125" indent="0">
              <a:spcBef>
                <a:spcPts val="400"/>
              </a:spcBef>
              <a:spcAft>
                <a:spcPts val="800"/>
              </a:spcAft>
              <a:buNone/>
              <a:tabLst>
                <a:tab pos="566738" algn="l"/>
                <a:tab pos="914400" algn="l"/>
                <a:tab pos="3884613" algn="ctr"/>
                <a:tab pos="4514850" algn="ctr"/>
                <a:tab pos="5259388" algn="ctr"/>
                <a:tab pos="5881688" algn="ctr"/>
                <a:tab pos="6627813" algn="ctr"/>
                <a:tab pos="7258050" algn="ctr"/>
              </a:tabLst>
            </a:pPr>
            <a:r>
              <a:rPr lang="en-US" sz="1800" dirty="0"/>
              <a:t>LTSS beneficiaries currently using IHSS*	      88%</a:t>
            </a:r>
            <a:r>
              <a:rPr lang="en-US" sz="1800" baseline="30000" dirty="0"/>
              <a:t>#</a:t>
            </a:r>
            <a:r>
              <a:rPr lang="en-US" sz="1800" dirty="0"/>
              <a:t>		     </a:t>
            </a:r>
            <a:r>
              <a:rPr lang="en-US" dirty="0"/>
              <a:t>91</a:t>
            </a:r>
            <a:r>
              <a:rPr lang="en-US" sz="1800" dirty="0"/>
              <a:t>%</a:t>
            </a:r>
            <a:r>
              <a:rPr lang="en-US" baseline="30000" dirty="0"/>
              <a:t>#</a:t>
            </a:r>
            <a:r>
              <a:rPr lang="en-US" sz="1800" dirty="0"/>
              <a:t>               84%</a:t>
            </a:r>
            <a:r>
              <a:rPr lang="en-US" baseline="30000" dirty="0"/>
              <a:t>#</a:t>
            </a:r>
          </a:p>
          <a:p>
            <a:pPr marL="111125" indent="0">
              <a:spcBef>
                <a:spcPts val="400"/>
              </a:spcBef>
              <a:spcAft>
                <a:spcPts val="800"/>
              </a:spcAft>
              <a:buNone/>
              <a:tabLst>
                <a:tab pos="566738" algn="l"/>
                <a:tab pos="914400" algn="l"/>
                <a:tab pos="3884613" algn="ctr"/>
                <a:tab pos="4514850" algn="ctr"/>
                <a:tab pos="5259388" algn="ctr"/>
                <a:tab pos="5881688" algn="ctr"/>
                <a:tab pos="6627813" algn="ctr"/>
                <a:tab pos="7258050" algn="ctr"/>
              </a:tabLst>
            </a:pPr>
            <a:r>
              <a:rPr lang="en-US" dirty="0"/>
              <a:t>Average number IHSS hours/month</a:t>
            </a:r>
            <a:r>
              <a:rPr lang="en-US" sz="1800" dirty="0"/>
              <a:t>	              90		                103		               95		</a:t>
            </a:r>
          </a:p>
          <a:p>
            <a:pPr marL="111125" indent="0">
              <a:spcBef>
                <a:spcPts val="400"/>
              </a:spcBef>
              <a:spcAft>
                <a:spcPts val="800"/>
              </a:spcAft>
              <a:buNone/>
              <a:tabLst>
                <a:tab pos="566738" algn="l"/>
                <a:tab pos="914400" algn="l"/>
                <a:tab pos="3884613" algn="ctr"/>
                <a:tab pos="4514850" algn="ctr"/>
                <a:tab pos="5259388" algn="ctr"/>
                <a:tab pos="5881688" algn="ctr"/>
                <a:tab pos="6627813" algn="ctr"/>
                <a:tab pos="7258050" algn="ctr"/>
              </a:tabLst>
            </a:pPr>
            <a:r>
              <a:rPr lang="en-US" dirty="0"/>
              <a:t>Unmet need for personal or routine care    40%	                41%		              39%</a:t>
            </a:r>
            <a:endParaRPr lang="en-US" sz="1100" dirty="0"/>
          </a:p>
        </p:txBody>
      </p:sp>
      <p:sp>
        <p:nvSpPr>
          <p:cNvPr id="25" name="TextBox 24"/>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tx1"/>
                </a:solidFill>
                <a:latin typeface="Calibri" pitchFamily="34" charset="0"/>
              </a:rPr>
              <a:t>Overall</a:t>
            </a:r>
          </a:p>
        </p:txBody>
      </p:sp>
      <p:sp>
        <p:nvSpPr>
          <p:cNvPr id="26" name="TextBox 25"/>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Los</a:t>
            </a:r>
            <a:br>
              <a:rPr lang="en-US" sz="1100" b="1" dirty="0">
                <a:solidFill>
                  <a:schemeClr val="bg1"/>
                </a:solidFill>
                <a:latin typeface="Calibri" pitchFamily="34" charset="0"/>
              </a:rPr>
            </a:br>
            <a:r>
              <a:rPr lang="en-US" sz="1100" b="1" dirty="0">
                <a:solidFill>
                  <a:schemeClr val="bg1"/>
                </a:solidFill>
                <a:latin typeface="Calibri" pitchFamily="34" charset="0"/>
              </a:rPr>
              <a:t>Angeles</a:t>
            </a:r>
          </a:p>
        </p:txBody>
      </p:sp>
      <p:sp>
        <p:nvSpPr>
          <p:cNvPr id="27" name="TextBox 26"/>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Riverside</a:t>
            </a:r>
          </a:p>
        </p:txBody>
      </p:sp>
      <p:sp>
        <p:nvSpPr>
          <p:cNvPr id="28" name="TextBox 27"/>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San Bernardino</a:t>
            </a:r>
          </a:p>
        </p:txBody>
      </p:sp>
      <p:sp>
        <p:nvSpPr>
          <p:cNvPr id="29" name="TextBox 28"/>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San</a:t>
            </a:r>
            <a:br>
              <a:rPr lang="en-US" sz="1100" b="1" dirty="0">
                <a:solidFill>
                  <a:schemeClr val="bg1"/>
                </a:solidFill>
                <a:latin typeface="Calibri" pitchFamily="34" charset="0"/>
              </a:rPr>
            </a:br>
            <a:r>
              <a:rPr lang="en-US" sz="1100" b="1" dirty="0">
                <a:solidFill>
                  <a:schemeClr val="bg1"/>
                </a:solidFill>
                <a:latin typeface="Calibri" pitchFamily="34" charset="0"/>
              </a:rPr>
              <a:t>Diego</a:t>
            </a:r>
          </a:p>
        </p:txBody>
      </p:sp>
      <p:sp>
        <p:nvSpPr>
          <p:cNvPr id="30" name="TextBox 29"/>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Santa</a:t>
            </a:r>
            <a:br>
              <a:rPr lang="en-US" sz="1100" b="1" dirty="0">
                <a:solidFill>
                  <a:schemeClr val="bg1"/>
                </a:solidFill>
                <a:latin typeface="Calibri" pitchFamily="34" charset="0"/>
              </a:rPr>
            </a:br>
            <a:r>
              <a:rPr lang="en-US" sz="1100" b="1" dirty="0">
                <a:solidFill>
                  <a:schemeClr val="bg1"/>
                </a:solidFill>
                <a:latin typeface="Calibri" pitchFamily="34" charset="0"/>
              </a:rPr>
              <a:t>Clara</a:t>
            </a:r>
          </a:p>
        </p:txBody>
      </p:sp>
      <p:sp>
        <p:nvSpPr>
          <p:cNvPr id="31" name="TextBox 30"/>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San</a:t>
            </a:r>
            <a:br>
              <a:rPr lang="en-US" sz="1100" b="1" dirty="0">
                <a:solidFill>
                  <a:schemeClr val="bg1"/>
                </a:solidFill>
                <a:latin typeface="Calibri" pitchFamily="34" charset="0"/>
              </a:rPr>
            </a:br>
            <a:r>
              <a:rPr lang="en-US" sz="1100" b="1" dirty="0">
                <a:solidFill>
                  <a:schemeClr val="bg1"/>
                </a:solidFill>
                <a:latin typeface="Calibri" pitchFamily="34" charset="0"/>
              </a:rPr>
              <a:t>Mateo</a:t>
            </a:r>
          </a:p>
        </p:txBody>
      </p:sp>
      <p:sp>
        <p:nvSpPr>
          <p:cNvPr id="32" name="TextBox 31">
            <a:hlinkClick r:id="" action="ppaction://noaction"/>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chemeClr val="bg1"/>
                </a:solidFill>
                <a:latin typeface="Calibri" pitchFamily="34" charset="0"/>
              </a:rPr>
              <a:t>Orange</a:t>
            </a:r>
          </a:p>
        </p:txBody>
      </p:sp>
      <p:cxnSp>
        <p:nvCxnSpPr>
          <p:cNvPr id="17" name="Straight Connector 16"/>
          <p:cNvCxnSpPr/>
          <p:nvPr/>
        </p:nvCxnSpPr>
        <p:spPr>
          <a:xfrm>
            <a:off x="304800" y="5791200"/>
            <a:ext cx="1752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5659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Los Angeles County: Aggregated Results </a:t>
            </a:r>
            <a:br>
              <a:rPr lang="en-US" dirty="0"/>
            </a:br>
            <a:r>
              <a:rPr lang="en-US" dirty="0"/>
              <a:t>from Years 1-4</a:t>
            </a:r>
          </a:p>
        </p:txBody>
      </p:sp>
      <p:sp>
        <p:nvSpPr>
          <p:cNvPr id="18" name="TextBox 17">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9" name="TextBox 18">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Los</a:t>
            </a:r>
            <a:br>
              <a:rPr lang="en-US" sz="1100" b="1" dirty="0">
                <a:latin typeface="Calibri" pitchFamily="34" charset="0"/>
              </a:rPr>
            </a:br>
            <a:r>
              <a:rPr lang="en-US" sz="1100" b="1" dirty="0">
                <a:latin typeface="Calibri" pitchFamily="34" charset="0"/>
              </a:rPr>
              <a:t>Angeles</a:t>
            </a:r>
          </a:p>
        </p:txBody>
      </p:sp>
      <p:sp>
        <p:nvSpPr>
          <p:cNvPr id="20" name="TextBox 19">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21" name="TextBox 20">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2" name="TextBox 21">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3" name="TextBox 22">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4" name="TextBox 23">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5" name="TextBox 24">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1747047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Both CMC enrollees and opt-outs in Los Angeles County express similar high levels of confidence that they know how to manage their health conditions, can get questions about their health needs answered and know who to call if they have a health need or question. In each area, about eight in ten of both Los Angeles County enrollees and opt-outs express confidence in their ability to manage their condition.</a:t>
            </a:r>
          </a:p>
        </p:txBody>
      </p:sp>
      <p:sp>
        <p:nvSpPr>
          <p:cNvPr id="3" name="Title 2"/>
          <p:cNvSpPr>
            <a:spLocks noGrp="1"/>
          </p:cNvSpPr>
          <p:nvPr>
            <p:ph type="title"/>
          </p:nvPr>
        </p:nvSpPr>
        <p:spPr/>
        <p:txBody>
          <a:bodyPr/>
          <a:lstStyle/>
          <a:p>
            <a:r>
              <a:rPr lang="en-US" dirty="0"/>
              <a:t>1.	Beneficiary Confidence Navigating Health Care</a:t>
            </a:r>
            <a:br>
              <a:rPr lang="en-US" dirty="0"/>
            </a:br>
            <a:r>
              <a:rPr lang="en-US" dirty="0"/>
              <a:t>in Los Angeles County</a:t>
            </a:r>
          </a:p>
        </p:txBody>
      </p:sp>
      <p:sp>
        <p:nvSpPr>
          <p:cNvPr id="12" name="TextBox 11">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3" name="TextBox 12">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Los</a:t>
            </a:r>
            <a:br>
              <a:rPr lang="en-US" sz="1100" b="1" dirty="0">
                <a:latin typeface="Calibri" pitchFamily="34" charset="0"/>
              </a:rPr>
            </a:br>
            <a:r>
              <a:rPr lang="en-US" sz="1100" b="1" dirty="0">
                <a:latin typeface="Calibri" pitchFamily="34" charset="0"/>
              </a:rPr>
              <a:t>Angeles</a:t>
            </a:r>
          </a:p>
        </p:txBody>
      </p:sp>
      <p:sp>
        <p:nvSpPr>
          <p:cNvPr id="14" name="TextBox 13">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5" name="TextBox 14">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16" name="TextBox 15">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17" name="TextBox 16">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18" name="TextBox 17">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19" name="TextBox 18">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4229359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0" y="1524000"/>
            <a:ext cx="8059340" cy="5181600"/>
          </a:xfrm>
        </p:spPr>
        <p:txBody>
          <a:bodyPr>
            <a:noAutofit/>
          </a:bodyPr>
          <a:lstStyle/>
          <a:p>
            <a:pPr marL="0" indent="0" algn="l">
              <a:spcBef>
                <a:spcPts val="0"/>
              </a:spcBef>
              <a:spcAft>
                <a:spcPts val="1400"/>
              </a:spcAft>
            </a:pPr>
            <a:r>
              <a:rPr lang="en-US" sz="1600" b="1" u="sng" dirty="0"/>
              <a:t>Survey method</a:t>
            </a:r>
            <a:endParaRPr lang="en-US" sz="1600" b="1" dirty="0"/>
          </a:p>
          <a:p>
            <a:pPr marL="285750" indent="-285750" algn="l">
              <a:spcBef>
                <a:spcPts val="0"/>
              </a:spcBef>
              <a:spcAft>
                <a:spcPts val="1400"/>
              </a:spcAft>
              <a:buFont typeface="Wingdings" panose="05000000000000000000" pitchFamily="2" charset="2"/>
              <a:buChar char="§"/>
            </a:pPr>
            <a:r>
              <a:rPr lang="en-US" sz="1600" b="1" dirty="0"/>
              <a:t>Telephone interviews with stratified random samples of dual eligible beneficiaries in Cal MediConnect (CMC) counties, as well as beneficiaries in 9 non-CMC counties</a:t>
            </a:r>
          </a:p>
          <a:p>
            <a:pPr marL="0" indent="0" algn="l">
              <a:spcBef>
                <a:spcPts val="0"/>
              </a:spcBef>
              <a:spcAft>
                <a:spcPts val="1400"/>
              </a:spcAft>
            </a:pPr>
            <a:r>
              <a:rPr lang="en-US" sz="1600" b="1" u="sng" dirty="0"/>
              <a:t>Data collection periods</a:t>
            </a:r>
            <a:endParaRPr lang="en-US" sz="1600" b="1" dirty="0"/>
          </a:p>
          <a:p>
            <a:pPr marL="285750" indent="-285750" algn="l">
              <a:spcBef>
                <a:spcPts val="0"/>
              </a:spcBef>
              <a:spcAft>
                <a:spcPts val="800"/>
              </a:spcAft>
              <a:buFont typeface="Wingdings" panose="05000000000000000000" pitchFamily="2" charset="2"/>
              <a:buChar char="§"/>
            </a:pPr>
            <a:r>
              <a:rPr lang="en-US" sz="1600" b="1" dirty="0"/>
              <a:t>2015 (includes Wave 1 in September; and Wave 2 in November) </a:t>
            </a:r>
          </a:p>
          <a:p>
            <a:pPr marL="285750" indent="-285750" algn="l">
              <a:spcBef>
                <a:spcPts val="0"/>
              </a:spcBef>
              <a:spcAft>
                <a:spcPts val="800"/>
              </a:spcAft>
              <a:buFont typeface="Wingdings" panose="05000000000000000000" pitchFamily="2" charset="2"/>
              <a:buChar char="§"/>
            </a:pPr>
            <a:r>
              <a:rPr lang="en-US" sz="1600" b="1" dirty="0"/>
              <a:t>2016 (includes Wave 3 in April; and Wave 4 in September)</a:t>
            </a:r>
          </a:p>
          <a:p>
            <a:pPr marL="285750" indent="-285750" algn="l">
              <a:spcBef>
                <a:spcPts val="0"/>
              </a:spcBef>
              <a:spcAft>
                <a:spcPts val="800"/>
              </a:spcAft>
              <a:buFont typeface="Wingdings" panose="05000000000000000000" pitchFamily="2" charset="2"/>
              <a:buChar char="§"/>
            </a:pPr>
            <a:r>
              <a:rPr lang="en-US" sz="1600" b="1" dirty="0"/>
              <a:t>2017 (includes Wave 5 in August)</a:t>
            </a:r>
          </a:p>
          <a:p>
            <a:pPr marL="285750" indent="-285750" algn="l">
              <a:spcBef>
                <a:spcPts val="0"/>
              </a:spcBef>
              <a:spcAft>
                <a:spcPts val="800"/>
              </a:spcAft>
              <a:buFont typeface="Wingdings" panose="05000000000000000000" pitchFamily="2" charset="2"/>
              <a:buChar char="§"/>
            </a:pPr>
            <a:r>
              <a:rPr lang="en-US" sz="1600" b="1" dirty="0"/>
              <a:t>2018 (includes Wave 6 in May)</a:t>
            </a:r>
          </a:p>
          <a:p>
            <a:pPr marL="0" indent="0" algn="l">
              <a:spcBef>
                <a:spcPts val="0"/>
              </a:spcBef>
              <a:spcAft>
                <a:spcPts val="1400"/>
              </a:spcAft>
            </a:pPr>
            <a:r>
              <a:rPr lang="en-US" sz="1600" b="1" u="sng" dirty="0"/>
              <a:t>Populations surveyed</a:t>
            </a:r>
            <a:endParaRPr lang="en-US" sz="1600" b="1" dirty="0"/>
          </a:p>
          <a:p>
            <a:pPr marL="285750" indent="-285750" algn="l">
              <a:spcBef>
                <a:spcPts val="0"/>
              </a:spcBef>
              <a:spcAft>
                <a:spcPts val="1400"/>
              </a:spcAft>
              <a:buFont typeface="Wingdings" panose="05000000000000000000" pitchFamily="2" charset="2"/>
              <a:buChar char="§"/>
            </a:pPr>
            <a:r>
              <a:rPr lang="en-US" sz="1600" b="1" dirty="0"/>
              <a:t>2015: CMC enrollees and opt-outs in 5 counties (Los Angeles, Riverside, San Bernardino, San Diego, and Santa Clara), and two non-CMC counties (Alameda and San Francisco)</a:t>
            </a:r>
          </a:p>
          <a:p>
            <a:pPr marL="285750" indent="-285750" algn="l">
              <a:spcBef>
                <a:spcPts val="0"/>
              </a:spcBef>
              <a:spcAft>
                <a:spcPts val="1400"/>
              </a:spcAft>
              <a:buFont typeface="Wingdings" panose="05000000000000000000" pitchFamily="2" charset="2"/>
              <a:buChar char="§"/>
            </a:pPr>
            <a:r>
              <a:rPr lang="en-US" sz="1600" b="1" dirty="0"/>
              <a:t>2016 through 2018: CMC counties were expanded to two additional counties (San Mateo and Orange)</a:t>
            </a:r>
          </a:p>
          <a:p>
            <a:pPr marL="285750" indent="-285750" algn="l">
              <a:spcBef>
                <a:spcPts val="0"/>
              </a:spcBef>
              <a:spcAft>
                <a:spcPts val="1400"/>
              </a:spcAft>
              <a:buFont typeface="Wingdings" panose="05000000000000000000" pitchFamily="2" charset="2"/>
              <a:buChar char="§"/>
            </a:pPr>
            <a:r>
              <a:rPr lang="en-US" sz="1600" b="1" dirty="0"/>
              <a:t>2017 and 2018: Non-CCI counties were expanded to include a total of 9 non-CMC counties</a:t>
            </a:r>
          </a:p>
        </p:txBody>
      </p:sp>
      <p:sp>
        <p:nvSpPr>
          <p:cNvPr id="4" name="Title 3"/>
          <p:cNvSpPr>
            <a:spLocks noGrp="1"/>
          </p:cNvSpPr>
          <p:nvPr>
            <p:ph type="title"/>
          </p:nvPr>
        </p:nvSpPr>
        <p:spPr/>
        <p:txBody>
          <a:bodyPr/>
          <a:lstStyle/>
          <a:p>
            <a:r>
              <a:rPr lang="en-US" dirty="0"/>
              <a:t>About the Surveys (1)</a:t>
            </a:r>
          </a:p>
        </p:txBody>
      </p:sp>
      <p:sp>
        <p:nvSpPr>
          <p:cNvPr id="12" name="TextBox 11"/>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21" name="TextBox 20"/>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22" name="TextBox 21"/>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23" name="TextBox 22"/>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4" name="TextBox 23"/>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5" name="TextBox 24"/>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6" name="TextBox 25"/>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7" name="TextBox 26">
            <a:hlinkClick r:id="" action="ppaction://noaction"/>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13545886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ontent Placeholder 12"/>
          <p:cNvGraphicFramePr>
            <a:graphicFrameLocks noGrp="1"/>
          </p:cNvGraphicFramePr>
          <p:nvPr>
            <p:ph idx="1"/>
            <p:extLst>
              <p:ext uri="{D42A27DB-BD31-4B8C-83A1-F6EECF244321}">
                <p14:modId xmlns:p14="http://schemas.microsoft.com/office/powerpoint/2010/main" val="2646975118"/>
              </p:ext>
            </p:extLst>
          </p:nvPr>
        </p:nvGraphicFramePr>
        <p:xfrm>
          <a:off x="398463" y="1920875"/>
          <a:ext cx="77724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dirty="0"/>
              <a:t>Beneficiary Confidence Navigating Health Care </a:t>
            </a:r>
            <a:br>
              <a:rPr lang="en-US" dirty="0"/>
            </a:br>
            <a:r>
              <a:rPr lang="en-US" dirty="0"/>
              <a:t>in Los Angeles County</a:t>
            </a:r>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LA-1</a:t>
            </a:r>
          </a:p>
        </p:txBody>
      </p:sp>
      <p:sp>
        <p:nvSpPr>
          <p:cNvPr id="14" name="TextBox 13">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5" name="TextBox 14">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Los</a:t>
            </a:r>
            <a:br>
              <a:rPr lang="en-US" sz="1100" b="1" dirty="0">
                <a:latin typeface="Calibri" pitchFamily="34" charset="0"/>
              </a:rPr>
            </a:br>
            <a:r>
              <a:rPr lang="en-US" sz="1100" b="1" dirty="0">
                <a:latin typeface="Calibri" pitchFamily="34" charset="0"/>
              </a:rPr>
              <a:t>Angeles</a:t>
            </a:r>
          </a:p>
        </p:txBody>
      </p:sp>
      <p:sp>
        <p:nvSpPr>
          <p:cNvPr id="16" name="TextBox 15">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20" name="TextBox 19">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1" name="TextBox 20">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2" name="TextBox 21">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3" name="TextBox 22">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4" name="TextBox 23">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34297630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1400"/>
              </a:spcAft>
            </a:pPr>
            <a:r>
              <a:rPr lang="en-US" dirty="0"/>
              <a:t>Large majorities of CMC enrollees in Los Angeles County (between 77% and 87%) say they are satisfied with the health care services they are receiving in each of seven areas measured. CMC enrollees were more likely to be satisfied with their ability to call a health care provider regardless of the time of day (77% CMC vs.73% opt-outs). Slightly more CMC opt-outs than enrollees are satisfied in five areas. These include:</a:t>
            </a:r>
          </a:p>
          <a:p>
            <a:pPr lvl="1">
              <a:spcAft>
                <a:spcPts val="1400"/>
              </a:spcAft>
            </a:pPr>
            <a:r>
              <a:rPr lang="en-US" dirty="0"/>
              <a:t>Amount of time doctor/other staff spend with you (87% among enrollees vs. 89% among opt-outs)</a:t>
            </a:r>
          </a:p>
          <a:p>
            <a:pPr lvl="1">
              <a:spcAft>
                <a:spcPts val="1400"/>
              </a:spcAft>
            </a:pPr>
            <a:r>
              <a:rPr lang="en-US" dirty="0"/>
              <a:t>Choice of doctors (83% vs. 87%)</a:t>
            </a:r>
          </a:p>
          <a:p>
            <a:pPr lvl="1">
              <a:spcAft>
                <a:spcPts val="1400"/>
              </a:spcAft>
            </a:pPr>
            <a:r>
              <a:rPr lang="en-US" dirty="0"/>
              <a:t>Choice of hospitals (77% vs. 82%)</a:t>
            </a:r>
          </a:p>
          <a:p>
            <a:pPr lvl="1">
              <a:spcAft>
                <a:spcPts val="1400"/>
              </a:spcAft>
            </a:pPr>
            <a:r>
              <a:rPr lang="en-US" dirty="0"/>
              <a:t>The way different providers work together (81% vs. 83%)</a:t>
            </a:r>
          </a:p>
          <a:p>
            <a:pPr lvl="1">
              <a:spcAft>
                <a:spcPts val="1400"/>
              </a:spcAft>
            </a:pPr>
            <a:r>
              <a:rPr lang="en-US" dirty="0"/>
              <a:t>Wait time to see a doctor when you need an appointment (78% vs. 81%).</a:t>
            </a:r>
          </a:p>
        </p:txBody>
      </p:sp>
      <p:sp>
        <p:nvSpPr>
          <p:cNvPr id="3" name="Title 2"/>
          <p:cNvSpPr>
            <a:spLocks noGrp="1"/>
          </p:cNvSpPr>
          <p:nvPr>
            <p:ph type="title"/>
          </p:nvPr>
        </p:nvSpPr>
        <p:spPr/>
        <p:txBody>
          <a:bodyPr/>
          <a:lstStyle/>
          <a:p>
            <a:r>
              <a:rPr lang="en-US" dirty="0"/>
              <a:t>2.	Satisfaction with Health Care Services </a:t>
            </a:r>
            <a:br>
              <a:rPr lang="en-US" dirty="0"/>
            </a:br>
            <a:r>
              <a:rPr lang="en-US" dirty="0"/>
              <a:t>in Los Angeles County</a:t>
            </a:r>
          </a:p>
        </p:txBody>
      </p:sp>
      <p:sp>
        <p:nvSpPr>
          <p:cNvPr id="16" name="TextBox 15">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7" name="TextBox 16">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Los</a:t>
            </a:r>
            <a:br>
              <a:rPr lang="en-US" sz="1100" b="1" dirty="0">
                <a:latin typeface="Calibri" pitchFamily="34" charset="0"/>
              </a:rPr>
            </a:br>
            <a:r>
              <a:rPr lang="en-US" sz="1100" b="1" dirty="0">
                <a:latin typeface="Calibri" pitchFamily="34" charset="0"/>
              </a:rPr>
              <a:t>Angeles</a:t>
            </a:r>
          </a:p>
        </p:txBody>
      </p:sp>
      <p:sp>
        <p:nvSpPr>
          <p:cNvPr id="18" name="TextBox 17">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9" name="TextBox 18">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0" name="TextBox 19">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1" name="TextBox 20">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2" name="TextBox 21">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3" name="TextBox 22">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26493374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12"/>
          <p:cNvGraphicFramePr>
            <a:graphicFrameLocks noGrp="1"/>
          </p:cNvGraphicFramePr>
          <p:nvPr>
            <p:ph idx="1"/>
            <p:extLst>
              <p:ext uri="{D42A27DB-BD31-4B8C-83A1-F6EECF244321}">
                <p14:modId xmlns:p14="http://schemas.microsoft.com/office/powerpoint/2010/main" val="3002411344"/>
              </p:ext>
            </p:extLst>
          </p:nvPr>
        </p:nvGraphicFramePr>
        <p:xfrm>
          <a:off x="398463" y="1920875"/>
          <a:ext cx="77724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dirty="0"/>
              <a:t>Satisfaction with Different Aspects of the Health Care Services Beneficiaries Are Receiving (1) </a:t>
            </a:r>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LA-2</a:t>
            </a:r>
          </a:p>
        </p:txBody>
      </p:sp>
      <p:sp>
        <p:nvSpPr>
          <p:cNvPr id="15" name="TextBox 14">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6" name="TextBox 15">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Los</a:t>
            </a:r>
            <a:br>
              <a:rPr lang="en-US" sz="1100" b="1" dirty="0">
                <a:latin typeface="Calibri" pitchFamily="34" charset="0"/>
              </a:rPr>
            </a:br>
            <a:r>
              <a:rPr lang="en-US" sz="1100" b="1" dirty="0">
                <a:latin typeface="Calibri" pitchFamily="34" charset="0"/>
              </a:rPr>
              <a:t>Angeles</a:t>
            </a:r>
          </a:p>
        </p:txBody>
      </p:sp>
      <p:sp>
        <p:nvSpPr>
          <p:cNvPr id="19" name="TextBox 18">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20" name="TextBox 19">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1" name="TextBox 20">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2" name="TextBox 21">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3" name="TextBox 22">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4" name="TextBox 23">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17924982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2584363498"/>
              </p:ext>
            </p:extLst>
          </p:nvPr>
        </p:nvGraphicFramePr>
        <p:xfrm>
          <a:off x="398463" y="1920875"/>
          <a:ext cx="77724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dirty="0"/>
              <a:t>Satisfaction with Different Aspects of the Health Care Services Beneficiaries Are Receiving (2) </a:t>
            </a:r>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LA-2</a:t>
            </a:r>
          </a:p>
        </p:txBody>
      </p:sp>
      <p:sp>
        <p:nvSpPr>
          <p:cNvPr id="14" name="TextBox 13"/>
          <p:cNvSpPr txBox="1"/>
          <p:nvPr/>
        </p:nvSpPr>
        <p:spPr>
          <a:xfrm>
            <a:off x="425073" y="6432550"/>
            <a:ext cx="2027863" cy="184666"/>
          </a:xfrm>
          <a:prstGeom prst="rect">
            <a:avLst/>
          </a:prstGeom>
          <a:noFill/>
        </p:spPr>
        <p:txBody>
          <a:bodyPr wrap="none" lIns="0" tIns="0" rIns="0" bIns="0" rtlCol="0" anchor="b" anchorCtr="0">
            <a:spAutoFit/>
          </a:bodyPr>
          <a:lstStyle/>
          <a:p>
            <a:pPr marL="111125" indent="-111125"/>
            <a:r>
              <a:rPr lang="en-US" sz="1200" i="1" dirty="0">
                <a:solidFill>
                  <a:schemeClr val="bg1"/>
                </a:solidFill>
                <a:latin typeface="Calibri" pitchFamily="34" charset="0"/>
              </a:rPr>
              <a:t>* Asked only in Year 2 through 4.</a:t>
            </a:r>
          </a:p>
        </p:txBody>
      </p:sp>
      <p:sp>
        <p:nvSpPr>
          <p:cNvPr id="15" name="TextBox 14">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6" name="TextBox 15">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Los</a:t>
            </a:r>
            <a:br>
              <a:rPr lang="en-US" sz="1100" b="1" dirty="0">
                <a:latin typeface="Calibri" pitchFamily="34" charset="0"/>
              </a:rPr>
            </a:br>
            <a:r>
              <a:rPr lang="en-US" sz="1100" b="1" dirty="0">
                <a:latin typeface="Calibri" pitchFamily="34" charset="0"/>
              </a:rPr>
              <a:t>Angeles</a:t>
            </a:r>
          </a:p>
        </p:txBody>
      </p:sp>
      <p:sp>
        <p:nvSpPr>
          <p:cNvPr id="19" name="TextBox 18">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20" name="TextBox 19">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1" name="TextBox 20">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2" name="TextBox 21">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3" name="TextBox 22">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4" name="TextBox 23">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cxnSp>
        <p:nvCxnSpPr>
          <p:cNvPr id="17" name="Straight Connector 16">
            <a:extLst>
              <a:ext uri="{FF2B5EF4-FFF2-40B4-BE49-F238E27FC236}">
                <a16:creationId xmlns="" xmlns:a16="http://schemas.microsoft.com/office/drawing/2014/main" id="{36E27B22-AB75-4B35-964A-3930EDC04377}"/>
              </a:ext>
            </a:extLst>
          </p:cNvPr>
          <p:cNvCxnSpPr/>
          <p:nvPr/>
        </p:nvCxnSpPr>
        <p:spPr>
          <a:xfrm>
            <a:off x="457200" y="6324600"/>
            <a:ext cx="1752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83541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1400"/>
              </a:spcAft>
            </a:pPr>
            <a:r>
              <a:rPr lang="en-US" dirty="0"/>
              <a:t>Relatively small proportions of enrollees and opt-outs in Los Angeles County say they encountered any of six specific problems relating to their health services in the recent past. </a:t>
            </a:r>
          </a:p>
          <a:p>
            <a:pPr>
              <a:spcAft>
                <a:spcPts val="1400"/>
              </a:spcAft>
            </a:pPr>
            <a:r>
              <a:rPr lang="en-US" dirty="0"/>
              <a:t>The two most frequently mentioned problems, reported by less than 20% of both groups, are that a doctor they were seeing is not available through their plan or they had a misunderstanding about their health care services or coverage.</a:t>
            </a:r>
          </a:p>
          <a:p>
            <a:pPr>
              <a:spcAft>
                <a:spcPts val="1400"/>
              </a:spcAft>
            </a:pPr>
            <a:r>
              <a:rPr lang="en-US" dirty="0"/>
              <a:t>When comparing the incidence of problems reported by enrollees to those of opt-outs, enrollees are somewhat more likely to report that a doctor they were seeing is not available through their plan.</a:t>
            </a:r>
          </a:p>
        </p:txBody>
      </p:sp>
      <p:sp>
        <p:nvSpPr>
          <p:cNvPr id="3" name="Title 2"/>
          <p:cNvSpPr>
            <a:spLocks noGrp="1"/>
          </p:cNvSpPr>
          <p:nvPr>
            <p:ph type="title"/>
          </p:nvPr>
        </p:nvSpPr>
        <p:spPr/>
        <p:txBody>
          <a:bodyPr/>
          <a:lstStyle/>
          <a:p>
            <a:r>
              <a:rPr lang="en-US" dirty="0"/>
              <a:t>3.	Specific Problems with Health Care Services </a:t>
            </a:r>
            <a:br>
              <a:rPr lang="en-US" dirty="0"/>
            </a:br>
            <a:r>
              <a:rPr lang="en-US" dirty="0"/>
              <a:t>in Los Angeles County</a:t>
            </a:r>
          </a:p>
        </p:txBody>
      </p:sp>
      <p:sp>
        <p:nvSpPr>
          <p:cNvPr id="14" name="TextBox 13">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5" name="TextBox 14">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Los</a:t>
            </a:r>
            <a:br>
              <a:rPr lang="en-US" sz="1100" b="1" dirty="0">
                <a:latin typeface="Calibri" pitchFamily="34" charset="0"/>
              </a:rPr>
            </a:br>
            <a:r>
              <a:rPr lang="en-US" sz="1100" b="1" dirty="0">
                <a:latin typeface="Calibri" pitchFamily="34" charset="0"/>
              </a:rPr>
              <a:t>Angeles</a:t>
            </a:r>
          </a:p>
        </p:txBody>
      </p:sp>
      <p:sp>
        <p:nvSpPr>
          <p:cNvPr id="16" name="TextBox 15">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7" name="TextBox 16">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18" name="TextBox 17">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19" name="TextBox 18">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0" name="TextBox 19">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1" name="TextBox 20">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42342236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1943464170"/>
              </p:ext>
            </p:extLst>
          </p:nvPr>
        </p:nvGraphicFramePr>
        <p:xfrm>
          <a:off x="398463" y="1920875"/>
          <a:ext cx="77724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p:cNvSpPr>
            <a:spLocks noGrp="1"/>
          </p:cNvSpPr>
          <p:nvPr>
            <p:ph type="title"/>
          </p:nvPr>
        </p:nvSpPr>
        <p:spPr/>
        <p:txBody>
          <a:bodyPr/>
          <a:lstStyle/>
          <a:p>
            <a:r>
              <a:rPr lang="en-US" dirty="0"/>
              <a:t>Specific Problems with Health Care Services </a:t>
            </a:r>
            <a:br>
              <a:rPr lang="en-US" dirty="0"/>
            </a:br>
            <a:r>
              <a:rPr lang="en-US" dirty="0"/>
              <a:t>in Los Angeles County</a:t>
            </a:r>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LA-3</a:t>
            </a:r>
          </a:p>
        </p:txBody>
      </p:sp>
      <p:sp>
        <p:nvSpPr>
          <p:cNvPr id="14" name="TextBox 13">
            <a:hlinkClick r:id="rId4"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6" name="TextBox 15">
            <a:hlinkClick r:id="rId5"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Los</a:t>
            </a:r>
            <a:br>
              <a:rPr lang="en-US" sz="1100" b="1" dirty="0">
                <a:latin typeface="Calibri" pitchFamily="34" charset="0"/>
              </a:rPr>
            </a:br>
            <a:r>
              <a:rPr lang="en-US" sz="1100" b="1" dirty="0">
                <a:latin typeface="Calibri" pitchFamily="34" charset="0"/>
              </a:rPr>
              <a:t>Angeles</a:t>
            </a:r>
          </a:p>
        </p:txBody>
      </p:sp>
      <p:sp>
        <p:nvSpPr>
          <p:cNvPr id="17" name="TextBox 16">
            <a:hlinkClick r:id="rId6"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8" name="TextBox 17">
            <a:hlinkClick r:id="rId7"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19" name="TextBox 18">
            <a:hlinkClick r:id="rId8"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0" name="TextBox 19">
            <a:hlinkClick r:id="rId9"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1" name="TextBox 20">
            <a:hlinkClick r:id="rId10"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2" name="TextBox 21">
            <a:hlinkClick r:id="rId11"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20927049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1400"/>
              </a:spcAft>
            </a:pPr>
            <a:r>
              <a:rPr lang="en-US" dirty="0"/>
              <a:t>Over half of CMC enrollees in Los Angeles County are Latino (55%), a larger proportion than is found in the opt-out population (46%).</a:t>
            </a:r>
          </a:p>
          <a:p>
            <a:pPr>
              <a:spcAft>
                <a:spcPts val="1400"/>
              </a:spcAft>
            </a:pPr>
            <a:r>
              <a:rPr lang="en-US" dirty="0"/>
              <a:t>Women comprise a somewhat larger share of the opt-out population in Los Angeles County (62%) than they do of CMC enrollees (55%).</a:t>
            </a:r>
          </a:p>
          <a:p>
            <a:pPr>
              <a:spcAft>
                <a:spcPts val="1400"/>
              </a:spcAft>
            </a:pPr>
            <a:r>
              <a:rPr lang="en-US" dirty="0"/>
              <a:t>Less than 25% of both enrollees and opt-outs in Los Angeles County are under age 65, while over three-quarters are age 65 or older.</a:t>
            </a:r>
          </a:p>
          <a:p>
            <a:pPr>
              <a:spcAft>
                <a:spcPts val="1400"/>
              </a:spcAft>
            </a:pPr>
            <a:r>
              <a:rPr lang="en-US" dirty="0"/>
              <a:t>A large percentage of both CMC enrollees (49%) and opt-outs (45%) in Los Angeles County have not graduated from high school. Very small proportions are college graduates – 9% among enrollees and 13% among opt-outs.</a:t>
            </a:r>
          </a:p>
          <a:p>
            <a:pPr>
              <a:spcAft>
                <a:spcPts val="1400"/>
              </a:spcAft>
            </a:pPr>
            <a:r>
              <a:rPr lang="en-US" dirty="0"/>
              <a:t>Greater than six in ten of CMC enrollees (62%) and opt-outs (63%) in the county say they receive Supplemental Security Income/Payment from the federal government.</a:t>
            </a:r>
          </a:p>
        </p:txBody>
      </p:sp>
      <p:sp>
        <p:nvSpPr>
          <p:cNvPr id="3" name="Title 2"/>
          <p:cNvSpPr>
            <a:spLocks noGrp="1"/>
          </p:cNvSpPr>
          <p:nvPr>
            <p:ph type="title"/>
          </p:nvPr>
        </p:nvSpPr>
        <p:spPr/>
        <p:txBody>
          <a:bodyPr/>
          <a:lstStyle/>
          <a:p>
            <a:r>
              <a:rPr lang="en-US" dirty="0"/>
              <a:t>4.	Demographic Characteristics of CMC Enrollees and Opt-outs in Los Angeles County</a:t>
            </a:r>
          </a:p>
        </p:txBody>
      </p:sp>
      <p:sp>
        <p:nvSpPr>
          <p:cNvPr id="14" name="TextBox 13">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5" name="TextBox 14">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Los</a:t>
            </a:r>
            <a:br>
              <a:rPr lang="en-US" sz="1100" b="1" dirty="0">
                <a:latin typeface="Calibri" pitchFamily="34" charset="0"/>
              </a:rPr>
            </a:br>
            <a:r>
              <a:rPr lang="en-US" sz="1100" b="1" dirty="0">
                <a:latin typeface="Calibri" pitchFamily="34" charset="0"/>
              </a:rPr>
              <a:t>Angeles</a:t>
            </a:r>
          </a:p>
        </p:txBody>
      </p:sp>
      <p:sp>
        <p:nvSpPr>
          <p:cNvPr id="16" name="TextBox 15">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7" name="TextBox 16">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18" name="TextBox 17">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19" name="TextBox 18">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0" name="TextBox 19">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1" name="TextBox 20">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14152680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1761772347"/>
              </p:ext>
            </p:extLst>
          </p:nvPr>
        </p:nvGraphicFramePr>
        <p:xfrm>
          <a:off x="398463" y="1920875"/>
          <a:ext cx="77724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p:cNvSpPr>
            <a:spLocks noGrp="1"/>
          </p:cNvSpPr>
          <p:nvPr>
            <p:ph type="title"/>
          </p:nvPr>
        </p:nvSpPr>
        <p:spPr/>
        <p:txBody>
          <a:bodyPr/>
          <a:lstStyle/>
          <a:p>
            <a:r>
              <a:rPr lang="en-US" dirty="0"/>
              <a:t>Comparing the Demographic Characteristics</a:t>
            </a:r>
            <a:br>
              <a:rPr lang="en-US" dirty="0"/>
            </a:br>
            <a:r>
              <a:rPr lang="en-US" dirty="0"/>
              <a:t>of CMC Enrollees and CMC Opt-outs (1)</a:t>
            </a:r>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LA-4</a:t>
            </a:r>
          </a:p>
        </p:txBody>
      </p:sp>
      <p:sp>
        <p:nvSpPr>
          <p:cNvPr id="14" name="TextBox 13">
            <a:hlinkClick r:id="rId4"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5" name="TextBox 14">
            <a:hlinkClick r:id="rId5"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Los</a:t>
            </a:r>
            <a:br>
              <a:rPr lang="en-US" sz="1100" b="1" dirty="0">
                <a:latin typeface="Calibri" pitchFamily="34" charset="0"/>
              </a:rPr>
            </a:br>
            <a:r>
              <a:rPr lang="en-US" sz="1100" b="1" dirty="0">
                <a:latin typeface="Calibri" pitchFamily="34" charset="0"/>
              </a:rPr>
              <a:t>Angeles</a:t>
            </a:r>
          </a:p>
        </p:txBody>
      </p:sp>
      <p:sp>
        <p:nvSpPr>
          <p:cNvPr id="16" name="TextBox 15">
            <a:hlinkClick r:id="rId6"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8" name="TextBox 17">
            <a:hlinkClick r:id="rId7"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19" name="TextBox 18">
            <a:hlinkClick r:id="rId8"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0" name="TextBox 19">
            <a:hlinkClick r:id="rId9"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1" name="TextBox 20">
            <a:hlinkClick r:id="rId10"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2" name="TextBox 21">
            <a:hlinkClick r:id="rId11"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4647434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1967429473"/>
              </p:ext>
            </p:extLst>
          </p:nvPr>
        </p:nvGraphicFramePr>
        <p:xfrm>
          <a:off x="398463" y="1920875"/>
          <a:ext cx="77724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p:cNvSpPr>
            <a:spLocks noGrp="1"/>
          </p:cNvSpPr>
          <p:nvPr>
            <p:ph type="title"/>
          </p:nvPr>
        </p:nvSpPr>
        <p:spPr/>
        <p:txBody>
          <a:bodyPr/>
          <a:lstStyle/>
          <a:p>
            <a:r>
              <a:rPr lang="en-US" dirty="0"/>
              <a:t>Comparing the Demographic Characteristics</a:t>
            </a:r>
            <a:br>
              <a:rPr lang="en-US" dirty="0"/>
            </a:br>
            <a:r>
              <a:rPr lang="en-US" dirty="0"/>
              <a:t>of CMC Enrollees and CMC Opt-outs (2)</a:t>
            </a:r>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LA-4</a:t>
            </a:r>
          </a:p>
        </p:txBody>
      </p:sp>
      <p:sp>
        <p:nvSpPr>
          <p:cNvPr id="16" name="TextBox 15"/>
          <p:cNvSpPr txBox="1"/>
          <p:nvPr/>
        </p:nvSpPr>
        <p:spPr>
          <a:xfrm>
            <a:off x="361313" y="6453332"/>
            <a:ext cx="7846700" cy="184666"/>
          </a:xfrm>
          <a:prstGeom prst="rect">
            <a:avLst/>
          </a:prstGeom>
          <a:noFill/>
        </p:spPr>
        <p:txBody>
          <a:bodyPr wrap="none" lIns="0" tIns="0" rIns="0" bIns="0" rtlCol="0" anchor="b" anchorCtr="0">
            <a:spAutoFit/>
          </a:bodyPr>
          <a:lstStyle/>
          <a:p>
            <a:pPr marL="111125" indent="-111125"/>
            <a:r>
              <a:rPr lang="en-US" sz="1200" i="1" dirty="0">
                <a:solidFill>
                  <a:schemeClr val="bg1"/>
                </a:solidFill>
                <a:latin typeface="Calibri" pitchFamily="34" charset="0"/>
              </a:rPr>
              <a:t>Note: Differences between 100% and the sum of percentages for each characteristic equal proportion not reporting an answer.</a:t>
            </a:r>
          </a:p>
        </p:txBody>
      </p:sp>
      <p:sp>
        <p:nvSpPr>
          <p:cNvPr id="14" name="TextBox 13">
            <a:hlinkClick r:id="rId4"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5" name="TextBox 14">
            <a:hlinkClick r:id="rId5"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Los</a:t>
            </a:r>
            <a:br>
              <a:rPr lang="en-US" sz="1100" b="1" dirty="0">
                <a:latin typeface="Calibri" pitchFamily="34" charset="0"/>
              </a:rPr>
            </a:br>
            <a:r>
              <a:rPr lang="en-US" sz="1100" b="1" dirty="0">
                <a:latin typeface="Calibri" pitchFamily="34" charset="0"/>
              </a:rPr>
              <a:t>Angeles</a:t>
            </a:r>
          </a:p>
        </p:txBody>
      </p:sp>
      <p:sp>
        <p:nvSpPr>
          <p:cNvPr id="17" name="TextBox 16">
            <a:hlinkClick r:id="rId6"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8" name="TextBox 17">
            <a:hlinkClick r:id="rId7"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19" name="TextBox 18">
            <a:hlinkClick r:id="rId8"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0" name="TextBox 19">
            <a:hlinkClick r:id="rId9"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1" name="TextBox 20">
            <a:hlinkClick r:id="rId10"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2" name="TextBox 21">
            <a:hlinkClick r:id="rId11"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cxnSp>
        <p:nvCxnSpPr>
          <p:cNvPr id="23" name="Straight Connector 22">
            <a:extLst>
              <a:ext uri="{FF2B5EF4-FFF2-40B4-BE49-F238E27FC236}">
                <a16:creationId xmlns="" xmlns:a16="http://schemas.microsoft.com/office/drawing/2014/main" id="{ADC42930-8CFD-4207-AC99-DE58D043A3A1}"/>
              </a:ext>
            </a:extLst>
          </p:cNvPr>
          <p:cNvCxnSpPr/>
          <p:nvPr/>
        </p:nvCxnSpPr>
        <p:spPr>
          <a:xfrm>
            <a:off x="375033" y="6324600"/>
            <a:ext cx="1752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14272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1400"/>
              </a:spcAft>
            </a:pPr>
            <a:r>
              <a:rPr lang="en-US" dirty="0"/>
              <a:t>A somewhat smaller proportion of CMC enrollees (23%) than beneficiaries who opted out in Los Angeles County (30%) say they were an overnight patient in the hospital in the past year.</a:t>
            </a:r>
          </a:p>
          <a:p>
            <a:pPr>
              <a:spcAft>
                <a:spcPts val="1400"/>
              </a:spcAft>
            </a:pPr>
            <a:r>
              <a:rPr lang="en-US" dirty="0"/>
              <a:t>This is noteworthy, especially since differences observed in the self-reported health status of the two populations in the county report being in fair or poor physical health at similar percentages: CMC enrollees (48%) and opt-outs (51%). </a:t>
            </a:r>
          </a:p>
          <a:p>
            <a:pPr>
              <a:spcAft>
                <a:spcPts val="1400"/>
              </a:spcAft>
            </a:pPr>
            <a:r>
              <a:rPr lang="en-US" dirty="0"/>
              <a:t>However, a slightly larger proportion of opt-outs (51%) than enrollees (44%) does report using specialized equipment, such as a cane, wheelchair, scooter or special bed or report requiring assistance for common daily activities (46% vs. 36%).</a:t>
            </a:r>
          </a:p>
        </p:txBody>
      </p:sp>
      <p:sp>
        <p:nvSpPr>
          <p:cNvPr id="3" name="Title 2"/>
          <p:cNvSpPr>
            <a:spLocks noGrp="1"/>
          </p:cNvSpPr>
          <p:nvPr>
            <p:ph type="title"/>
          </p:nvPr>
        </p:nvSpPr>
        <p:spPr/>
        <p:txBody>
          <a:bodyPr/>
          <a:lstStyle/>
          <a:p>
            <a:r>
              <a:rPr lang="en-US" dirty="0"/>
              <a:t>5.	Health-related Characteristics of CMC Enrollees and Opt-outs in Los Angeles County</a:t>
            </a:r>
          </a:p>
        </p:txBody>
      </p:sp>
      <p:sp>
        <p:nvSpPr>
          <p:cNvPr id="14" name="TextBox 13">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5" name="TextBox 14">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Los</a:t>
            </a:r>
            <a:br>
              <a:rPr lang="en-US" sz="1100" b="1" dirty="0">
                <a:latin typeface="Calibri" pitchFamily="34" charset="0"/>
              </a:rPr>
            </a:br>
            <a:r>
              <a:rPr lang="en-US" sz="1100" b="1" dirty="0">
                <a:latin typeface="Calibri" pitchFamily="34" charset="0"/>
              </a:rPr>
              <a:t>Angeles</a:t>
            </a:r>
          </a:p>
        </p:txBody>
      </p:sp>
      <p:sp>
        <p:nvSpPr>
          <p:cNvPr id="16" name="TextBox 15">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7" name="TextBox 16">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18" name="TextBox 17">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19" name="TextBox 18">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0" name="TextBox 19">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1" name="TextBox 20">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4274888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98860" y="1523999"/>
            <a:ext cx="8059340" cy="5105401"/>
          </a:xfrm>
        </p:spPr>
        <p:txBody>
          <a:bodyPr>
            <a:noAutofit/>
          </a:bodyPr>
          <a:lstStyle/>
          <a:p>
            <a:pPr marL="0" indent="0" algn="l">
              <a:spcBef>
                <a:spcPts val="0"/>
              </a:spcBef>
              <a:spcAft>
                <a:spcPts val="800"/>
              </a:spcAft>
            </a:pPr>
            <a:r>
              <a:rPr lang="en-US" sz="1800" b="1" u="sng" dirty="0"/>
              <a:t>Sample Sizes by Survey Year</a:t>
            </a:r>
            <a:endParaRPr lang="en-US" sz="1800" b="1" dirty="0"/>
          </a:p>
          <a:p>
            <a:pPr marL="285750" indent="-285750" algn="l">
              <a:spcBef>
                <a:spcPts val="0"/>
              </a:spcBef>
              <a:spcAft>
                <a:spcPts val="800"/>
              </a:spcAft>
              <a:buFont typeface="Wingdings" panose="05000000000000000000" pitchFamily="2" charset="2"/>
              <a:buChar char="§"/>
            </a:pPr>
            <a:r>
              <a:rPr lang="en-US" sz="1800" b="1" dirty="0"/>
              <a:t>2018: 2,961 interviews, including 1,775 CMC enrollees, 781 CMC opt-outs, and 405 beneficiaries in non-CMC counties.</a:t>
            </a:r>
          </a:p>
          <a:p>
            <a:pPr marL="285750" indent="-285750" algn="l">
              <a:spcBef>
                <a:spcPts val="0"/>
              </a:spcBef>
              <a:spcAft>
                <a:spcPts val="800"/>
              </a:spcAft>
              <a:buFont typeface="Wingdings" panose="05000000000000000000" pitchFamily="2" charset="2"/>
              <a:buChar char="§"/>
            </a:pPr>
            <a:r>
              <a:rPr lang="en-US" sz="1800" b="1" dirty="0"/>
              <a:t>2017: 2,984 interviews, including 1,781 CMC enrollees, 786 CMC opt-outs, and 417 beneficiaries in non-CMC counties.</a:t>
            </a:r>
          </a:p>
          <a:p>
            <a:pPr marL="285750" indent="-285750" algn="l">
              <a:spcBef>
                <a:spcPts val="0"/>
              </a:spcBef>
              <a:spcAft>
                <a:spcPts val="800"/>
              </a:spcAft>
              <a:buFont typeface="Wingdings" panose="05000000000000000000" pitchFamily="2" charset="2"/>
              <a:buChar char="§"/>
            </a:pPr>
            <a:r>
              <a:rPr lang="en-US" sz="1800" b="1" dirty="0"/>
              <a:t>2016: 6,513 interviews, including 3,351 CMC enrollees, 2,031 CMC opt-outs, and 1,131 beneficiaries in non-CMC counties.</a:t>
            </a:r>
          </a:p>
          <a:p>
            <a:pPr marL="285750" indent="-285750" algn="l">
              <a:spcBef>
                <a:spcPts val="0"/>
              </a:spcBef>
              <a:spcAft>
                <a:spcPts val="800"/>
              </a:spcAft>
              <a:buFont typeface="Wingdings" panose="05000000000000000000" pitchFamily="2" charset="2"/>
              <a:buChar char="§"/>
            </a:pPr>
            <a:r>
              <a:rPr lang="en-US" sz="1800" b="1" dirty="0"/>
              <a:t>2015: 5,002 interviews, including 2,764 CMC enrollees, 1,368 CMC opt-outs, and 870 beneficiaries in non-CMC counties.</a:t>
            </a:r>
            <a:endParaRPr lang="en-US" sz="1800" b="1" u="sng" dirty="0"/>
          </a:p>
          <a:p>
            <a:pPr marL="0" indent="0" algn="l">
              <a:spcBef>
                <a:spcPts val="0"/>
              </a:spcBef>
              <a:spcAft>
                <a:spcPts val="800"/>
              </a:spcAft>
            </a:pPr>
            <a:endParaRPr lang="en-US" sz="1800" b="1" u="sng" dirty="0"/>
          </a:p>
          <a:p>
            <a:pPr marL="0" indent="0" algn="l">
              <a:spcBef>
                <a:spcPts val="0"/>
              </a:spcBef>
              <a:spcAft>
                <a:spcPts val="800"/>
              </a:spcAft>
            </a:pPr>
            <a:r>
              <a:rPr lang="en-US" sz="1800" b="1" u="sng" dirty="0"/>
              <a:t>Aggregate Sample Sizes (across all years)</a:t>
            </a:r>
            <a:endParaRPr lang="en-US" sz="1800" b="1" dirty="0"/>
          </a:p>
          <a:p>
            <a:pPr marL="285750" indent="-285750" algn="l">
              <a:spcBef>
                <a:spcPts val="0"/>
              </a:spcBef>
              <a:spcAft>
                <a:spcPts val="800"/>
              </a:spcAft>
              <a:buFont typeface="Wingdings" panose="05000000000000000000" pitchFamily="2" charset="2"/>
              <a:buChar char="§"/>
            </a:pPr>
            <a:r>
              <a:rPr lang="en-US" sz="1800" b="1" dirty="0"/>
              <a:t>9,671 CMC Enrollees</a:t>
            </a:r>
          </a:p>
          <a:p>
            <a:pPr marL="285750" indent="-285750" algn="l">
              <a:spcBef>
                <a:spcPts val="0"/>
              </a:spcBef>
              <a:spcAft>
                <a:spcPts val="800"/>
              </a:spcAft>
              <a:buFont typeface="Wingdings" panose="05000000000000000000" pitchFamily="2" charset="2"/>
              <a:buChar char="§"/>
            </a:pPr>
            <a:r>
              <a:rPr lang="en-US" sz="1800" b="1" dirty="0"/>
              <a:t>4,966 CMC Opt-Outs</a:t>
            </a:r>
          </a:p>
          <a:p>
            <a:pPr marL="285750" indent="-285750" algn="l">
              <a:spcBef>
                <a:spcPts val="0"/>
              </a:spcBef>
              <a:spcAft>
                <a:spcPts val="800"/>
              </a:spcAft>
              <a:buFont typeface="Wingdings" panose="05000000000000000000" pitchFamily="2" charset="2"/>
              <a:buChar char="§"/>
            </a:pPr>
            <a:r>
              <a:rPr lang="en-US" sz="1800" b="1" dirty="0"/>
              <a:t>2,823 non-CMC counties</a:t>
            </a:r>
          </a:p>
        </p:txBody>
      </p:sp>
      <p:sp>
        <p:nvSpPr>
          <p:cNvPr id="4" name="Title 3"/>
          <p:cNvSpPr>
            <a:spLocks noGrp="1"/>
          </p:cNvSpPr>
          <p:nvPr>
            <p:ph type="title"/>
          </p:nvPr>
        </p:nvSpPr>
        <p:spPr/>
        <p:txBody>
          <a:bodyPr/>
          <a:lstStyle/>
          <a:p>
            <a:r>
              <a:rPr lang="en-US" dirty="0"/>
              <a:t>About the Surveys (2)</a:t>
            </a:r>
          </a:p>
        </p:txBody>
      </p:sp>
      <p:sp>
        <p:nvSpPr>
          <p:cNvPr id="12" name="TextBox 11"/>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21" name="TextBox 20"/>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22" name="TextBox 21"/>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23" name="TextBox 22"/>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4" name="TextBox 23"/>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5" name="TextBox 24"/>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6" name="TextBox 25"/>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7" name="TextBox 26">
            <a:hlinkClick r:id="" action="ppaction://noaction"/>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6166499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1803410425"/>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p:cNvSpPr>
            <a:spLocks noGrp="1"/>
          </p:cNvSpPr>
          <p:nvPr>
            <p:ph type="title"/>
          </p:nvPr>
        </p:nvSpPr>
        <p:spPr/>
        <p:txBody>
          <a:bodyPr>
            <a:normAutofit/>
          </a:bodyPr>
          <a:lstStyle/>
          <a:p>
            <a:r>
              <a:rPr lang="en-US" dirty="0"/>
              <a:t>Comparing the Health Characteristics </a:t>
            </a:r>
            <a:br>
              <a:rPr lang="en-US" dirty="0"/>
            </a:br>
            <a:r>
              <a:rPr lang="en-US" dirty="0"/>
              <a:t>of CMC Enrollees and CMC Opt-outs</a:t>
            </a:r>
            <a:endParaRPr lang="en-US" b="1" dirty="0"/>
          </a:p>
        </p:txBody>
      </p:sp>
      <p:sp>
        <p:nvSpPr>
          <p:cNvPr id="14" name="TextBox 13">
            <a:hlinkClick r:id="rId4"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24" name="TextBox 23">
            <a:hlinkClick r:id="rId5"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Los</a:t>
            </a:r>
            <a:br>
              <a:rPr lang="en-US" sz="1100" b="1" dirty="0">
                <a:latin typeface="Calibri" pitchFamily="34" charset="0"/>
              </a:rPr>
            </a:br>
            <a:r>
              <a:rPr lang="en-US" sz="1100" b="1" dirty="0">
                <a:latin typeface="Calibri" pitchFamily="34" charset="0"/>
              </a:rPr>
              <a:t>Angeles</a:t>
            </a:r>
          </a:p>
        </p:txBody>
      </p:sp>
      <p:sp>
        <p:nvSpPr>
          <p:cNvPr id="25" name="TextBox 24">
            <a:hlinkClick r:id="rId6"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26" name="TextBox 25">
            <a:hlinkClick r:id="rId7"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7" name="TextBox 26">
            <a:hlinkClick r:id="rId8"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8" name="TextBox 27">
            <a:hlinkClick r:id="rId9"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9" name="TextBox 28">
            <a:hlinkClick r:id="rId10"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30" name="TextBox 29">
            <a:hlinkClick r:id="rId11"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321486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Riverside County: Aggregated Results </a:t>
            </a:r>
            <a:br>
              <a:rPr lang="en-US" dirty="0"/>
            </a:br>
            <a:r>
              <a:rPr lang="en-US" dirty="0"/>
              <a:t>from Years 1-4</a:t>
            </a:r>
          </a:p>
        </p:txBody>
      </p:sp>
      <p:sp>
        <p:nvSpPr>
          <p:cNvPr id="18" name="TextBox 17">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9" name="TextBox 18">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20" name="TextBox 19">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Riverside</a:t>
            </a:r>
          </a:p>
        </p:txBody>
      </p:sp>
      <p:sp>
        <p:nvSpPr>
          <p:cNvPr id="21" name="TextBox 20">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2" name="TextBox 21">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3" name="TextBox 22">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4" name="TextBox 23">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5" name="TextBox 24">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5721068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Both CMC enrollees and opt-outs in Riverside County express similar high levels of confidence that they know how to manage their health conditions, can get questions about their health needs answered and know who to call of they have a health need or question. In each area, greater than eight in ten of both Riverside County enrollees and opt-outs express confidence.</a:t>
            </a:r>
          </a:p>
        </p:txBody>
      </p:sp>
      <p:sp>
        <p:nvSpPr>
          <p:cNvPr id="3" name="Title 2"/>
          <p:cNvSpPr>
            <a:spLocks noGrp="1"/>
          </p:cNvSpPr>
          <p:nvPr>
            <p:ph type="title"/>
          </p:nvPr>
        </p:nvSpPr>
        <p:spPr/>
        <p:txBody>
          <a:bodyPr/>
          <a:lstStyle/>
          <a:p>
            <a:r>
              <a:rPr lang="en-US" dirty="0"/>
              <a:t>1.	Beneficiary Confidence Navigating Health Care </a:t>
            </a:r>
            <a:br>
              <a:rPr lang="en-US" dirty="0"/>
            </a:br>
            <a:r>
              <a:rPr lang="en-US" dirty="0"/>
              <a:t>in Riverside County</a:t>
            </a:r>
          </a:p>
        </p:txBody>
      </p:sp>
      <p:sp>
        <p:nvSpPr>
          <p:cNvPr id="20" name="TextBox 19">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21" name="TextBox 20">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22" name="TextBox 21">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Riverside</a:t>
            </a:r>
          </a:p>
        </p:txBody>
      </p:sp>
      <p:sp>
        <p:nvSpPr>
          <p:cNvPr id="23" name="TextBox 22">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4" name="TextBox 23">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5" name="TextBox 24">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6" name="TextBox 25">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7" name="TextBox 26">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13681772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2"/>
          <p:cNvGraphicFramePr>
            <a:graphicFrameLocks noGrp="1"/>
          </p:cNvGraphicFramePr>
          <p:nvPr>
            <p:ph idx="1"/>
            <p:extLst>
              <p:ext uri="{D42A27DB-BD31-4B8C-83A1-F6EECF244321}">
                <p14:modId xmlns:p14="http://schemas.microsoft.com/office/powerpoint/2010/main" val="62724905"/>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p:cNvSpPr>
            <a:spLocks noGrp="1"/>
          </p:cNvSpPr>
          <p:nvPr>
            <p:ph type="title"/>
          </p:nvPr>
        </p:nvSpPr>
        <p:spPr/>
        <p:txBody>
          <a:bodyPr/>
          <a:lstStyle/>
          <a:p>
            <a:r>
              <a:rPr lang="en-US" dirty="0"/>
              <a:t>Beneficiary Confidence Navigating Health Care </a:t>
            </a:r>
            <a:br>
              <a:rPr lang="en-US" dirty="0"/>
            </a:br>
            <a:r>
              <a:rPr lang="en-US" dirty="0"/>
              <a:t>in Riverside County</a:t>
            </a:r>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RIV-1</a:t>
            </a:r>
          </a:p>
        </p:txBody>
      </p:sp>
      <p:sp>
        <p:nvSpPr>
          <p:cNvPr id="17" name="TextBox 16">
            <a:hlinkClick r:id="rId4"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8" name="TextBox 17">
            <a:hlinkClick r:id="rId5"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25" name="TextBox 24">
            <a:hlinkClick r:id="rId6"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Riverside</a:t>
            </a:r>
          </a:p>
        </p:txBody>
      </p:sp>
      <p:sp>
        <p:nvSpPr>
          <p:cNvPr id="26" name="TextBox 25">
            <a:hlinkClick r:id="rId7"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7" name="TextBox 26">
            <a:hlinkClick r:id="rId8"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8" name="TextBox 27">
            <a:hlinkClick r:id="rId9"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9" name="TextBox 28">
            <a:hlinkClick r:id="rId10"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30" name="TextBox 29">
            <a:hlinkClick r:id="rId11"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29035618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1400"/>
              </a:spcAft>
            </a:pPr>
            <a:r>
              <a:rPr lang="en-US" dirty="0"/>
              <a:t>Large majorities of CMC enrollees in Riverside County (between 73% and 84%) say they are satisfied with the health care services they are receiving in seven areas measured. However, slightly larger proportions of CMC opt-outs than enrollees in the county report being satisfied in only one area, the choice of hospitals (79% among enrollees vs. 84% among enrollees).</a:t>
            </a:r>
          </a:p>
        </p:txBody>
      </p:sp>
      <p:sp>
        <p:nvSpPr>
          <p:cNvPr id="3" name="Title 2"/>
          <p:cNvSpPr>
            <a:spLocks noGrp="1"/>
          </p:cNvSpPr>
          <p:nvPr>
            <p:ph type="title"/>
          </p:nvPr>
        </p:nvSpPr>
        <p:spPr/>
        <p:txBody>
          <a:bodyPr/>
          <a:lstStyle/>
          <a:p>
            <a:r>
              <a:rPr lang="en-US" dirty="0"/>
              <a:t>2.	Satisfaction with Health Care Services </a:t>
            </a:r>
            <a:br>
              <a:rPr lang="en-US" dirty="0"/>
            </a:br>
            <a:r>
              <a:rPr lang="en-US" dirty="0"/>
              <a:t>in Riverside County</a:t>
            </a:r>
          </a:p>
        </p:txBody>
      </p:sp>
      <p:sp>
        <p:nvSpPr>
          <p:cNvPr id="12" name="TextBox 11">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3" name="TextBox 12">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4" name="TextBox 13">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Riverside</a:t>
            </a:r>
          </a:p>
        </p:txBody>
      </p:sp>
      <p:sp>
        <p:nvSpPr>
          <p:cNvPr id="15" name="TextBox 14">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4" name="TextBox 23">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5" name="TextBox 24">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6" name="TextBox 25">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7" name="TextBox 26">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15080924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2"/>
          <p:cNvGraphicFramePr>
            <a:graphicFrameLocks noGrp="1"/>
          </p:cNvGraphicFramePr>
          <p:nvPr>
            <p:ph idx="1"/>
            <p:extLst>
              <p:ext uri="{D42A27DB-BD31-4B8C-83A1-F6EECF244321}">
                <p14:modId xmlns:p14="http://schemas.microsoft.com/office/powerpoint/2010/main" val="3297445534"/>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p:cNvSpPr>
            <a:spLocks noGrp="1"/>
          </p:cNvSpPr>
          <p:nvPr>
            <p:ph type="title"/>
          </p:nvPr>
        </p:nvSpPr>
        <p:spPr/>
        <p:txBody>
          <a:bodyPr/>
          <a:lstStyle/>
          <a:p>
            <a:r>
              <a:rPr lang="en-US" dirty="0"/>
              <a:t>Satisfaction with Different Aspects of the Health Care Services Beneficiaries Are Receiving (1) </a:t>
            </a:r>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RIV-2</a:t>
            </a:r>
          </a:p>
        </p:txBody>
      </p:sp>
      <p:sp>
        <p:nvSpPr>
          <p:cNvPr id="17" name="TextBox 16">
            <a:hlinkClick r:id="rId4"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8" name="TextBox 17">
            <a:hlinkClick r:id="rId5"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25" name="TextBox 24">
            <a:hlinkClick r:id="rId6"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Riverside</a:t>
            </a:r>
          </a:p>
        </p:txBody>
      </p:sp>
      <p:sp>
        <p:nvSpPr>
          <p:cNvPr id="26" name="TextBox 25">
            <a:hlinkClick r:id="rId7"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7" name="TextBox 26">
            <a:hlinkClick r:id="rId8"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8" name="TextBox 27">
            <a:hlinkClick r:id="rId9"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9" name="TextBox 28">
            <a:hlinkClick r:id="rId10"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30" name="TextBox 29">
            <a:hlinkClick r:id="rId11"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32999047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2"/>
          <p:cNvGraphicFramePr>
            <a:graphicFrameLocks noGrp="1"/>
          </p:cNvGraphicFramePr>
          <p:nvPr>
            <p:ph idx="1"/>
            <p:extLst>
              <p:ext uri="{D42A27DB-BD31-4B8C-83A1-F6EECF244321}">
                <p14:modId xmlns:p14="http://schemas.microsoft.com/office/powerpoint/2010/main" val="379453954"/>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dirty="0"/>
              <a:t>Satisfaction with Different Aspects of the Health Care Services Beneficiaries Are Receiving (2) </a:t>
            </a:r>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RIV-2</a:t>
            </a:r>
          </a:p>
        </p:txBody>
      </p:sp>
      <p:sp>
        <p:nvSpPr>
          <p:cNvPr id="14" name="TextBox 13"/>
          <p:cNvSpPr txBox="1"/>
          <p:nvPr/>
        </p:nvSpPr>
        <p:spPr>
          <a:xfrm>
            <a:off x="508135" y="6488677"/>
            <a:ext cx="2027863" cy="184666"/>
          </a:xfrm>
          <a:prstGeom prst="rect">
            <a:avLst/>
          </a:prstGeom>
          <a:noFill/>
        </p:spPr>
        <p:txBody>
          <a:bodyPr wrap="none" lIns="0" tIns="0" rIns="0" bIns="0" rtlCol="0" anchor="b" anchorCtr="0">
            <a:spAutoFit/>
          </a:bodyPr>
          <a:lstStyle/>
          <a:p>
            <a:pPr marL="111125" indent="-111125"/>
            <a:r>
              <a:rPr lang="en-US" sz="1200" i="1" dirty="0">
                <a:solidFill>
                  <a:schemeClr val="bg1"/>
                </a:solidFill>
                <a:latin typeface="Calibri" pitchFamily="34" charset="0"/>
              </a:rPr>
              <a:t>* Asked only in Year 2 through 4.</a:t>
            </a:r>
          </a:p>
        </p:txBody>
      </p:sp>
      <p:sp>
        <p:nvSpPr>
          <p:cNvPr id="17" name="TextBox 16">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8" name="TextBox 17">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25" name="TextBox 24">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Riverside</a:t>
            </a:r>
          </a:p>
        </p:txBody>
      </p:sp>
      <p:sp>
        <p:nvSpPr>
          <p:cNvPr id="26" name="TextBox 25">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7" name="TextBox 26">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8" name="TextBox 27">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9" name="TextBox 28">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30" name="TextBox 29">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cxnSp>
        <p:nvCxnSpPr>
          <p:cNvPr id="16" name="Straight Connector 15">
            <a:extLst>
              <a:ext uri="{FF2B5EF4-FFF2-40B4-BE49-F238E27FC236}">
                <a16:creationId xmlns="" xmlns:a16="http://schemas.microsoft.com/office/drawing/2014/main" id="{B2257606-45FF-4431-9F37-0B19BBBBBE1D}"/>
              </a:ext>
            </a:extLst>
          </p:cNvPr>
          <p:cNvCxnSpPr/>
          <p:nvPr/>
        </p:nvCxnSpPr>
        <p:spPr>
          <a:xfrm>
            <a:off x="528917" y="6324600"/>
            <a:ext cx="1752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00581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Relatively small proportions of enrollees and opt-outs in Riverside County say they encountered any of six specific problems relating to their health services in the recent past. The two most commonly reported problems are that a doctor they were seeing is not available through their plan (22%) or that they had a misunderstanding about their health care services or coverage (19%).</a:t>
            </a:r>
          </a:p>
        </p:txBody>
      </p:sp>
      <p:sp>
        <p:nvSpPr>
          <p:cNvPr id="3" name="Title 2"/>
          <p:cNvSpPr>
            <a:spLocks noGrp="1"/>
          </p:cNvSpPr>
          <p:nvPr>
            <p:ph type="title"/>
          </p:nvPr>
        </p:nvSpPr>
        <p:spPr/>
        <p:txBody>
          <a:bodyPr/>
          <a:lstStyle/>
          <a:p>
            <a:r>
              <a:rPr lang="en-US" dirty="0"/>
              <a:t>3.	Specific Problems with Health Care Services </a:t>
            </a:r>
            <a:br>
              <a:rPr lang="en-US" dirty="0"/>
            </a:br>
            <a:r>
              <a:rPr lang="en-US" dirty="0"/>
              <a:t>in Riverside County</a:t>
            </a:r>
          </a:p>
        </p:txBody>
      </p:sp>
      <p:sp>
        <p:nvSpPr>
          <p:cNvPr id="12" name="TextBox 11">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3" name="TextBox 12">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22" name="TextBox 21">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Riverside</a:t>
            </a:r>
          </a:p>
        </p:txBody>
      </p:sp>
      <p:sp>
        <p:nvSpPr>
          <p:cNvPr id="23" name="TextBox 22">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4" name="TextBox 23">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5" name="TextBox 24">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6" name="TextBox 25">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7" name="TextBox 26">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8237787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12"/>
          <p:cNvGraphicFramePr>
            <a:graphicFrameLocks noGrp="1"/>
          </p:cNvGraphicFramePr>
          <p:nvPr>
            <p:ph idx="1"/>
            <p:extLst>
              <p:ext uri="{D42A27DB-BD31-4B8C-83A1-F6EECF244321}">
                <p14:modId xmlns:p14="http://schemas.microsoft.com/office/powerpoint/2010/main" val="2859259140"/>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dirty="0"/>
              <a:t>Specific Problems with Health Care Services </a:t>
            </a:r>
            <a:br>
              <a:rPr lang="en-US" dirty="0"/>
            </a:br>
            <a:r>
              <a:rPr lang="en-US" dirty="0"/>
              <a:t>in Riverside County</a:t>
            </a:r>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RIV-3</a:t>
            </a:r>
          </a:p>
        </p:txBody>
      </p:sp>
      <p:sp>
        <p:nvSpPr>
          <p:cNvPr id="23" name="TextBox 22">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24" name="TextBox 23">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25" name="TextBox 24">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Riverside</a:t>
            </a:r>
          </a:p>
        </p:txBody>
      </p:sp>
      <p:sp>
        <p:nvSpPr>
          <p:cNvPr id="26" name="TextBox 25">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7" name="TextBox 26">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8" name="TextBox 27">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9" name="TextBox 28">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30" name="TextBox 29">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8979660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860" y="1920240"/>
            <a:ext cx="7772400" cy="4480560"/>
          </a:xfrm>
        </p:spPr>
        <p:txBody>
          <a:bodyPr>
            <a:normAutofit fontScale="92500"/>
          </a:bodyPr>
          <a:lstStyle/>
          <a:p>
            <a:pPr>
              <a:spcAft>
                <a:spcPts val="1400"/>
              </a:spcAft>
            </a:pPr>
            <a:r>
              <a:rPr lang="en-US" dirty="0"/>
              <a:t>Slightly under half of CMC enrollees in Riverside County are Latino (49%), while among opt-outs, a 52% majority are Latino.</a:t>
            </a:r>
          </a:p>
          <a:p>
            <a:pPr>
              <a:spcAft>
                <a:spcPts val="1400"/>
              </a:spcAft>
            </a:pPr>
            <a:r>
              <a:rPr lang="en-US" dirty="0"/>
              <a:t>Women comprise a somewhat larger share of the opt-out population (61%) than they do of the county’s CMC enrollees (54%).</a:t>
            </a:r>
          </a:p>
          <a:p>
            <a:pPr>
              <a:spcAft>
                <a:spcPts val="1400"/>
              </a:spcAft>
            </a:pPr>
            <a:r>
              <a:rPr lang="en-US" dirty="0"/>
              <a:t>A little less than four in ten CMC enrollees in Riverside County are under age 65 (39%), 41% are age 65-74 and 20% are age 75 or older. This differs slightly from the age distribution of opt-outs, of whom 32% are under age 65, 40% are age 65-74 and 28% are age 75 or older.</a:t>
            </a:r>
          </a:p>
          <a:p>
            <a:pPr>
              <a:spcAft>
                <a:spcPts val="1400"/>
              </a:spcAft>
            </a:pPr>
            <a:r>
              <a:rPr lang="en-US" dirty="0"/>
              <a:t>Almost half of CMC enrollees (45%) in Riverside County have not graduated from high school, and this increases to 48% among opt-outs. Very small proportions of beneficiaries in the county are college graduates – 9% among enrollees and 7% among opt-outs.</a:t>
            </a:r>
          </a:p>
          <a:p>
            <a:pPr>
              <a:spcAft>
                <a:spcPts val="1400"/>
              </a:spcAft>
            </a:pPr>
            <a:r>
              <a:rPr lang="en-US" dirty="0"/>
              <a:t>Nearly two in three of CMC enrollees (64%) and opt-outs in the county (62%) say they receive Supplemental Security Income/Payment from the federal government.</a:t>
            </a:r>
          </a:p>
        </p:txBody>
      </p:sp>
      <p:sp>
        <p:nvSpPr>
          <p:cNvPr id="3" name="Title 2"/>
          <p:cNvSpPr>
            <a:spLocks noGrp="1"/>
          </p:cNvSpPr>
          <p:nvPr>
            <p:ph type="title"/>
          </p:nvPr>
        </p:nvSpPr>
        <p:spPr/>
        <p:txBody>
          <a:bodyPr/>
          <a:lstStyle/>
          <a:p>
            <a:r>
              <a:rPr lang="en-US" dirty="0"/>
              <a:t>4.	Demographic Characteristics of CMC Enrollees and Opt-outs in Riverside County</a:t>
            </a:r>
          </a:p>
        </p:txBody>
      </p:sp>
      <p:sp>
        <p:nvSpPr>
          <p:cNvPr id="12" name="TextBox 11">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3" name="TextBox 12">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22" name="TextBox 21">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Riverside</a:t>
            </a:r>
          </a:p>
        </p:txBody>
      </p:sp>
      <p:sp>
        <p:nvSpPr>
          <p:cNvPr id="23" name="TextBox 22">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4" name="TextBox 23">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5" name="TextBox 24">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6" name="TextBox 25">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7" name="TextBox 26">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2977234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Findings in Brief</a:t>
            </a:r>
          </a:p>
        </p:txBody>
      </p:sp>
      <p:sp>
        <p:nvSpPr>
          <p:cNvPr id="11" name="TextBox 10"/>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20" name="TextBox 19"/>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21" name="TextBox 20"/>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22" name="TextBox 21"/>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3" name="TextBox 22"/>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4" name="TextBox 23"/>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5" name="TextBox 24"/>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6" name="TextBox 25">
            <a:hlinkClick r:id="" action="ppaction://noaction"/>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40305408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1668487140"/>
              </p:ext>
            </p:extLst>
          </p:nvPr>
        </p:nvGraphicFramePr>
        <p:xfrm>
          <a:off x="398463" y="1920875"/>
          <a:ext cx="77724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p:cNvSpPr>
            <a:spLocks noGrp="1"/>
          </p:cNvSpPr>
          <p:nvPr>
            <p:ph type="title"/>
          </p:nvPr>
        </p:nvSpPr>
        <p:spPr/>
        <p:txBody>
          <a:bodyPr/>
          <a:lstStyle/>
          <a:p>
            <a:r>
              <a:rPr lang="en-US" dirty="0"/>
              <a:t>Comparing the Demographic Characteristics</a:t>
            </a:r>
            <a:br>
              <a:rPr lang="en-US" dirty="0"/>
            </a:br>
            <a:r>
              <a:rPr lang="en-US" dirty="0"/>
              <a:t>of CMC Enrollees and CMC Opt-outs (1)</a:t>
            </a:r>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RIV-4</a:t>
            </a:r>
          </a:p>
        </p:txBody>
      </p:sp>
      <p:sp>
        <p:nvSpPr>
          <p:cNvPr id="23" name="TextBox 22">
            <a:hlinkClick r:id="rId4"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24" name="TextBox 23">
            <a:hlinkClick r:id="rId5"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25" name="TextBox 24">
            <a:hlinkClick r:id="rId6"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Riverside</a:t>
            </a:r>
          </a:p>
        </p:txBody>
      </p:sp>
      <p:sp>
        <p:nvSpPr>
          <p:cNvPr id="26" name="TextBox 25">
            <a:hlinkClick r:id="rId7"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7" name="TextBox 26">
            <a:hlinkClick r:id="rId8"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8" name="TextBox 27">
            <a:hlinkClick r:id="rId9"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9" name="TextBox 28">
            <a:hlinkClick r:id="rId10"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30" name="TextBox 29">
            <a:hlinkClick r:id="rId11"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9703849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2017830785"/>
              </p:ext>
            </p:extLst>
          </p:nvPr>
        </p:nvGraphicFramePr>
        <p:xfrm>
          <a:off x="398463" y="1920875"/>
          <a:ext cx="77724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p:cNvSpPr>
            <a:spLocks noGrp="1"/>
          </p:cNvSpPr>
          <p:nvPr>
            <p:ph type="title"/>
          </p:nvPr>
        </p:nvSpPr>
        <p:spPr/>
        <p:txBody>
          <a:bodyPr/>
          <a:lstStyle/>
          <a:p>
            <a:r>
              <a:rPr lang="en-US" dirty="0"/>
              <a:t>Comparing the Demographic Characteristics</a:t>
            </a:r>
            <a:br>
              <a:rPr lang="en-US" dirty="0"/>
            </a:br>
            <a:r>
              <a:rPr lang="en-US" dirty="0"/>
              <a:t>of CMC Enrollees and CMC Opt-outs (2)</a:t>
            </a:r>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RIV-4</a:t>
            </a:r>
          </a:p>
        </p:txBody>
      </p:sp>
      <p:sp>
        <p:nvSpPr>
          <p:cNvPr id="16" name="TextBox 15"/>
          <p:cNvSpPr txBox="1"/>
          <p:nvPr/>
        </p:nvSpPr>
        <p:spPr>
          <a:xfrm>
            <a:off x="398463" y="6386989"/>
            <a:ext cx="7770421" cy="369332"/>
          </a:xfrm>
          <a:prstGeom prst="rect">
            <a:avLst/>
          </a:prstGeom>
          <a:noFill/>
        </p:spPr>
        <p:txBody>
          <a:bodyPr wrap="square" lIns="0" tIns="0" rIns="0" bIns="0" rtlCol="0" anchor="b" anchorCtr="0">
            <a:spAutoFit/>
          </a:bodyPr>
          <a:lstStyle/>
          <a:p>
            <a:r>
              <a:rPr lang="en-US" sz="1200" i="1" dirty="0">
                <a:solidFill>
                  <a:schemeClr val="bg1"/>
                </a:solidFill>
                <a:latin typeface="Calibri" pitchFamily="34" charset="0"/>
              </a:rPr>
              <a:t>Note: Differences between 100% and the sum of percentages for each characteristic equal proportion not reporting an answer.</a:t>
            </a:r>
          </a:p>
        </p:txBody>
      </p:sp>
      <p:sp>
        <p:nvSpPr>
          <p:cNvPr id="23" name="TextBox 22">
            <a:hlinkClick r:id="rId4"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24" name="TextBox 23">
            <a:hlinkClick r:id="rId5"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25" name="TextBox 24">
            <a:hlinkClick r:id="rId6"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Riverside</a:t>
            </a:r>
          </a:p>
        </p:txBody>
      </p:sp>
      <p:sp>
        <p:nvSpPr>
          <p:cNvPr id="26" name="TextBox 25">
            <a:hlinkClick r:id="rId7"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7" name="TextBox 26">
            <a:hlinkClick r:id="rId8"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8" name="TextBox 27">
            <a:hlinkClick r:id="rId9"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9" name="TextBox 28">
            <a:hlinkClick r:id="rId10"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30" name="TextBox 29">
            <a:hlinkClick r:id="rId11"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cxnSp>
        <p:nvCxnSpPr>
          <p:cNvPr id="15" name="Straight Connector 14"/>
          <p:cNvCxnSpPr/>
          <p:nvPr/>
        </p:nvCxnSpPr>
        <p:spPr>
          <a:xfrm>
            <a:off x="398463" y="6324600"/>
            <a:ext cx="1752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15701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1400"/>
              </a:spcAft>
            </a:pPr>
            <a:r>
              <a:rPr lang="en-US" dirty="0"/>
              <a:t>Around the same proportion of CMC enrollees (54%) report being in fair or poor physical health compared with opt-outs in the county (56%).</a:t>
            </a:r>
          </a:p>
          <a:p>
            <a:pPr>
              <a:spcAft>
                <a:spcPts val="1400"/>
              </a:spcAft>
            </a:pPr>
            <a:r>
              <a:rPr lang="en-US" dirty="0"/>
              <a:t>More than half of both enrollees (51%) and opt-outs (55%) also report using specialized equipment, such as a cane, wheelchair, scooter or special bed, and slightly less than half (40% among enrollees and 46% among opt-outs) require assistance in performing common daily activities.</a:t>
            </a:r>
          </a:p>
          <a:p>
            <a:pPr>
              <a:spcAft>
                <a:spcPts val="1400"/>
              </a:spcAft>
            </a:pPr>
            <a:r>
              <a:rPr lang="en-US" dirty="0"/>
              <a:t>Self-reported hospitalization of enrollees and opt-outs in the county have similar proportions, with about one in four enrollees (24%) and opt-outs (28%) reporting this.</a:t>
            </a:r>
          </a:p>
        </p:txBody>
      </p:sp>
      <p:sp>
        <p:nvSpPr>
          <p:cNvPr id="3" name="Title 2"/>
          <p:cNvSpPr>
            <a:spLocks noGrp="1"/>
          </p:cNvSpPr>
          <p:nvPr>
            <p:ph type="title"/>
          </p:nvPr>
        </p:nvSpPr>
        <p:spPr/>
        <p:txBody>
          <a:bodyPr/>
          <a:lstStyle/>
          <a:p>
            <a:r>
              <a:rPr lang="en-US" dirty="0"/>
              <a:t>5.	Health-related Characteristics of CMC Enrollees and Opt-outs in Riverside County</a:t>
            </a:r>
          </a:p>
        </p:txBody>
      </p:sp>
      <p:sp>
        <p:nvSpPr>
          <p:cNvPr id="12" name="TextBox 11">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3" name="TextBox 12">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22" name="TextBox 21">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Riverside</a:t>
            </a:r>
          </a:p>
        </p:txBody>
      </p:sp>
      <p:sp>
        <p:nvSpPr>
          <p:cNvPr id="23" name="TextBox 22">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4" name="TextBox 23">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5" name="TextBox 24">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6" name="TextBox 25">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7" name="TextBox 26">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5258139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2468802291"/>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normAutofit/>
          </a:bodyPr>
          <a:lstStyle/>
          <a:p>
            <a:r>
              <a:rPr lang="en-US" dirty="0"/>
              <a:t>Comparing the Health Characteristics </a:t>
            </a:r>
            <a:br>
              <a:rPr lang="en-US" dirty="0"/>
            </a:br>
            <a:r>
              <a:rPr lang="en-US" dirty="0"/>
              <a:t>of CMC Enrollees and CMC Opt-outs</a:t>
            </a:r>
            <a:endParaRPr lang="en-US" b="1"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RIV-5</a:t>
            </a:r>
          </a:p>
        </p:txBody>
      </p:sp>
      <p:sp>
        <p:nvSpPr>
          <p:cNvPr id="16" name="TextBox 15">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7" name="TextBox 16">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8" name="TextBox 17">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Riverside</a:t>
            </a:r>
          </a:p>
        </p:txBody>
      </p:sp>
      <p:sp>
        <p:nvSpPr>
          <p:cNvPr id="19" name="TextBox 18">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0" name="TextBox 19">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1" name="TextBox 20">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2" name="TextBox 21">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3" name="TextBox 22">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15070864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San Bernardino County: Aggregated Results </a:t>
            </a:r>
            <a:br>
              <a:rPr lang="en-US" dirty="0"/>
            </a:br>
            <a:r>
              <a:rPr lang="en-US" dirty="0"/>
              <a:t>from Years 1-4</a:t>
            </a:r>
          </a:p>
        </p:txBody>
      </p:sp>
      <p:sp>
        <p:nvSpPr>
          <p:cNvPr id="18" name="TextBox 17">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9" name="TextBox 18">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20" name="TextBox 19">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21" name="TextBox 20">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 Bernardino</a:t>
            </a:r>
          </a:p>
        </p:txBody>
      </p:sp>
      <p:sp>
        <p:nvSpPr>
          <p:cNvPr id="22" name="TextBox 21">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3" name="TextBox 22">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4" name="TextBox 23">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5" name="TextBox 24">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39988659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When asked whether they are confident that they know how to manage their health conditions, 83% of enrollees and 82% of opt-outs say they are. While 81% of enrollees say they are confident that they can get their questions about their health needs answered, a slightly larger proportion of opt-outs (84%) report this. Similar large majorities of enrollees (85%) and opt-outs (84%) also say they know who to call if they have a health need or question.</a:t>
            </a:r>
          </a:p>
        </p:txBody>
      </p:sp>
      <p:sp>
        <p:nvSpPr>
          <p:cNvPr id="3" name="Title 2"/>
          <p:cNvSpPr>
            <a:spLocks noGrp="1"/>
          </p:cNvSpPr>
          <p:nvPr>
            <p:ph type="title"/>
          </p:nvPr>
        </p:nvSpPr>
        <p:spPr/>
        <p:txBody>
          <a:bodyPr/>
          <a:lstStyle/>
          <a:p>
            <a:r>
              <a:rPr lang="en-US" dirty="0"/>
              <a:t>1.	Beneficiary Confidence Navigating Health Care </a:t>
            </a:r>
            <a:br>
              <a:rPr lang="en-US" dirty="0"/>
            </a:br>
            <a:r>
              <a:rPr lang="en-US" dirty="0"/>
              <a:t>in San Bernardino County</a:t>
            </a:r>
          </a:p>
        </p:txBody>
      </p:sp>
      <p:sp>
        <p:nvSpPr>
          <p:cNvPr id="12" name="TextBox 11">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3" name="TextBox 12">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4" name="TextBox 13">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5" name="TextBox 14">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 Bernardino</a:t>
            </a:r>
          </a:p>
        </p:txBody>
      </p:sp>
      <p:sp>
        <p:nvSpPr>
          <p:cNvPr id="16" name="TextBox 15">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17" name="TextBox 16">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18" name="TextBox 17">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19" name="TextBox 18">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17355905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12"/>
          <p:cNvGraphicFramePr>
            <a:graphicFrameLocks noGrp="1"/>
          </p:cNvGraphicFramePr>
          <p:nvPr>
            <p:ph idx="1"/>
            <p:extLst>
              <p:ext uri="{D42A27DB-BD31-4B8C-83A1-F6EECF244321}">
                <p14:modId xmlns:p14="http://schemas.microsoft.com/office/powerpoint/2010/main" val="3963696005"/>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dirty="0"/>
              <a:t>Beneficiary Confidence Navigating Health Care </a:t>
            </a:r>
            <a:br>
              <a:rPr lang="en-US" dirty="0"/>
            </a:br>
            <a:r>
              <a:rPr lang="en-US" dirty="0"/>
              <a:t>in San Bernardino County</a:t>
            </a:r>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SB-1</a:t>
            </a:r>
          </a:p>
        </p:txBody>
      </p:sp>
      <p:sp>
        <p:nvSpPr>
          <p:cNvPr id="14" name="TextBox 13">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5" name="TextBox 14">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6" name="TextBox 15">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20" name="TextBox 19">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 Bernardino</a:t>
            </a:r>
          </a:p>
        </p:txBody>
      </p:sp>
      <p:sp>
        <p:nvSpPr>
          <p:cNvPr id="21" name="TextBox 20">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2" name="TextBox 21">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3" name="TextBox 22">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4" name="TextBox 23">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1044769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860" y="1920240"/>
            <a:ext cx="7772400" cy="4556760"/>
          </a:xfrm>
        </p:spPr>
        <p:txBody>
          <a:bodyPr>
            <a:normAutofit/>
          </a:bodyPr>
          <a:lstStyle/>
          <a:p>
            <a:pPr>
              <a:spcAft>
                <a:spcPts val="1400"/>
              </a:spcAft>
            </a:pPr>
            <a:r>
              <a:rPr lang="en-US" dirty="0"/>
              <a:t>While large majorities of CMC enrollees in San Bernardino County (between 70% and 83%) are satisfied with the health care services they are receiving in each of the seven areas measured, slightly more CMC opt-outs than enrollees report being satisfied in three areas. These include:</a:t>
            </a:r>
          </a:p>
          <a:p>
            <a:pPr lvl="1">
              <a:spcAft>
                <a:spcPts val="1400"/>
              </a:spcAft>
            </a:pPr>
            <a:r>
              <a:rPr lang="en-US" dirty="0"/>
              <a:t>Amount of time their doctor or other staff spend with them (83% among enrollees vs. 88% among opt-outs)</a:t>
            </a:r>
          </a:p>
          <a:p>
            <a:pPr lvl="1">
              <a:spcAft>
                <a:spcPts val="1400"/>
              </a:spcAft>
            </a:pPr>
            <a:r>
              <a:rPr lang="en-US" dirty="0"/>
              <a:t>Choice of doctors (80% vs. 86%)</a:t>
            </a:r>
          </a:p>
          <a:p>
            <a:pPr lvl="1">
              <a:spcAft>
                <a:spcPts val="1400"/>
              </a:spcAft>
            </a:pPr>
            <a:r>
              <a:rPr lang="en-US" dirty="0"/>
              <a:t>Choice of hospitals (79% vs. 83%)</a:t>
            </a:r>
          </a:p>
        </p:txBody>
      </p:sp>
      <p:sp>
        <p:nvSpPr>
          <p:cNvPr id="3" name="Title 2"/>
          <p:cNvSpPr>
            <a:spLocks noGrp="1"/>
          </p:cNvSpPr>
          <p:nvPr>
            <p:ph type="title"/>
          </p:nvPr>
        </p:nvSpPr>
        <p:spPr/>
        <p:txBody>
          <a:bodyPr/>
          <a:lstStyle/>
          <a:p>
            <a:r>
              <a:rPr lang="en-US" dirty="0"/>
              <a:t>2.	Satisfaction with Health Care Services </a:t>
            </a:r>
            <a:br>
              <a:rPr lang="en-US" dirty="0"/>
            </a:br>
            <a:r>
              <a:rPr lang="en-US" dirty="0"/>
              <a:t>in San Bernardino County</a:t>
            </a:r>
          </a:p>
        </p:txBody>
      </p:sp>
      <p:sp>
        <p:nvSpPr>
          <p:cNvPr id="16" name="TextBox 15">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7" name="TextBox 16">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8" name="TextBox 17">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9" name="TextBox 18">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 Bernardino</a:t>
            </a:r>
          </a:p>
        </p:txBody>
      </p:sp>
      <p:sp>
        <p:nvSpPr>
          <p:cNvPr id="20" name="TextBox 19">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1" name="TextBox 20">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2" name="TextBox 21">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3" name="TextBox 22">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29732940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12"/>
          <p:cNvGraphicFramePr>
            <a:graphicFrameLocks noGrp="1"/>
          </p:cNvGraphicFramePr>
          <p:nvPr>
            <p:ph idx="1"/>
            <p:extLst>
              <p:ext uri="{D42A27DB-BD31-4B8C-83A1-F6EECF244321}">
                <p14:modId xmlns:p14="http://schemas.microsoft.com/office/powerpoint/2010/main" val="1530398654"/>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dirty="0"/>
              <a:t>Satisfaction with Different Aspects of the Health Care Services Beneficiaries Are Receiving (1) </a:t>
            </a:r>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SB-2</a:t>
            </a:r>
          </a:p>
        </p:txBody>
      </p:sp>
      <p:sp>
        <p:nvSpPr>
          <p:cNvPr id="15" name="TextBox 14">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6" name="TextBox 15">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9" name="TextBox 18">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20" name="TextBox 19">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 Bernardino</a:t>
            </a:r>
          </a:p>
        </p:txBody>
      </p:sp>
      <p:sp>
        <p:nvSpPr>
          <p:cNvPr id="21" name="TextBox 20">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2" name="TextBox 21">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3" name="TextBox 22">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4" name="TextBox 23">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27123985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12"/>
          <p:cNvGraphicFramePr>
            <a:graphicFrameLocks noGrp="1"/>
          </p:cNvGraphicFramePr>
          <p:nvPr>
            <p:ph idx="1"/>
            <p:extLst>
              <p:ext uri="{D42A27DB-BD31-4B8C-83A1-F6EECF244321}">
                <p14:modId xmlns:p14="http://schemas.microsoft.com/office/powerpoint/2010/main" val="1225508132"/>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p:cNvSpPr>
            <a:spLocks noGrp="1"/>
          </p:cNvSpPr>
          <p:nvPr>
            <p:ph type="title"/>
          </p:nvPr>
        </p:nvSpPr>
        <p:spPr/>
        <p:txBody>
          <a:bodyPr/>
          <a:lstStyle/>
          <a:p>
            <a:r>
              <a:rPr lang="en-US" dirty="0"/>
              <a:t>Satisfaction with Different Aspects of the Health Care Services Beneficiaries Are Receiving (2) </a:t>
            </a:r>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SB-2</a:t>
            </a:r>
          </a:p>
        </p:txBody>
      </p:sp>
      <p:sp>
        <p:nvSpPr>
          <p:cNvPr id="14" name="TextBox 13"/>
          <p:cNvSpPr txBox="1"/>
          <p:nvPr/>
        </p:nvSpPr>
        <p:spPr>
          <a:xfrm>
            <a:off x="457200" y="6492240"/>
            <a:ext cx="2027863" cy="184666"/>
          </a:xfrm>
          <a:prstGeom prst="rect">
            <a:avLst/>
          </a:prstGeom>
          <a:noFill/>
        </p:spPr>
        <p:txBody>
          <a:bodyPr wrap="none" lIns="0" tIns="0" rIns="0" bIns="0" rtlCol="0" anchor="b" anchorCtr="0">
            <a:spAutoFit/>
          </a:bodyPr>
          <a:lstStyle/>
          <a:p>
            <a:pPr marL="111125" indent="-111125"/>
            <a:r>
              <a:rPr lang="en-US" sz="1200" i="1" dirty="0">
                <a:solidFill>
                  <a:schemeClr val="bg1"/>
                </a:solidFill>
                <a:latin typeface="Calibri" pitchFamily="34" charset="0"/>
              </a:rPr>
              <a:t>* Asked only in Year 2 through 4.</a:t>
            </a:r>
          </a:p>
        </p:txBody>
      </p:sp>
      <p:sp>
        <p:nvSpPr>
          <p:cNvPr id="15" name="TextBox 14">
            <a:hlinkClick r:id="rId4"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6" name="TextBox 15">
            <a:hlinkClick r:id="rId5"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9" name="TextBox 18">
            <a:hlinkClick r:id="rId6"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20" name="TextBox 19">
            <a:hlinkClick r:id="rId7"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 Bernardino</a:t>
            </a:r>
          </a:p>
        </p:txBody>
      </p:sp>
      <p:sp>
        <p:nvSpPr>
          <p:cNvPr id="21" name="TextBox 20">
            <a:hlinkClick r:id="rId8"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2" name="TextBox 21">
            <a:hlinkClick r:id="rId9"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3" name="TextBox 22">
            <a:hlinkClick r:id="rId10"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4" name="TextBox 23">
            <a:hlinkClick r:id="rId11"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cxnSp>
        <p:nvCxnSpPr>
          <p:cNvPr id="18" name="Straight Connector 17"/>
          <p:cNvCxnSpPr/>
          <p:nvPr/>
        </p:nvCxnSpPr>
        <p:spPr>
          <a:xfrm>
            <a:off x="457200" y="6400800"/>
            <a:ext cx="1752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0728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marL="227013" lvl="1" indent="0">
              <a:spcAft>
                <a:spcPts val="1400"/>
              </a:spcAft>
              <a:buNone/>
            </a:pPr>
            <a:r>
              <a:rPr lang="en-US" dirty="0"/>
              <a:t>Large majorities of CMC enrollees continue to express confidence that they know how to manage their health conditions (82%), that they can get questions about their health needs answered (84%), and know who to call if they have a health need or question (89%). </a:t>
            </a:r>
          </a:p>
          <a:p>
            <a:pPr marL="227013" lvl="1" indent="0">
              <a:spcAft>
                <a:spcPts val="1400"/>
              </a:spcAft>
              <a:buNone/>
            </a:pPr>
            <a:r>
              <a:rPr lang="en-US" dirty="0"/>
              <a:t>While confidence ratings in earlier years had been similar across enrollees and opt-outs, starting in 2017 and continuing in 2018 CMC enrollees’ confidence was higher in all three areas than the other groups. </a:t>
            </a:r>
          </a:p>
          <a:p>
            <a:pPr marL="227013" lvl="1" indent="0">
              <a:spcAft>
                <a:spcPts val="1400"/>
              </a:spcAft>
              <a:buNone/>
            </a:pPr>
            <a:r>
              <a:rPr lang="en-US" dirty="0"/>
              <a:t>CMC enrollees’ confidence in these areas has progressively increased between 2015 and 2018; while confidence among </a:t>
            </a:r>
            <a:r>
              <a:rPr lang="en-US" dirty="0">
                <a:solidFill>
                  <a:srgbClr val="000000"/>
                </a:solidFill>
              </a:rPr>
              <a:t>opt-outs </a:t>
            </a:r>
            <a:r>
              <a:rPr lang="en-US" dirty="0"/>
              <a:t>has remained steady.  </a:t>
            </a:r>
          </a:p>
          <a:p>
            <a:pPr lvl="1"/>
            <a:endParaRPr lang="en-US" dirty="0"/>
          </a:p>
        </p:txBody>
      </p:sp>
      <p:sp>
        <p:nvSpPr>
          <p:cNvPr id="4" name="Title 3"/>
          <p:cNvSpPr>
            <a:spLocks noGrp="1"/>
          </p:cNvSpPr>
          <p:nvPr>
            <p:ph type="title"/>
          </p:nvPr>
        </p:nvSpPr>
        <p:spPr/>
        <p:txBody>
          <a:bodyPr/>
          <a:lstStyle/>
          <a:p>
            <a:r>
              <a:rPr lang="en-US" dirty="0"/>
              <a:t>Confidence Navigating Health Care</a:t>
            </a:r>
          </a:p>
        </p:txBody>
      </p:sp>
      <p:sp>
        <p:nvSpPr>
          <p:cNvPr id="18" name="TextBox 17"/>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9" name="TextBox 18"/>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20" name="TextBox 19"/>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21" name="TextBox 20"/>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2" name="TextBox 21"/>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3" name="TextBox 22"/>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4" name="TextBox 23"/>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5" name="TextBox 24">
            <a:hlinkClick r:id="" action="ppaction://noaction"/>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28690270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Between 12% and 20% of CMC enrollees or opt-outs in San </a:t>
            </a:r>
            <a:r>
              <a:rPr lang="en-US" dirty="0" err="1"/>
              <a:t>Bernadino</a:t>
            </a:r>
            <a:r>
              <a:rPr lang="en-US" dirty="0"/>
              <a:t> County say they encountered any of six specific problems relating to their health services in the recent past. The two most commonly reported problems are that a doctor they were seeing was not available through their plan (20%) or that they had a misunderstanding about their health care services or coverage (20%).</a:t>
            </a:r>
          </a:p>
        </p:txBody>
      </p:sp>
      <p:sp>
        <p:nvSpPr>
          <p:cNvPr id="3" name="Title 2"/>
          <p:cNvSpPr>
            <a:spLocks noGrp="1"/>
          </p:cNvSpPr>
          <p:nvPr>
            <p:ph type="title"/>
          </p:nvPr>
        </p:nvSpPr>
        <p:spPr/>
        <p:txBody>
          <a:bodyPr/>
          <a:lstStyle/>
          <a:p>
            <a:r>
              <a:rPr lang="en-US" dirty="0"/>
              <a:t>3.	Specific Problems with Health Care Services </a:t>
            </a:r>
            <a:br>
              <a:rPr lang="en-US" dirty="0"/>
            </a:br>
            <a:r>
              <a:rPr lang="en-US" dirty="0"/>
              <a:t>in San Bernardino County</a:t>
            </a:r>
          </a:p>
        </p:txBody>
      </p:sp>
      <p:sp>
        <p:nvSpPr>
          <p:cNvPr id="12" name="TextBox 11">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3" name="TextBox 12">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4" name="TextBox 13">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5" name="TextBox 14">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 Bernardino</a:t>
            </a:r>
          </a:p>
        </p:txBody>
      </p:sp>
      <p:sp>
        <p:nvSpPr>
          <p:cNvPr id="16" name="TextBox 15">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17" name="TextBox 16">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18" name="TextBox 17">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19" name="TextBox 18">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8129338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ontent Placeholder 12"/>
          <p:cNvGraphicFramePr>
            <a:graphicFrameLocks noGrp="1"/>
          </p:cNvGraphicFramePr>
          <p:nvPr>
            <p:ph idx="1"/>
            <p:extLst>
              <p:ext uri="{D42A27DB-BD31-4B8C-83A1-F6EECF244321}">
                <p14:modId xmlns:p14="http://schemas.microsoft.com/office/powerpoint/2010/main" val="2820700164"/>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p:cNvSpPr>
            <a:spLocks noGrp="1"/>
          </p:cNvSpPr>
          <p:nvPr>
            <p:ph type="title"/>
          </p:nvPr>
        </p:nvSpPr>
        <p:spPr/>
        <p:txBody>
          <a:bodyPr/>
          <a:lstStyle/>
          <a:p>
            <a:r>
              <a:rPr lang="en-US" dirty="0"/>
              <a:t>Specific Problems with Health Care Services </a:t>
            </a:r>
            <a:br>
              <a:rPr lang="en-US" dirty="0"/>
            </a:br>
            <a:r>
              <a:rPr lang="en-US" dirty="0"/>
              <a:t>in San Bernardino County</a:t>
            </a:r>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SB-3</a:t>
            </a:r>
          </a:p>
        </p:txBody>
      </p:sp>
      <p:sp>
        <p:nvSpPr>
          <p:cNvPr id="14" name="TextBox 13">
            <a:hlinkClick r:id="rId4"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6" name="TextBox 15">
            <a:hlinkClick r:id="rId5"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7" name="TextBox 16">
            <a:hlinkClick r:id="rId6"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8" name="TextBox 17">
            <a:hlinkClick r:id="rId7"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 Bernardino</a:t>
            </a:r>
          </a:p>
        </p:txBody>
      </p:sp>
      <p:sp>
        <p:nvSpPr>
          <p:cNvPr id="19" name="TextBox 18">
            <a:hlinkClick r:id="rId8"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0" name="TextBox 19">
            <a:hlinkClick r:id="rId9"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1" name="TextBox 20">
            <a:hlinkClick r:id="rId10"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2" name="TextBox 21">
            <a:hlinkClick r:id="rId11"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4976967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860" y="1920240"/>
            <a:ext cx="7772400" cy="4785360"/>
          </a:xfrm>
        </p:spPr>
        <p:txBody>
          <a:bodyPr>
            <a:normAutofit/>
          </a:bodyPr>
          <a:lstStyle/>
          <a:p>
            <a:pPr>
              <a:spcAft>
                <a:spcPts val="1400"/>
              </a:spcAft>
            </a:pPr>
            <a:r>
              <a:rPr lang="en-US" dirty="0"/>
              <a:t>Almost half of CMC enrollees in San Bernardino County are Latino (45%), while among opt-outs, 42% are Latino. </a:t>
            </a:r>
            <a:r>
              <a:rPr lang="en-US" spc="-10" dirty="0"/>
              <a:t>Another 14% of enrollees are African American, while among opt-outs 13% are African American. About 3% in both groups are Asian American.</a:t>
            </a:r>
          </a:p>
          <a:p>
            <a:pPr>
              <a:spcAft>
                <a:spcPts val="1400"/>
              </a:spcAft>
            </a:pPr>
            <a:r>
              <a:rPr lang="en-US" dirty="0"/>
              <a:t>Women comprise a somewhat larger share of the opt-out group (60%) than they do among CMC enrollees (56%).</a:t>
            </a:r>
          </a:p>
          <a:p>
            <a:pPr>
              <a:spcAft>
                <a:spcPts val="1400"/>
              </a:spcAft>
            </a:pPr>
            <a:r>
              <a:rPr lang="en-US" dirty="0"/>
              <a:t>A relatively large proportion of enrollees and opt-outs are under age 65, comprising 43% of the county's enrollee population and 39% of all opt-outs. By contrast, only about a quarter of enrollees (19%) or opt-outs (23%) in the county are age 75 or older among enrollees.</a:t>
            </a:r>
          </a:p>
          <a:p>
            <a:pPr>
              <a:spcAft>
                <a:spcPts val="1400"/>
              </a:spcAft>
            </a:pPr>
            <a:r>
              <a:rPr lang="en-US" dirty="0"/>
              <a:t>Slightly more than four in ten CMC enrollees (42%) and opt-outs (40%) have not graduated from high school. Less then 10% of each group are college graduates.</a:t>
            </a:r>
          </a:p>
          <a:p>
            <a:pPr>
              <a:spcAft>
                <a:spcPts val="1400"/>
              </a:spcAft>
            </a:pPr>
            <a:r>
              <a:rPr lang="en-US" dirty="0"/>
              <a:t>About two in three of both CMC enrollees (64%) and opt-outs (66%) say they receive Supplemental Security Income/Payment from the federal government.</a:t>
            </a:r>
          </a:p>
        </p:txBody>
      </p:sp>
      <p:sp>
        <p:nvSpPr>
          <p:cNvPr id="3" name="Title 2"/>
          <p:cNvSpPr>
            <a:spLocks noGrp="1"/>
          </p:cNvSpPr>
          <p:nvPr>
            <p:ph type="title"/>
          </p:nvPr>
        </p:nvSpPr>
        <p:spPr/>
        <p:txBody>
          <a:bodyPr/>
          <a:lstStyle/>
          <a:p>
            <a:r>
              <a:rPr lang="en-US" dirty="0"/>
              <a:t>4.	Demographic Characteristics of CMC Enrollees and Opt-outs in San Bernardino County</a:t>
            </a:r>
          </a:p>
        </p:txBody>
      </p:sp>
      <p:sp>
        <p:nvSpPr>
          <p:cNvPr id="14" name="TextBox 13">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5" name="TextBox 14">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6" name="TextBox 15">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7" name="TextBox 16">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 Bernardino</a:t>
            </a:r>
          </a:p>
        </p:txBody>
      </p:sp>
      <p:sp>
        <p:nvSpPr>
          <p:cNvPr id="18" name="TextBox 17">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19" name="TextBox 18">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0" name="TextBox 19">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1" name="TextBox 20">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29108057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3230657723"/>
              </p:ext>
            </p:extLst>
          </p:nvPr>
        </p:nvGraphicFramePr>
        <p:xfrm>
          <a:off x="228600" y="1935485"/>
          <a:ext cx="77724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p:cNvSpPr>
            <a:spLocks noGrp="1"/>
          </p:cNvSpPr>
          <p:nvPr>
            <p:ph type="title"/>
          </p:nvPr>
        </p:nvSpPr>
        <p:spPr/>
        <p:txBody>
          <a:bodyPr/>
          <a:lstStyle/>
          <a:p>
            <a:r>
              <a:rPr lang="en-US" dirty="0"/>
              <a:t>Comparing the Demographic Characteristics</a:t>
            </a:r>
            <a:br>
              <a:rPr lang="en-US" dirty="0"/>
            </a:br>
            <a:r>
              <a:rPr lang="en-US" dirty="0"/>
              <a:t>of CMC Enrollees and CMC Opt-outs (1)</a:t>
            </a:r>
            <a:endParaRPr lang="en-US" dirty="0">
              <a:solidFill>
                <a:srgbClr val="FF0000"/>
              </a:solidFill>
            </a:endParaRPr>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SB-4</a:t>
            </a:r>
          </a:p>
        </p:txBody>
      </p:sp>
      <p:sp>
        <p:nvSpPr>
          <p:cNvPr id="14" name="TextBox 13">
            <a:hlinkClick r:id="rId4"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5" name="TextBox 14">
            <a:hlinkClick r:id="rId5"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6" name="TextBox 15">
            <a:hlinkClick r:id="rId6"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8" name="TextBox 17">
            <a:hlinkClick r:id="rId7"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 Bernardino</a:t>
            </a:r>
          </a:p>
        </p:txBody>
      </p:sp>
      <p:sp>
        <p:nvSpPr>
          <p:cNvPr id="19" name="TextBox 18">
            <a:hlinkClick r:id="rId8"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0" name="TextBox 19">
            <a:hlinkClick r:id="rId9"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1" name="TextBox 20">
            <a:hlinkClick r:id="rId10"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2" name="TextBox 21">
            <a:hlinkClick r:id="rId11"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19344991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3722201921"/>
              </p:ext>
            </p:extLst>
          </p:nvPr>
        </p:nvGraphicFramePr>
        <p:xfrm>
          <a:off x="398463" y="1920875"/>
          <a:ext cx="77724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p:cNvSpPr>
            <a:spLocks noGrp="1"/>
          </p:cNvSpPr>
          <p:nvPr>
            <p:ph type="title"/>
          </p:nvPr>
        </p:nvSpPr>
        <p:spPr/>
        <p:txBody>
          <a:bodyPr/>
          <a:lstStyle/>
          <a:p>
            <a:r>
              <a:rPr lang="en-US" dirty="0"/>
              <a:t>Comparing the Demographic Characteristics</a:t>
            </a:r>
            <a:br>
              <a:rPr lang="en-US" dirty="0"/>
            </a:br>
            <a:r>
              <a:rPr lang="en-US" dirty="0"/>
              <a:t>of CMC Enrollees and CMC Opt-outs (2)</a:t>
            </a:r>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SB-4</a:t>
            </a:r>
          </a:p>
        </p:txBody>
      </p:sp>
      <p:sp>
        <p:nvSpPr>
          <p:cNvPr id="16" name="TextBox 15"/>
          <p:cNvSpPr txBox="1"/>
          <p:nvPr/>
        </p:nvSpPr>
        <p:spPr>
          <a:xfrm>
            <a:off x="521333" y="6384926"/>
            <a:ext cx="7526660" cy="369332"/>
          </a:xfrm>
          <a:prstGeom prst="rect">
            <a:avLst/>
          </a:prstGeom>
          <a:noFill/>
        </p:spPr>
        <p:txBody>
          <a:bodyPr wrap="square" lIns="0" tIns="0" rIns="0" bIns="0" rtlCol="0" anchor="b" anchorCtr="0">
            <a:spAutoFit/>
          </a:bodyPr>
          <a:lstStyle/>
          <a:p>
            <a:r>
              <a:rPr lang="en-US" sz="1200" i="1" dirty="0">
                <a:solidFill>
                  <a:schemeClr val="bg1"/>
                </a:solidFill>
                <a:latin typeface="Calibri" pitchFamily="34" charset="0"/>
              </a:rPr>
              <a:t>Note: Differences between 100% and the sum of percentages for each characteristic equal proportion not reporting an answer.</a:t>
            </a:r>
          </a:p>
        </p:txBody>
      </p:sp>
      <p:sp>
        <p:nvSpPr>
          <p:cNvPr id="14" name="TextBox 13">
            <a:hlinkClick r:id="rId4"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5" name="TextBox 14">
            <a:hlinkClick r:id="rId5"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7" name="TextBox 16">
            <a:hlinkClick r:id="rId6"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8" name="TextBox 17">
            <a:hlinkClick r:id="rId7"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 Bernardino</a:t>
            </a:r>
          </a:p>
        </p:txBody>
      </p:sp>
      <p:sp>
        <p:nvSpPr>
          <p:cNvPr id="19" name="TextBox 18">
            <a:hlinkClick r:id="rId8"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0" name="TextBox 19">
            <a:hlinkClick r:id="rId9"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1" name="TextBox 20">
            <a:hlinkClick r:id="rId10"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2" name="TextBox 21">
            <a:hlinkClick r:id="rId11"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cxnSp>
        <p:nvCxnSpPr>
          <p:cNvPr id="23" name="Straight Connector 22"/>
          <p:cNvCxnSpPr/>
          <p:nvPr/>
        </p:nvCxnSpPr>
        <p:spPr>
          <a:xfrm>
            <a:off x="533400" y="6318704"/>
            <a:ext cx="1752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8791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1400"/>
              </a:spcAft>
            </a:pPr>
            <a:r>
              <a:rPr lang="en-US" dirty="0"/>
              <a:t>About half of CMC enrollees (53%) and opt-outs (54%) in San Bernardino County say they are in fair or poor physical health.</a:t>
            </a:r>
          </a:p>
          <a:p>
            <a:pPr>
              <a:spcAft>
                <a:spcPts val="1400"/>
              </a:spcAft>
            </a:pPr>
            <a:r>
              <a:rPr lang="en-US" dirty="0"/>
              <a:t>Slightly less than half of enrollees (42%) and opt-outs (45%) say they require assistance for common daily activities.</a:t>
            </a:r>
          </a:p>
          <a:p>
            <a:pPr>
              <a:spcAft>
                <a:spcPts val="1400"/>
              </a:spcAft>
            </a:pPr>
            <a:r>
              <a:rPr lang="en-US" dirty="0"/>
              <a:t>Similar proportions of enrollees (24%) and opt-outs (26%) in the county – about one in four – say they have been an overnight patient in a hospital in the past year.</a:t>
            </a:r>
          </a:p>
          <a:p>
            <a:pPr>
              <a:spcAft>
                <a:spcPts val="1400"/>
              </a:spcAft>
            </a:pPr>
            <a:r>
              <a:rPr lang="en-US" dirty="0"/>
              <a:t>However, a slightly larger proportion of opt-outs (54%) than enrollees (50%) say they use specialized equipment, such as a cane, wheelchair, scooter or special bed.</a:t>
            </a:r>
          </a:p>
        </p:txBody>
      </p:sp>
      <p:sp>
        <p:nvSpPr>
          <p:cNvPr id="3" name="Title 2"/>
          <p:cNvSpPr>
            <a:spLocks noGrp="1"/>
          </p:cNvSpPr>
          <p:nvPr>
            <p:ph type="title"/>
          </p:nvPr>
        </p:nvSpPr>
        <p:spPr/>
        <p:txBody>
          <a:bodyPr/>
          <a:lstStyle/>
          <a:p>
            <a:r>
              <a:rPr lang="en-US" dirty="0"/>
              <a:t>5.	Health-related Characteristics of CMC Enrollees and Opt-outs in San Bernardino County</a:t>
            </a:r>
          </a:p>
        </p:txBody>
      </p:sp>
      <p:sp>
        <p:nvSpPr>
          <p:cNvPr id="14" name="TextBox 13">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5" name="TextBox 14">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6" name="TextBox 15">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7" name="TextBox 16">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 Bernardino</a:t>
            </a:r>
          </a:p>
        </p:txBody>
      </p:sp>
      <p:sp>
        <p:nvSpPr>
          <p:cNvPr id="18" name="TextBox 17">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19" name="TextBox 18">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0" name="TextBox 19">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1" name="TextBox 20">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18858671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1043935263"/>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normAutofit/>
          </a:bodyPr>
          <a:lstStyle/>
          <a:p>
            <a:r>
              <a:rPr lang="en-US" dirty="0"/>
              <a:t>Comparing the Health Characteristics </a:t>
            </a:r>
            <a:br>
              <a:rPr lang="en-US" dirty="0"/>
            </a:br>
            <a:r>
              <a:rPr lang="en-US" dirty="0"/>
              <a:t>of CMC Enrollees and CMC Opt-outs</a:t>
            </a:r>
            <a:endParaRPr lang="en-US" b="1" dirty="0"/>
          </a:p>
        </p:txBody>
      </p:sp>
      <p:sp>
        <p:nvSpPr>
          <p:cNvPr id="8" name="TextBox 7"/>
          <p:cNvSpPr txBox="1"/>
          <p:nvPr/>
        </p:nvSpPr>
        <p:spPr>
          <a:xfrm>
            <a:off x="398463" y="373826"/>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SB-5</a:t>
            </a:r>
          </a:p>
        </p:txBody>
      </p:sp>
      <p:sp>
        <p:nvSpPr>
          <p:cNvPr id="14" name="TextBox 13">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24" name="TextBox 23">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25" name="TextBox 24">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26" name="TextBox 25">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 Bernardino</a:t>
            </a:r>
          </a:p>
        </p:txBody>
      </p:sp>
      <p:sp>
        <p:nvSpPr>
          <p:cNvPr id="27" name="TextBox 26">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8" name="TextBox 27">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9" name="TextBox 28">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30" name="TextBox 29">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22672590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San Diego County: Aggregated Results </a:t>
            </a:r>
            <a:br>
              <a:rPr lang="en-US" dirty="0"/>
            </a:br>
            <a:r>
              <a:rPr lang="en-US" dirty="0"/>
              <a:t>from Years 1-4</a:t>
            </a:r>
          </a:p>
        </p:txBody>
      </p:sp>
      <p:sp>
        <p:nvSpPr>
          <p:cNvPr id="18" name="TextBox 17">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9" name="TextBox 18">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20" name="TextBox 19">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21" name="TextBox 20">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2" name="TextBox 21">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a:t>
            </a:r>
            <a:br>
              <a:rPr lang="en-US" sz="1100" b="1" dirty="0">
                <a:latin typeface="Calibri" pitchFamily="34" charset="0"/>
              </a:rPr>
            </a:br>
            <a:r>
              <a:rPr lang="en-US" sz="1100" b="1" dirty="0">
                <a:latin typeface="Calibri" pitchFamily="34" charset="0"/>
              </a:rPr>
              <a:t>Diego</a:t>
            </a:r>
          </a:p>
        </p:txBody>
      </p:sp>
      <p:sp>
        <p:nvSpPr>
          <p:cNvPr id="23" name="TextBox 22">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4" name="TextBox 23">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5" name="TextBox 24">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38728764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1400"/>
              </a:spcAft>
            </a:pPr>
            <a:r>
              <a:rPr lang="en-US" dirty="0"/>
              <a:t>Both CMC enrollees and opt-outs in San Diego County express similar high levels of confidence that they know how to manage their health conditions, can get questions about their health needs answered, and know who to call of they have a health need or question. About eight in ten CMC enrollees and opt-outs express confidence in each area measured.</a:t>
            </a:r>
          </a:p>
        </p:txBody>
      </p:sp>
      <p:sp>
        <p:nvSpPr>
          <p:cNvPr id="3" name="Title 2"/>
          <p:cNvSpPr>
            <a:spLocks noGrp="1"/>
          </p:cNvSpPr>
          <p:nvPr>
            <p:ph type="title"/>
          </p:nvPr>
        </p:nvSpPr>
        <p:spPr/>
        <p:txBody>
          <a:bodyPr/>
          <a:lstStyle/>
          <a:p>
            <a:r>
              <a:rPr lang="en-US" dirty="0"/>
              <a:t>1.	Beneficiary Confidence Navigating Health Care </a:t>
            </a:r>
            <a:br>
              <a:rPr lang="en-US" dirty="0"/>
            </a:br>
            <a:r>
              <a:rPr lang="en-US" dirty="0"/>
              <a:t>in San Diego County</a:t>
            </a:r>
          </a:p>
        </p:txBody>
      </p:sp>
      <p:sp>
        <p:nvSpPr>
          <p:cNvPr id="20" name="TextBox 19">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21" name="TextBox 20">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22" name="TextBox 21">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23" name="TextBox 22">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4" name="TextBox 23">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a:t>
            </a:r>
            <a:br>
              <a:rPr lang="en-US" sz="1100" b="1" dirty="0">
                <a:latin typeface="Calibri" pitchFamily="34" charset="0"/>
              </a:rPr>
            </a:br>
            <a:r>
              <a:rPr lang="en-US" sz="1100" b="1" dirty="0">
                <a:latin typeface="Calibri" pitchFamily="34" charset="0"/>
              </a:rPr>
              <a:t>Diego</a:t>
            </a:r>
          </a:p>
        </p:txBody>
      </p:sp>
      <p:sp>
        <p:nvSpPr>
          <p:cNvPr id="25" name="TextBox 24">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6" name="TextBox 25">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7" name="TextBox 26">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26115159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2"/>
          <p:cNvGraphicFramePr>
            <a:graphicFrameLocks noGrp="1"/>
          </p:cNvGraphicFramePr>
          <p:nvPr>
            <p:ph idx="1"/>
            <p:extLst>
              <p:ext uri="{D42A27DB-BD31-4B8C-83A1-F6EECF244321}">
                <p14:modId xmlns:p14="http://schemas.microsoft.com/office/powerpoint/2010/main" val="2925782844"/>
              </p:ext>
            </p:extLst>
          </p:nvPr>
        </p:nvGraphicFramePr>
        <p:xfrm>
          <a:off x="398860" y="1908683"/>
          <a:ext cx="7772400" cy="4327525"/>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p:cNvSpPr>
            <a:spLocks noGrp="1"/>
          </p:cNvSpPr>
          <p:nvPr>
            <p:ph type="title"/>
          </p:nvPr>
        </p:nvSpPr>
        <p:spPr/>
        <p:txBody>
          <a:bodyPr/>
          <a:lstStyle/>
          <a:p>
            <a:r>
              <a:rPr lang="en-US" dirty="0"/>
              <a:t>Beneficiary Confidence Navigating Health Care </a:t>
            </a:r>
            <a:br>
              <a:rPr lang="en-US" dirty="0"/>
            </a:br>
            <a:r>
              <a:rPr lang="en-US" dirty="0"/>
              <a:t>in San Diego County</a:t>
            </a:r>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SD-1</a:t>
            </a:r>
          </a:p>
        </p:txBody>
      </p:sp>
      <p:sp>
        <p:nvSpPr>
          <p:cNvPr id="17" name="TextBox 16">
            <a:hlinkClick r:id="rId4"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8" name="TextBox 17">
            <a:hlinkClick r:id="rId5"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25" name="TextBox 24">
            <a:hlinkClick r:id="rId6"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26" name="TextBox 25">
            <a:hlinkClick r:id="rId7"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7" name="TextBox 26">
            <a:hlinkClick r:id="rId8"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a:t>
            </a:r>
            <a:br>
              <a:rPr lang="en-US" sz="1100" b="1" dirty="0">
                <a:latin typeface="Calibri" pitchFamily="34" charset="0"/>
              </a:rPr>
            </a:br>
            <a:r>
              <a:rPr lang="en-US" sz="1100" b="1" dirty="0">
                <a:latin typeface="Calibri" pitchFamily="34" charset="0"/>
              </a:rPr>
              <a:t>Diego</a:t>
            </a:r>
          </a:p>
        </p:txBody>
      </p:sp>
      <p:sp>
        <p:nvSpPr>
          <p:cNvPr id="28" name="TextBox 27">
            <a:hlinkClick r:id="rId9"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9" name="TextBox 28">
            <a:hlinkClick r:id="rId10"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30" name="TextBox 29">
            <a:hlinkClick r:id="rId11"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1001471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04800" y="1920240"/>
            <a:ext cx="7866460" cy="4556760"/>
          </a:xfrm>
        </p:spPr>
        <p:txBody>
          <a:bodyPr>
            <a:normAutofit lnSpcReduction="10000"/>
          </a:bodyPr>
          <a:lstStyle/>
          <a:p>
            <a:pPr marL="227013" lvl="1" indent="0">
              <a:lnSpc>
                <a:spcPct val="110000"/>
              </a:lnSpc>
              <a:spcAft>
                <a:spcPts val="1400"/>
              </a:spcAft>
              <a:buNone/>
            </a:pPr>
            <a:r>
              <a:rPr lang="en-US" dirty="0"/>
              <a:t>Large majorities of CMC enrollees – ranging from 77% to 89% – report being satisfied with the health care services they are receiving in each of 7 areas tracked.</a:t>
            </a:r>
          </a:p>
          <a:p>
            <a:pPr marL="227013" lvl="1" indent="0">
              <a:lnSpc>
                <a:spcPct val="110000"/>
              </a:lnSpc>
              <a:spcAft>
                <a:spcPts val="1400"/>
              </a:spcAft>
              <a:buNone/>
            </a:pPr>
            <a:r>
              <a:rPr lang="en-US" dirty="0"/>
              <a:t>The satisfaction levels of CMC enrollees increased between 2015 and 2018 in all seven areas. </a:t>
            </a:r>
          </a:p>
          <a:p>
            <a:pPr marL="227013" lvl="1" indent="0">
              <a:lnSpc>
                <a:spcPct val="110000"/>
              </a:lnSpc>
              <a:spcAft>
                <a:spcPts val="1400"/>
              </a:spcAft>
              <a:buNone/>
            </a:pPr>
            <a:r>
              <a:rPr lang="en-US" dirty="0"/>
              <a:t>In 2018, CMC enrollees were more satisfied than opt-outs in the areas of: </a:t>
            </a:r>
          </a:p>
          <a:p>
            <a:pPr lvl="1">
              <a:lnSpc>
                <a:spcPct val="110000"/>
              </a:lnSpc>
              <a:spcAft>
                <a:spcPts val="1400"/>
              </a:spcAft>
            </a:pPr>
            <a:r>
              <a:rPr lang="en-US" dirty="0"/>
              <a:t>the information they get from their health plan explaining benefits, </a:t>
            </a:r>
          </a:p>
          <a:p>
            <a:pPr lvl="1">
              <a:lnSpc>
                <a:spcPct val="110000"/>
              </a:lnSpc>
              <a:spcAft>
                <a:spcPts val="1400"/>
              </a:spcAft>
            </a:pPr>
            <a:r>
              <a:rPr lang="en-US" dirty="0"/>
              <a:t>the way different providers work together, and</a:t>
            </a:r>
          </a:p>
          <a:p>
            <a:pPr lvl="1">
              <a:lnSpc>
                <a:spcPct val="110000"/>
              </a:lnSpc>
              <a:spcAft>
                <a:spcPts val="1400"/>
              </a:spcAft>
            </a:pPr>
            <a:r>
              <a:rPr lang="en-US" dirty="0"/>
              <a:t>their ability to call a provider regardless of the </a:t>
            </a:r>
            <a:r>
              <a:rPr lang="en-US" dirty="0">
                <a:solidFill>
                  <a:srgbClr val="000000"/>
                </a:solidFill>
              </a:rPr>
              <a:t>time of day. </a:t>
            </a:r>
          </a:p>
          <a:p>
            <a:pPr marL="227013" lvl="1" indent="0">
              <a:lnSpc>
                <a:spcPct val="110000"/>
              </a:lnSpc>
              <a:spcAft>
                <a:spcPts val="1400"/>
              </a:spcAft>
              <a:buNone/>
            </a:pPr>
            <a:r>
              <a:rPr lang="en-US" dirty="0"/>
              <a:t>While in past years those who opted out were more satisfied than CMC enrollees with the amount of time spent with their doctor, by 2017 satisfaction increased to match opt outs.</a:t>
            </a:r>
          </a:p>
        </p:txBody>
      </p:sp>
      <p:sp>
        <p:nvSpPr>
          <p:cNvPr id="4" name="Title 3"/>
          <p:cNvSpPr>
            <a:spLocks noGrp="1"/>
          </p:cNvSpPr>
          <p:nvPr>
            <p:ph type="title"/>
          </p:nvPr>
        </p:nvSpPr>
        <p:spPr/>
        <p:txBody>
          <a:bodyPr/>
          <a:lstStyle/>
          <a:p>
            <a:r>
              <a:rPr lang="en-US" dirty="0"/>
              <a:t>Satisfaction with Health Care Services</a:t>
            </a:r>
          </a:p>
        </p:txBody>
      </p:sp>
      <p:sp>
        <p:nvSpPr>
          <p:cNvPr id="15" name="TextBox 14"/>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6" name="TextBox 15"/>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7" name="TextBox 16"/>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8" name="TextBox 17"/>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19" name="TextBox 18"/>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0" name="TextBox 19"/>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1" name="TextBox 20"/>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2" name="TextBox 21">
            <a:hlinkClick r:id="" action="ppaction://noaction"/>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25040432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1400"/>
              </a:spcAft>
            </a:pPr>
            <a:r>
              <a:rPr lang="en-US" dirty="0"/>
              <a:t>Large majorities of CMC enrollees in San Diego County (between 75% and 86%) say they are satisfied with the health care services they are receiving in each of seven areas measured. CMC enrollees are significantly more satisfied with the information the health plan gives them about their benefits (81% CMC vs. 76% opt-outs). Slightly fewer enrollees than opt-outs say they are satisfied in four areas. These include:</a:t>
            </a:r>
          </a:p>
          <a:p>
            <a:pPr lvl="1">
              <a:spcAft>
                <a:spcPts val="1400"/>
              </a:spcAft>
            </a:pPr>
            <a:r>
              <a:rPr lang="en-US" dirty="0"/>
              <a:t>Amount of time their doctor or other staff spend with them (86% among enrollees vs. 89% among opt-outs)</a:t>
            </a:r>
          </a:p>
          <a:p>
            <a:pPr lvl="1">
              <a:spcAft>
                <a:spcPts val="1400"/>
              </a:spcAft>
            </a:pPr>
            <a:r>
              <a:rPr lang="en-US" dirty="0"/>
              <a:t>Choice of doctors (81% vs. 85%)</a:t>
            </a:r>
          </a:p>
          <a:p>
            <a:pPr lvl="1">
              <a:spcAft>
                <a:spcPts val="1400"/>
              </a:spcAft>
            </a:pPr>
            <a:r>
              <a:rPr lang="en-US" dirty="0"/>
              <a:t>Choice of hospitals (82% vs. 86%)</a:t>
            </a:r>
          </a:p>
          <a:p>
            <a:pPr lvl="1">
              <a:spcAft>
                <a:spcPts val="1400"/>
              </a:spcAft>
            </a:pPr>
            <a:r>
              <a:rPr lang="en-US" dirty="0"/>
              <a:t>Wait time to see a doctor when you need an appointment (76% vs. 82%)</a:t>
            </a:r>
          </a:p>
        </p:txBody>
      </p:sp>
      <p:sp>
        <p:nvSpPr>
          <p:cNvPr id="3" name="Title 2"/>
          <p:cNvSpPr>
            <a:spLocks noGrp="1"/>
          </p:cNvSpPr>
          <p:nvPr>
            <p:ph type="title"/>
          </p:nvPr>
        </p:nvSpPr>
        <p:spPr/>
        <p:txBody>
          <a:bodyPr/>
          <a:lstStyle/>
          <a:p>
            <a:r>
              <a:rPr lang="en-US" dirty="0"/>
              <a:t>2.	Satisfaction with Health Care Services </a:t>
            </a:r>
            <a:br>
              <a:rPr lang="en-US" dirty="0"/>
            </a:br>
            <a:r>
              <a:rPr lang="en-US" dirty="0"/>
              <a:t>in San Diego County</a:t>
            </a:r>
          </a:p>
        </p:txBody>
      </p:sp>
      <p:sp>
        <p:nvSpPr>
          <p:cNvPr id="12" name="TextBox 11">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3" name="TextBox 12">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4" name="TextBox 13">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5" name="TextBox 14">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4" name="TextBox 23">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a:t>
            </a:r>
            <a:br>
              <a:rPr lang="en-US" sz="1100" b="1" dirty="0">
                <a:latin typeface="Calibri" pitchFamily="34" charset="0"/>
              </a:rPr>
            </a:br>
            <a:r>
              <a:rPr lang="en-US" sz="1100" b="1" dirty="0">
                <a:latin typeface="Calibri" pitchFamily="34" charset="0"/>
              </a:rPr>
              <a:t>Diego</a:t>
            </a:r>
          </a:p>
        </p:txBody>
      </p:sp>
      <p:sp>
        <p:nvSpPr>
          <p:cNvPr id="25" name="TextBox 24">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6" name="TextBox 25">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7" name="TextBox 26">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21468189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2"/>
          <p:cNvGraphicFramePr>
            <a:graphicFrameLocks noGrp="1"/>
          </p:cNvGraphicFramePr>
          <p:nvPr>
            <p:ph idx="1"/>
            <p:extLst>
              <p:ext uri="{D42A27DB-BD31-4B8C-83A1-F6EECF244321}">
                <p14:modId xmlns:p14="http://schemas.microsoft.com/office/powerpoint/2010/main" val="1974122789"/>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dirty="0"/>
              <a:t>Satisfaction with Different Aspects of the Health Care Services Beneficiaries Are Receiving (1) </a:t>
            </a:r>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SD-2</a:t>
            </a:r>
          </a:p>
        </p:txBody>
      </p:sp>
      <p:sp>
        <p:nvSpPr>
          <p:cNvPr id="17" name="TextBox 16">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8" name="TextBox 17">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25" name="TextBox 24">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26" name="TextBox 25">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7" name="TextBox 26">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a:t>
            </a:r>
            <a:br>
              <a:rPr lang="en-US" sz="1100" b="1" dirty="0">
                <a:latin typeface="Calibri" pitchFamily="34" charset="0"/>
              </a:rPr>
            </a:br>
            <a:r>
              <a:rPr lang="en-US" sz="1100" b="1" dirty="0">
                <a:latin typeface="Calibri" pitchFamily="34" charset="0"/>
              </a:rPr>
              <a:t>Diego</a:t>
            </a:r>
          </a:p>
        </p:txBody>
      </p:sp>
      <p:sp>
        <p:nvSpPr>
          <p:cNvPr id="28" name="TextBox 27">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9" name="TextBox 28">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30" name="TextBox 29">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32216478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2"/>
          <p:cNvGraphicFramePr>
            <a:graphicFrameLocks noGrp="1"/>
          </p:cNvGraphicFramePr>
          <p:nvPr>
            <p:ph idx="1"/>
            <p:extLst>
              <p:ext uri="{D42A27DB-BD31-4B8C-83A1-F6EECF244321}">
                <p14:modId xmlns:p14="http://schemas.microsoft.com/office/powerpoint/2010/main" val="530099727"/>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a:xfrm>
            <a:off x="398860" y="598503"/>
            <a:ext cx="7772400" cy="1154097"/>
          </a:xfrm>
        </p:spPr>
        <p:txBody>
          <a:bodyPr/>
          <a:lstStyle/>
          <a:p>
            <a:r>
              <a:rPr lang="en-US" dirty="0"/>
              <a:t>Satisfaction with Different Aspects of the Health Care Services Beneficiaries Are Receiving (2) </a:t>
            </a:r>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SD-2</a:t>
            </a:r>
          </a:p>
        </p:txBody>
      </p:sp>
      <p:sp>
        <p:nvSpPr>
          <p:cNvPr id="14" name="TextBox 13"/>
          <p:cNvSpPr txBox="1"/>
          <p:nvPr/>
        </p:nvSpPr>
        <p:spPr>
          <a:xfrm>
            <a:off x="457200" y="6430925"/>
            <a:ext cx="2027863" cy="184666"/>
          </a:xfrm>
          <a:prstGeom prst="rect">
            <a:avLst/>
          </a:prstGeom>
          <a:noFill/>
        </p:spPr>
        <p:txBody>
          <a:bodyPr wrap="none" lIns="0" tIns="0" rIns="0" bIns="0" rtlCol="0" anchor="b" anchorCtr="0">
            <a:spAutoFit/>
          </a:bodyPr>
          <a:lstStyle/>
          <a:p>
            <a:pPr marL="111125" indent="-111125"/>
            <a:r>
              <a:rPr lang="en-US" sz="1200" i="1" dirty="0">
                <a:solidFill>
                  <a:schemeClr val="bg1"/>
                </a:solidFill>
                <a:latin typeface="Calibri" pitchFamily="34" charset="0"/>
              </a:rPr>
              <a:t>* Asked only in Year 2 through 4.</a:t>
            </a:r>
          </a:p>
        </p:txBody>
      </p:sp>
      <p:sp>
        <p:nvSpPr>
          <p:cNvPr id="17" name="TextBox 16">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8" name="TextBox 17">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25" name="TextBox 24">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26" name="TextBox 25">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7" name="TextBox 26">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a:t>
            </a:r>
            <a:br>
              <a:rPr lang="en-US" sz="1100" b="1" dirty="0">
                <a:latin typeface="Calibri" pitchFamily="34" charset="0"/>
              </a:rPr>
            </a:br>
            <a:r>
              <a:rPr lang="en-US" sz="1100" b="1" dirty="0">
                <a:latin typeface="Calibri" pitchFamily="34" charset="0"/>
              </a:rPr>
              <a:t>Diego</a:t>
            </a:r>
          </a:p>
        </p:txBody>
      </p:sp>
      <p:sp>
        <p:nvSpPr>
          <p:cNvPr id="28" name="TextBox 27">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9" name="TextBox 28">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30" name="TextBox 29">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cxnSp>
        <p:nvCxnSpPr>
          <p:cNvPr id="16" name="Straight Connector 15">
            <a:extLst>
              <a:ext uri="{FF2B5EF4-FFF2-40B4-BE49-F238E27FC236}">
                <a16:creationId xmlns="" xmlns:a16="http://schemas.microsoft.com/office/drawing/2014/main" id="{7E620F5A-9D3D-450A-BBE2-6C5EE293C94D}"/>
              </a:ext>
            </a:extLst>
          </p:cNvPr>
          <p:cNvCxnSpPr/>
          <p:nvPr/>
        </p:nvCxnSpPr>
        <p:spPr>
          <a:xfrm>
            <a:off x="457200" y="6324600"/>
            <a:ext cx="1752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62328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Relatively small proportions (between 9% and 22%) of CMC enrollees say they encountered any of six specific problems relating to their health services in the recent past. Most frequently mentioned are that a doctor they were seeing is not available through their plan (22%) or they had a misunderstanding about their health care services or coverage (20%). In each case, about one in five enrollees and opt-outs report experiencing this problem.</a:t>
            </a:r>
          </a:p>
        </p:txBody>
      </p:sp>
      <p:sp>
        <p:nvSpPr>
          <p:cNvPr id="3" name="Title 2"/>
          <p:cNvSpPr>
            <a:spLocks noGrp="1"/>
          </p:cNvSpPr>
          <p:nvPr>
            <p:ph type="title"/>
          </p:nvPr>
        </p:nvSpPr>
        <p:spPr/>
        <p:txBody>
          <a:bodyPr/>
          <a:lstStyle/>
          <a:p>
            <a:r>
              <a:rPr lang="en-US" dirty="0"/>
              <a:t>3.	Specific Problems with Health Care Services </a:t>
            </a:r>
            <a:br>
              <a:rPr lang="en-US" dirty="0"/>
            </a:br>
            <a:r>
              <a:rPr lang="en-US" dirty="0"/>
              <a:t>in San Diego County</a:t>
            </a:r>
          </a:p>
        </p:txBody>
      </p:sp>
      <p:sp>
        <p:nvSpPr>
          <p:cNvPr id="20" name="TextBox 19">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21" name="TextBox 20">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22" name="TextBox 21">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23" name="TextBox 22">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4" name="TextBox 23">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a:t>
            </a:r>
            <a:br>
              <a:rPr lang="en-US" sz="1100" b="1" dirty="0">
                <a:latin typeface="Calibri" pitchFamily="34" charset="0"/>
              </a:rPr>
            </a:br>
            <a:r>
              <a:rPr lang="en-US" sz="1100" b="1" dirty="0">
                <a:latin typeface="Calibri" pitchFamily="34" charset="0"/>
              </a:rPr>
              <a:t>Diego</a:t>
            </a:r>
          </a:p>
        </p:txBody>
      </p:sp>
      <p:sp>
        <p:nvSpPr>
          <p:cNvPr id="25" name="TextBox 24">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6" name="TextBox 25">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7" name="TextBox 26">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35525490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12"/>
          <p:cNvGraphicFramePr>
            <a:graphicFrameLocks noGrp="1"/>
          </p:cNvGraphicFramePr>
          <p:nvPr>
            <p:ph idx="1"/>
            <p:extLst>
              <p:ext uri="{D42A27DB-BD31-4B8C-83A1-F6EECF244321}">
                <p14:modId xmlns:p14="http://schemas.microsoft.com/office/powerpoint/2010/main" val="220694325"/>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dirty="0"/>
              <a:t>Specific Problems with Health Care Services </a:t>
            </a:r>
            <a:br>
              <a:rPr lang="en-US" dirty="0"/>
            </a:br>
            <a:r>
              <a:rPr lang="en-US" dirty="0"/>
              <a:t>in San Diego County</a:t>
            </a:r>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SD-3</a:t>
            </a:r>
          </a:p>
        </p:txBody>
      </p:sp>
      <p:sp>
        <p:nvSpPr>
          <p:cNvPr id="23" name="TextBox 22">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24" name="TextBox 23">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25" name="TextBox 24">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26" name="TextBox 25">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7" name="TextBox 26">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a:t>
            </a:r>
            <a:br>
              <a:rPr lang="en-US" sz="1100" b="1" dirty="0">
                <a:latin typeface="Calibri" pitchFamily="34" charset="0"/>
              </a:rPr>
            </a:br>
            <a:r>
              <a:rPr lang="en-US" sz="1100" b="1" dirty="0">
                <a:latin typeface="Calibri" pitchFamily="34" charset="0"/>
              </a:rPr>
              <a:t>Diego</a:t>
            </a:r>
          </a:p>
        </p:txBody>
      </p:sp>
      <p:sp>
        <p:nvSpPr>
          <p:cNvPr id="28" name="TextBox 27">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9" name="TextBox 28">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30" name="TextBox 29">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8318378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860" y="1920240"/>
            <a:ext cx="7772400" cy="4556760"/>
          </a:xfrm>
        </p:spPr>
        <p:txBody>
          <a:bodyPr>
            <a:normAutofit/>
          </a:bodyPr>
          <a:lstStyle/>
          <a:p>
            <a:pPr>
              <a:spcAft>
                <a:spcPts val="1400"/>
              </a:spcAft>
            </a:pPr>
            <a:r>
              <a:rPr lang="en-US" dirty="0"/>
              <a:t>The largest minority group is Latinos (43% among enrollee and 38% opt-out), with each group accounting for around four in ten of the total. </a:t>
            </a:r>
          </a:p>
          <a:p>
            <a:pPr>
              <a:spcAft>
                <a:spcPts val="1400"/>
              </a:spcAft>
            </a:pPr>
            <a:r>
              <a:rPr lang="en-US" dirty="0"/>
              <a:t>A majority of both enrollees (56%) and opt-outs (61%) are women.</a:t>
            </a:r>
          </a:p>
          <a:p>
            <a:pPr>
              <a:spcAft>
                <a:spcPts val="1400"/>
              </a:spcAft>
            </a:pPr>
            <a:r>
              <a:rPr lang="en-US" dirty="0"/>
              <a:t>36% of CMC enrollees and 30% of opt-outs are under age 65. </a:t>
            </a:r>
          </a:p>
          <a:p>
            <a:pPr>
              <a:spcAft>
                <a:spcPts val="1400"/>
              </a:spcAft>
            </a:pPr>
            <a:r>
              <a:rPr lang="en-US" dirty="0"/>
              <a:t>Over one in three CMC enrollees (39%) and opt-outs (35%) have not graduated from high school, while relatively few are college graduates.</a:t>
            </a:r>
          </a:p>
          <a:p>
            <a:pPr>
              <a:spcAft>
                <a:spcPts val="1400"/>
              </a:spcAft>
            </a:pPr>
            <a:r>
              <a:rPr lang="en-US" dirty="0"/>
              <a:t>Greater than six in ten of CMC enrollees (64%) and opt-outs (62%) say they receive Supplemental Security Income/Payment from the federal government.</a:t>
            </a:r>
          </a:p>
        </p:txBody>
      </p:sp>
      <p:sp>
        <p:nvSpPr>
          <p:cNvPr id="3" name="Title 2"/>
          <p:cNvSpPr>
            <a:spLocks noGrp="1"/>
          </p:cNvSpPr>
          <p:nvPr>
            <p:ph type="title"/>
          </p:nvPr>
        </p:nvSpPr>
        <p:spPr/>
        <p:txBody>
          <a:bodyPr/>
          <a:lstStyle/>
          <a:p>
            <a:r>
              <a:rPr lang="en-US" dirty="0"/>
              <a:t>4.	Demographic Characteristics of CMC Enrollees and Opt-outs in San Diego County</a:t>
            </a:r>
          </a:p>
        </p:txBody>
      </p:sp>
      <p:sp>
        <p:nvSpPr>
          <p:cNvPr id="12" name="TextBox 11">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3" name="TextBox 12">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22" name="TextBox 21">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23" name="TextBox 22">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4" name="TextBox 23">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a:t>
            </a:r>
            <a:br>
              <a:rPr lang="en-US" sz="1100" b="1" dirty="0">
                <a:latin typeface="Calibri" pitchFamily="34" charset="0"/>
              </a:rPr>
            </a:br>
            <a:r>
              <a:rPr lang="en-US" sz="1100" b="1" dirty="0">
                <a:latin typeface="Calibri" pitchFamily="34" charset="0"/>
              </a:rPr>
              <a:t>Diego</a:t>
            </a:r>
          </a:p>
        </p:txBody>
      </p:sp>
      <p:sp>
        <p:nvSpPr>
          <p:cNvPr id="25" name="TextBox 24">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6" name="TextBox 25">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7" name="TextBox 26">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42718810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2656406381"/>
              </p:ext>
            </p:extLst>
          </p:nvPr>
        </p:nvGraphicFramePr>
        <p:xfrm>
          <a:off x="398463" y="1920875"/>
          <a:ext cx="77724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dirty="0"/>
              <a:t>Comparing the Demographic Characteristics</a:t>
            </a:r>
            <a:br>
              <a:rPr lang="en-US" dirty="0"/>
            </a:br>
            <a:r>
              <a:rPr lang="en-US" dirty="0"/>
              <a:t>of CMC Enrollees and CMC Opt-outs (1)</a:t>
            </a:r>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SD-4</a:t>
            </a:r>
          </a:p>
        </p:txBody>
      </p:sp>
      <p:sp>
        <p:nvSpPr>
          <p:cNvPr id="23" name="TextBox 22">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24" name="TextBox 23">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25" name="TextBox 24">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26" name="TextBox 25">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7" name="TextBox 26">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a:t>
            </a:r>
            <a:br>
              <a:rPr lang="en-US" sz="1100" b="1" dirty="0">
                <a:latin typeface="Calibri" pitchFamily="34" charset="0"/>
              </a:rPr>
            </a:br>
            <a:r>
              <a:rPr lang="en-US" sz="1100" b="1" dirty="0">
                <a:latin typeface="Calibri" pitchFamily="34" charset="0"/>
              </a:rPr>
              <a:t>Diego</a:t>
            </a:r>
          </a:p>
        </p:txBody>
      </p:sp>
      <p:sp>
        <p:nvSpPr>
          <p:cNvPr id="28" name="TextBox 27">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9" name="TextBox 28">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30" name="TextBox 29">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337457924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3211883741"/>
              </p:ext>
            </p:extLst>
          </p:nvPr>
        </p:nvGraphicFramePr>
        <p:xfrm>
          <a:off x="398463" y="1920875"/>
          <a:ext cx="77724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p:cNvSpPr>
            <a:spLocks noGrp="1"/>
          </p:cNvSpPr>
          <p:nvPr>
            <p:ph type="title"/>
          </p:nvPr>
        </p:nvSpPr>
        <p:spPr/>
        <p:txBody>
          <a:bodyPr/>
          <a:lstStyle/>
          <a:p>
            <a:r>
              <a:rPr lang="en-US" dirty="0"/>
              <a:t>Comparing the Demographic Characteristics</a:t>
            </a:r>
            <a:br>
              <a:rPr lang="en-US" dirty="0"/>
            </a:br>
            <a:r>
              <a:rPr lang="en-US" dirty="0"/>
              <a:t>of CMC Enrollees and CMC Opt-outs (2)</a:t>
            </a:r>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SD-4</a:t>
            </a:r>
          </a:p>
        </p:txBody>
      </p:sp>
      <p:sp>
        <p:nvSpPr>
          <p:cNvPr id="16" name="TextBox 15"/>
          <p:cNvSpPr txBox="1"/>
          <p:nvPr/>
        </p:nvSpPr>
        <p:spPr>
          <a:xfrm>
            <a:off x="398463" y="6483334"/>
            <a:ext cx="7846700" cy="184666"/>
          </a:xfrm>
          <a:prstGeom prst="rect">
            <a:avLst/>
          </a:prstGeom>
          <a:noFill/>
        </p:spPr>
        <p:txBody>
          <a:bodyPr wrap="none" lIns="0" tIns="0" rIns="0" bIns="0" rtlCol="0" anchor="b" anchorCtr="0">
            <a:spAutoFit/>
          </a:bodyPr>
          <a:lstStyle/>
          <a:p>
            <a:pPr marL="111125" indent="-111125"/>
            <a:r>
              <a:rPr lang="en-US" sz="1200" i="1" dirty="0">
                <a:solidFill>
                  <a:schemeClr val="bg1"/>
                </a:solidFill>
                <a:latin typeface="Calibri" pitchFamily="34" charset="0"/>
              </a:rPr>
              <a:t>Note: Differences between 100% and the sum of percentages for each characteristic equal proportion not reporting an answer.</a:t>
            </a:r>
          </a:p>
        </p:txBody>
      </p:sp>
      <p:sp>
        <p:nvSpPr>
          <p:cNvPr id="23" name="TextBox 22">
            <a:hlinkClick r:id="rId4"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24" name="TextBox 23">
            <a:hlinkClick r:id="rId5"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25" name="TextBox 24">
            <a:hlinkClick r:id="rId6"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26" name="TextBox 25">
            <a:hlinkClick r:id="rId7"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7" name="TextBox 26">
            <a:hlinkClick r:id="rId8"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a:t>
            </a:r>
            <a:br>
              <a:rPr lang="en-US" sz="1100" b="1" dirty="0">
                <a:latin typeface="Calibri" pitchFamily="34" charset="0"/>
              </a:rPr>
            </a:br>
            <a:r>
              <a:rPr lang="en-US" sz="1100" b="1" dirty="0">
                <a:latin typeface="Calibri" pitchFamily="34" charset="0"/>
              </a:rPr>
              <a:t>Diego</a:t>
            </a:r>
          </a:p>
        </p:txBody>
      </p:sp>
      <p:sp>
        <p:nvSpPr>
          <p:cNvPr id="28" name="TextBox 27">
            <a:hlinkClick r:id="rId9"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9" name="TextBox 28">
            <a:hlinkClick r:id="rId10"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30" name="TextBox 29">
            <a:hlinkClick r:id="rId11"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cxnSp>
        <p:nvCxnSpPr>
          <p:cNvPr id="14" name="Straight Connector 13">
            <a:extLst>
              <a:ext uri="{FF2B5EF4-FFF2-40B4-BE49-F238E27FC236}">
                <a16:creationId xmlns="" xmlns:a16="http://schemas.microsoft.com/office/drawing/2014/main" id="{1799CA35-C571-4AB8-8AA1-7266C36AA862}"/>
              </a:ext>
            </a:extLst>
          </p:cNvPr>
          <p:cNvCxnSpPr/>
          <p:nvPr/>
        </p:nvCxnSpPr>
        <p:spPr>
          <a:xfrm>
            <a:off x="398463" y="6400800"/>
            <a:ext cx="1752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025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1400"/>
              </a:spcAft>
            </a:pPr>
            <a:r>
              <a:rPr lang="en-US" dirty="0"/>
              <a:t>A smaller proportion of CMC enrollees (24%) than opt-outs (30%) in San Diego County report having been an overnight patient in a hospital in the past year.</a:t>
            </a:r>
          </a:p>
          <a:p>
            <a:pPr>
              <a:spcAft>
                <a:spcPts val="1400"/>
              </a:spcAft>
            </a:pPr>
            <a:r>
              <a:rPr lang="en-US" dirty="0"/>
              <a:t>About half of CMC enrollees (46%) and opt-outs (49%) report being in fair or poor physical health. </a:t>
            </a:r>
          </a:p>
          <a:p>
            <a:pPr>
              <a:spcAft>
                <a:spcPts val="1400"/>
              </a:spcAft>
            </a:pPr>
            <a:r>
              <a:rPr lang="en-US" dirty="0"/>
              <a:t>However, a slightly larger proportion of opt-outs (51%) than enrollees (43%) say they use specialized equipment, such as a cane, wheelchair, scooter or special bed, and opt-outs (41%) are also more likely than enrollees (30%) to report requiring assistance for common daily activities.</a:t>
            </a:r>
          </a:p>
        </p:txBody>
      </p:sp>
      <p:sp>
        <p:nvSpPr>
          <p:cNvPr id="3" name="Title 2"/>
          <p:cNvSpPr>
            <a:spLocks noGrp="1"/>
          </p:cNvSpPr>
          <p:nvPr>
            <p:ph type="title"/>
          </p:nvPr>
        </p:nvSpPr>
        <p:spPr/>
        <p:txBody>
          <a:bodyPr/>
          <a:lstStyle/>
          <a:p>
            <a:r>
              <a:rPr lang="en-US" dirty="0"/>
              <a:t>5.	Health-related Characteristics of CMC Enrollees and Opt-outs in San Diego County</a:t>
            </a:r>
          </a:p>
        </p:txBody>
      </p:sp>
      <p:sp>
        <p:nvSpPr>
          <p:cNvPr id="12" name="TextBox 11">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3" name="TextBox 12">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22" name="TextBox 21">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23" name="TextBox 22">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4" name="TextBox 23">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a:t>
            </a:r>
            <a:br>
              <a:rPr lang="en-US" sz="1100" b="1" dirty="0">
                <a:latin typeface="Calibri" pitchFamily="34" charset="0"/>
              </a:rPr>
            </a:br>
            <a:r>
              <a:rPr lang="en-US" sz="1100" b="1" dirty="0">
                <a:latin typeface="Calibri" pitchFamily="34" charset="0"/>
              </a:rPr>
              <a:t>Diego</a:t>
            </a:r>
          </a:p>
        </p:txBody>
      </p:sp>
      <p:sp>
        <p:nvSpPr>
          <p:cNvPr id="25" name="TextBox 24">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6" name="TextBox 25">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7" name="TextBox 26">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4938925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1246109709"/>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p:cNvSpPr>
            <a:spLocks noGrp="1"/>
          </p:cNvSpPr>
          <p:nvPr>
            <p:ph type="title"/>
          </p:nvPr>
        </p:nvSpPr>
        <p:spPr/>
        <p:txBody>
          <a:bodyPr>
            <a:normAutofit/>
          </a:bodyPr>
          <a:lstStyle/>
          <a:p>
            <a:r>
              <a:rPr lang="en-US" dirty="0"/>
              <a:t>Comparing the Health Characteristics </a:t>
            </a:r>
            <a:br>
              <a:rPr lang="en-US" dirty="0"/>
            </a:br>
            <a:r>
              <a:rPr lang="en-US" dirty="0"/>
              <a:t>of CMC Enrollees and CMC Opt-outs</a:t>
            </a:r>
            <a:endParaRPr lang="en-US" b="1" dirty="0"/>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SD-5</a:t>
            </a:r>
          </a:p>
        </p:txBody>
      </p:sp>
      <p:sp>
        <p:nvSpPr>
          <p:cNvPr id="16" name="TextBox 15">
            <a:hlinkClick r:id="rId4"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7" name="TextBox 16">
            <a:hlinkClick r:id="rId5"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8" name="TextBox 17">
            <a:hlinkClick r:id="rId6"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9" name="TextBox 18">
            <a:hlinkClick r:id="rId7"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0" name="TextBox 19">
            <a:hlinkClick r:id="rId8"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a:t>
            </a:r>
            <a:br>
              <a:rPr lang="en-US" sz="1100" b="1" dirty="0">
                <a:latin typeface="Calibri" pitchFamily="34" charset="0"/>
              </a:rPr>
            </a:br>
            <a:r>
              <a:rPr lang="en-US" sz="1100" b="1" dirty="0">
                <a:latin typeface="Calibri" pitchFamily="34" charset="0"/>
              </a:rPr>
              <a:t>Diego</a:t>
            </a:r>
          </a:p>
        </p:txBody>
      </p:sp>
      <p:sp>
        <p:nvSpPr>
          <p:cNvPr id="21" name="TextBox 20">
            <a:hlinkClick r:id="rId9"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2" name="TextBox 21">
            <a:hlinkClick r:id="rId10"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3" name="TextBox 22">
            <a:hlinkClick r:id="rId11"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600580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28600" y="1920240"/>
            <a:ext cx="8077200" cy="4937760"/>
          </a:xfrm>
        </p:spPr>
        <p:txBody>
          <a:bodyPr>
            <a:normAutofit/>
          </a:bodyPr>
          <a:lstStyle/>
          <a:p>
            <a:pPr marL="227013" lvl="1" indent="0">
              <a:lnSpc>
                <a:spcPct val="110000"/>
              </a:lnSpc>
              <a:spcAft>
                <a:spcPts val="1400"/>
              </a:spcAft>
              <a:buNone/>
            </a:pPr>
            <a:r>
              <a:rPr lang="en-US" dirty="0"/>
              <a:t>In 2018, the two most commonly reported problems among CMC enrollees were: a doctor they had been seeing was no longer available through their plan (16%), and they had a misunderstanding about their health care services or coverage (14%).</a:t>
            </a:r>
          </a:p>
          <a:p>
            <a:pPr marL="227013" lvl="1" indent="0">
              <a:lnSpc>
                <a:spcPct val="110000"/>
              </a:lnSpc>
              <a:spcAft>
                <a:spcPts val="1400"/>
              </a:spcAft>
              <a:buNone/>
            </a:pPr>
            <a:r>
              <a:rPr lang="en-US" dirty="0"/>
              <a:t>CMC enrollees in 2018 had lower rates of reported problems than in previous years in three areas</a:t>
            </a:r>
            <a:r>
              <a:rPr lang="en-US" dirty="0">
                <a:solidFill>
                  <a:srgbClr val="000000"/>
                </a:solidFill>
              </a:rPr>
              <a:t>: </a:t>
            </a:r>
          </a:p>
          <a:p>
            <a:pPr lvl="1">
              <a:lnSpc>
                <a:spcPct val="110000"/>
              </a:lnSpc>
              <a:spcAft>
                <a:spcPts val="1400"/>
              </a:spcAft>
            </a:pPr>
            <a:r>
              <a:rPr lang="en-US" dirty="0">
                <a:solidFill>
                  <a:srgbClr val="000000"/>
                </a:solidFill>
              </a:rPr>
              <a:t>Had a misunderstanding about health care services or coverage (21% in 2015 down to down to 14% in 2018).</a:t>
            </a:r>
          </a:p>
          <a:p>
            <a:pPr lvl="1">
              <a:lnSpc>
                <a:spcPct val="110000"/>
              </a:lnSpc>
              <a:spcAft>
                <a:spcPts val="1400"/>
              </a:spcAft>
            </a:pPr>
            <a:r>
              <a:rPr lang="en-US" dirty="0">
                <a:solidFill>
                  <a:srgbClr val="000000"/>
                </a:solidFill>
              </a:rPr>
              <a:t> Health Plan denied treatment or referral for a service recommended by a doctor (17% in 2015 down to 13% in 2018).</a:t>
            </a:r>
          </a:p>
          <a:p>
            <a:pPr lvl="1">
              <a:lnSpc>
                <a:spcPct val="110000"/>
              </a:lnSpc>
              <a:spcAft>
                <a:spcPts val="1400"/>
              </a:spcAft>
            </a:pPr>
            <a:r>
              <a:rPr lang="en-US" dirty="0">
                <a:solidFill>
                  <a:srgbClr val="000000"/>
                </a:solidFill>
              </a:rPr>
              <a:t>A doctor they had been seeing was no longer available through their plan (23% in 2015 down to 16% in 2018).</a:t>
            </a:r>
          </a:p>
        </p:txBody>
      </p:sp>
      <p:sp>
        <p:nvSpPr>
          <p:cNvPr id="4" name="Title 3"/>
          <p:cNvSpPr>
            <a:spLocks noGrp="1"/>
          </p:cNvSpPr>
          <p:nvPr>
            <p:ph type="title"/>
          </p:nvPr>
        </p:nvSpPr>
        <p:spPr/>
        <p:txBody>
          <a:bodyPr/>
          <a:lstStyle/>
          <a:p>
            <a:r>
              <a:rPr lang="en-US" dirty="0"/>
              <a:t>Problems Encountered with Health Care</a:t>
            </a:r>
          </a:p>
        </p:txBody>
      </p:sp>
      <p:sp>
        <p:nvSpPr>
          <p:cNvPr id="15" name="TextBox 14"/>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6" name="TextBox 15"/>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7" name="TextBox 16"/>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8" name="TextBox 17"/>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19" name="TextBox 18"/>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0" name="TextBox 19"/>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Santa</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Clara</a:t>
            </a:r>
          </a:p>
        </p:txBody>
      </p:sp>
      <p:sp>
        <p:nvSpPr>
          <p:cNvPr id="21" name="TextBox 20"/>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2" name="TextBox 21">
            <a:hlinkClick r:id="" action="ppaction://noaction"/>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29394881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Santa Clara County: Aggregated Results </a:t>
            </a:r>
            <a:br>
              <a:rPr lang="en-US" dirty="0"/>
            </a:br>
            <a:r>
              <a:rPr lang="en-US" dirty="0"/>
              <a:t>from Years 1-4</a:t>
            </a:r>
          </a:p>
        </p:txBody>
      </p:sp>
      <p:sp>
        <p:nvSpPr>
          <p:cNvPr id="11" name="TextBox 10">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2" name="TextBox 11">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3" name="TextBox 12">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4" name="TextBox 13">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15" name="TextBox 14">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16" name="TextBox 15">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Santa</a:t>
            </a:r>
            <a:br>
              <a:rPr lang="en-US" sz="1100" b="1" dirty="0">
                <a:latin typeface="Calibri" pitchFamily="34" charset="0"/>
              </a:rPr>
            </a:br>
            <a:r>
              <a:rPr lang="en-US" sz="1100" b="1" dirty="0">
                <a:latin typeface="Calibri" pitchFamily="34" charset="0"/>
              </a:rPr>
              <a:t>Clara</a:t>
            </a:r>
          </a:p>
        </p:txBody>
      </p:sp>
      <p:sp>
        <p:nvSpPr>
          <p:cNvPr id="17" name="TextBox 16">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6" name="TextBox 25">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172882372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1400"/>
              </a:spcAft>
            </a:pPr>
            <a:r>
              <a:rPr lang="en-US" dirty="0"/>
              <a:t>Large majorities of CMC enrollees and opt-outs in Santa Clara County express confidence that they know how to manage their health conditions (81% CMC enrollees and 84% opt outs) and can get questions about their health needs answered (80% CMC enrollees and 83% opt outs).</a:t>
            </a:r>
          </a:p>
          <a:p>
            <a:pPr>
              <a:spcAft>
                <a:spcPts val="1400"/>
              </a:spcAft>
            </a:pPr>
            <a:r>
              <a:rPr lang="en-US" dirty="0"/>
              <a:t>Equal percentages (78%) in both groups reported they know who to call if they have a health need or question.</a:t>
            </a:r>
          </a:p>
        </p:txBody>
      </p:sp>
      <p:sp>
        <p:nvSpPr>
          <p:cNvPr id="3" name="Title 2"/>
          <p:cNvSpPr>
            <a:spLocks noGrp="1"/>
          </p:cNvSpPr>
          <p:nvPr>
            <p:ph type="title"/>
          </p:nvPr>
        </p:nvSpPr>
        <p:spPr/>
        <p:txBody>
          <a:bodyPr/>
          <a:lstStyle/>
          <a:p>
            <a:r>
              <a:rPr lang="en-US" dirty="0"/>
              <a:t>1.	Beneficiary Confidence Navigating Health Care </a:t>
            </a:r>
            <a:br>
              <a:rPr lang="en-US" dirty="0"/>
            </a:br>
            <a:r>
              <a:rPr lang="en-US" dirty="0"/>
              <a:t>in Santa Clara County</a:t>
            </a:r>
          </a:p>
        </p:txBody>
      </p:sp>
      <p:sp>
        <p:nvSpPr>
          <p:cNvPr id="12" name="TextBox 11">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3" name="TextBox 12">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4" name="TextBox 13">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5" name="TextBox 14">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16" name="TextBox 15">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17" name="TextBox 16">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Santa</a:t>
            </a:r>
            <a:br>
              <a:rPr lang="en-US" sz="1100" b="1" dirty="0">
                <a:latin typeface="Calibri" pitchFamily="34" charset="0"/>
              </a:rPr>
            </a:br>
            <a:r>
              <a:rPr lang="en-US" sz="1100" b="1" dirty="0">
                <a:latin typeface="Calibri" pitchFamily="34" charset="0"/>
              </a:rPr>
              <a:t>Clara</a:t>
            </a:r>
          </a:p>
        </p:txBody>
      </p:sp>
      <p:sp>
        <p:nvSpPr>
          <p:cNvPr id="18" name="TextBox 17">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19" name="TextBox 18">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40762333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12"/>
          <p:cNvGraphicFramePr>
            <a:graphicFrameLocks noGrp="1"/>
          </p:cNvGraphicFramePr>
          <p:nvPr>
            <p:ph idx="1"/>
            <p:extLst>
              <p:ext uri="{D42A27DB-BD31-4B8C-83A1-F6EECF244321}">
                <p14:modId xmlns:p14="http://schemas.microsoft.com/office/powerpoint/2010/main" val="952726500"/>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dirty="0"/>
              <a:t>Beneficiary Confidence Navigating Health Care </a:t>
            </a:r>
            <a:br>
              <a:rPr lang="en-US" dirty="0"/>
            </a:br>
            <a:r>
              <a:rPr lang="en-US" dirty="0"/>
              <a:t>in Santa Clara County</a:t>
            </a:r>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SC-1</a:t>
            </a:r>
          </a:p>
        </p:txBody>
      </p:sp>
      <p:sp>
        <p:nvSpPr>
          <p:cNvPr id="14" name="TextBox 13">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5" name="TextBox 14">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6" name="TextBox 15">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20" name="TextBox 19">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1" name="TextBox 20">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2" name="TextBox 21">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Santa</a:t>
            </a:r>
            <a:br>
              <a:rPr lang="en-US" sz="1100" b="1" dirty="0">
                <a:latin typeface="Calibri" pitchFamily="34" charset="0"/>
              </a:rPr>
            </a:br>
            <a:r>
              <a:rPr lang="en-US" sz="1100" b="1" dirty="0">
                <a:latin typeface="Calibri" pitchFamily="34" charset="0"/>
              </a:rPr>
              <a:t>Clara</a:t>
            </a:r>
          </a:p>
        </p:txBody>
      </p:sp>
      <p:sp>
        <p:nvSpPr>
          <p:cNvPr id="23" name="TextBox 22">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4" name="TextBox 23">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42830474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1400"/>
              </a:spcAft>
            </a:pPr>
            <a:r>
              <a:rPr lang="en-US" dirty="0"/>
              <a:t>Large majorities of CMC enrollees in Santa Clara County (between 71% and 84%) say they are satisfied with the health care services they are receiving in each of seven areas measured.  While in the past, there were several areas where opt-outs had significantly higher satisfaction than enrollees, by 2018 there were no significant differences between the groups on any measure of satisfaction.</a:t>
            </a:r>
          </a:p>
          <a:p>
            <a:pPr lvl="1">
              <a:spcAft>
                <a:spcPts val="1400"/>
              </a:spcAft>
            </a:pPr>
            <a:endParaRPr lang="en-US" dirty="0"/>
          </a:p>
        </p:txBody>
      </p:sp>
      <p:sp>
        <p:nvSpPr>
          <p:cNvPr id="3" name="Title 2"/>
          <p:cNvSpPr>
            <a:spLocks noGrp="1"/>
          </p:cNvSpPr>
          <p:nvPr>
            <p:ph type="title"/>
          </p:nvPr>
        </p:nvSpPr>
        <p:spPr/>
        <p:txBody>
          <a:bodyPr/>
          <a:lstStyle/>
          <a:p>
            <a:r>
              <a:rPr lang="en-US" dirty="0"/>
              <a:t>2.	Satisfaction with Health Care Services </a:t>
            </a:r>
            <a:br>
              <a:rPr lang="en-US" dirty="0"/>
            </a:br>
            <a:r>
              <a:rPr lang="en-US" dirty="0"/>
              <a:t>in Santa Clara County</a:t>
            </a:r>
          </a:p>
        </p:txBody>
      </p:sp>
      <p:sp>
        <p:nvSpPr>
          <p:cNvPr id="16" name="TextBox 15">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7" name="TextBox 16">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8" name="TextBox 17">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9" name="TextBox 18">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0" name="TextBox 19">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1" name="TextBox 20">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Santa</a:t>
            </a:r>
            <a:br>
              <a:rPr lang="en-US" sz="1100" b="1" dirty="0">
                <a:latin typeface="Calibri" pitchFamily="34" charset="0"/>
              </a:rPr>
            </a:br>
            <a:r>
              <a:rPr lang="en-US" sz="1100" b="1" dirty="0">
                <a:latin typeface="Calibri" pitchFamily="34" charset="0"/>
              </a:rPr>
              <a:t>Clara</a:t>
            </a:r>
          </a:p>
        </p:txBody>
      </p:sp>
      <p:sp>
        <p:nvSpPr>
          <p:cNvPr id="22" name="TextBox 21">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3" name="TextBox 22">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111529697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12"/>
          <p:cNvGraphicFramePr>
            <a:graphicFrameLocks noGrp="1"/>
          </p:cNvGraphicFramePr>
          <p:nvPr>
            <p:ph idx="1"/>
            <p:extLst>
              <p:ext uri="{D42A27DB-BD31-4B8C-83A1-F6EECF244321}">
                <p14:modId xmlns:p14="http://schemas.microsoft.com/office/powerpoint/2010/main" val="1732659511"/>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dirty="0"/>
              <a:t>Satisfaction with Different Aspects of the Health Care Services Beneficiaries Are Receiving (1) </a:t>
            </a:r>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SC-2</a:t>
            </a:r>
          </a:p>
        </p:txBody>
      </p:sp>
      <p:sp>
        <p:nvSpPr>
          <p:cNvPr id="15" name="TextBox 14">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6" name="TextBox 15">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9" name="TextBox 18">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20" name="TextBox 19">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1" name="TextBox 20">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2" name="TextBox 21">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Santa</a:t>
            </a:r>
            <a:br>
              <a:rPr lang="en-US" sz="1100" b="1" dirty="0">
                <a:latin typeface="Calibri" pitchFamily="34" charset="0"/>
              </a:rPr>
            </a:br>
            <a:r>
              <a:rPr lang="en-US" sz="1100" b="1" dirty="0">
                <a:latin typeface="Calibri" pitchFamily="34" charset="0"/>
              </a:rPr>
              <a:t>Clara</a:t>
            </a:r>
          </a:p>
        </p:txBody>
      </p:sp>
      <p:sp>
        <p:nvSpPr>
          <p:cNvPr id="23" name="TextBox 22">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4" name="TextBox 23">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229958070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Satisfaction with Different Aspects of the Health Care Services Beneficiaries Are Receiving (2) </a:t>
            </a:r>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SC-2</a:t>
            </a:r>
          </a:p>
        </p:txBody>
      </p:sp>
      <p:sp>
        <p:nvSpPr>
          <p:cNvPr id="14" name="TextBox 13"/>
          <p:cNvSpPr txBox="1"/>
          <p:nvPr/>
        </p:nvSpPr>
        <p:spPr>
          <a:xfrm>
            <a:off x="497774" y="6431519"/>
            <a:ext cx="2027863" cy="184666"/>
          </a:xfrm>
          <a:prstGeom prst="rect">
            <a:avLst/>
          </a:prstGeom>
          <a:noFill/>
        </p:spPr>
        <p:txBody>
          <a:bodyPr wrap="none" lIns="0" tIns="0" rIns="0" bIns="0" rtlCol="0" anchor="b" anchorCtr="0">
            <a:spAutoFit/>
          </a:bodyPr>
          <a:lstStyle/>
          <a:p>
            <a:pPr marL="111125" indent="-111125"/>
            <a:r>
              <a:rPr lang="en-US" sz="1200" i="1" dirty="0">
                <a:solidFill>
                  <a:schemeClr val="bg1"/>
                </a:solidFill>
                <a:latin typeface="Calibri" pitchFamily="34" charset="0"/>
              </a:rPr>
              <a:t>* Asked only in Year 2 through 4.</a:t>
            </a:r>
          </a:p>
        </p:txBody>
      </p:sp>
      <p:sp>
        <p:nvSpPr>
          <p:cNvPr id="15" name="TextBox 14">
            <a:hlinkClick r:id="rId2"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6" name="TextBox 15">
            <a:hlinkClick r:id="rId3"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9" name="TextBox 18">
            <a:hlinkClick r:id="rId4"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20" name="TextBox 19">
            <a:hlinkClick r:id="rId5"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21" name="TextBox 20">
            <a:hlinkClick r:id="rId6"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2" name="TextBox 21">
            <a:hlinkClick r:id="rId7"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Santa</a:t>
            </a:r>
            <a:br>
              <a:rPr lang="en-US" sz="1100" b="1" dirty="0">
                <a:latin typeface="Calibri" pitchFamily="34" charset="0"/>
              </a:rPr>
            </a:br>
            <a:r>
              <a:rPr lang="en-US" sz="1100" b="1" dirty="0">
                <a:latin typeface="Calibri" pitchFamily="34" charset="0"/>
              </a:rPr>
              <a:t>Clara</a:t>
            </a:r>
          </a:p>
        </p:txBody>
      </p:sp>
      <p:sp>
        <p:nvSpPr>
          <p:cNvPr id="23" name="TextBox 22">
            <a:hlinkClick r:id="rId8"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4" name="TextBox 23">
            <a:hlinkClick r:id="rId9"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graphicFrame>
        <p:nvGraphicFramePr>
          <p:cNvPr id="17" name="Content Placeholder 12"/>
          <p:cNvGraphicFramePr>
            <a:graphicFrameLocks noGrp="1"/>
          </p:cNvGraphicFramePr>
          <p:nvPr>
            <p:ph idx="1"/>
            <p:extLst>
              <p:ext uri="{D42A27DB-BD31-4B8C-83A1-F6EECF244321}">
                <p14:modId xmlns:p14="http://schemas.microsoft.com/office/powerpoint/2010/main" val="3793110812"/>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10"/>
          </a:graphicData>
        </a:graphic>
      </p:graphicFrame>
      <p:cxnSp>
        <p:nvCxnSpPr>
          <p:cNvPr id="18" name="Straight Connector 17">
            <a:extLst>
              <a:ext uri="{FF2B5EF4-FFF2-40B4-BE49-F238E27FC236}">
                <a16:creationId xmlns="" xmlns:a16="http://schemas.microsoft.com/office/drawing/2014/main" id="{C1D37C35-14D8-46FB-A1B2-9F97813C7B2D}"/>
              </a:ext>
            </a:extLst>
          </p:cNvPr>
          <p:cNvCxnSpPr/>
          <p:nvPr/>
        </p:nvCxnSpPr>
        <p:spPr>
          <a:xfrm>
            <a:off x="533400" y="6324600"/>
            <a:ext cx="1752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97069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Relatively small proportions of enrollees and opt-outs in Santa Clara County say they encountered any of six specific problems relating to their health services in the recent past. About one in five CMC enrollees say that a doctor they were seeing is not available through their plan or that they had a misunderstanding about their health care services or coverage.</a:t>
            </a:r>
          </a:p>
        </p:txBody>
      </p:sp>
      <p:sp>
        <p:nvSpPr>
          <p:cNvPr id="3" name="Title 2"/>
          <p:cNvSpPr>
            <a:spLocks noGrp="1"/>
          </p:cNvSpPr>
          <p:nvPr>
            <p:ph type="title"/>
          </p:nvPr>
        </p:nvSpPr>
        <p:spPr/>
        <p:txBody>
          <a:bodyPr/>
          <a:lstStyle/>
          <a:p>
            <a:r>
              <a:rPr lang="en-US" dirty="0"/>
              <a:t>3.	Specific Problems with Health Care Services </a:t>
            </a:r>
            <a:br>
              <a:rPr lang="en-US" dirty="0"/>
            </a:br>
            <a:r>
              <a:rPr lang="en-US" dirty="0"/>
              <a:t>in Santa Clara County</a:t>
            </a:r>
          </a:p>
        </p:txBody>
      </p:sp>
      <p:sp>
        <p:nvSpPr>
          <p:cNvPr id="12" name="TextBox 11">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3" name="TextBox 12">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4" name="TextBox 13">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5" name="TextBox 14">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16" name="TextBox 15">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17" name="TextBox 16">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Santa</a:t>
            </a:r>
            <a:br>
              <a:rPr lang="en-US" sz="1100" b="1" dirty="0">
                <a:latin typeface="Calibri" pitchFamily="34" charset="0"/>
              </a:rPr>
            </a:br>
            <a:r>
              <a:rPr lang="en-US" sz="1100" b="1" dirty="0">
                <a:latin typeface="Calibri" pitchFamily="34" charset="0"/>
              </a:rPr>
              <a:t>Clara</a:t>
            </a:r>
          </a:p>
        </p:txBody>
      </p:sp>
      <p:sp>
        <p:nvSpPr>
          <p:cNvPr id="18" name="TextBox 17">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19" name="TextBox 18">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140253868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ontent Placeholder 12"/>
          <p:cNvGraphicFramePr>
            <a:graphicFrameLocks noGrp="1"/>
          </p:cNvGraphicFramePr>
          <p:nvPr>
            <p:ph idx="1"/>
            <p:extLst>
              <p:ext uri="{D42A27DB-BD31-4B8C-83A1-F6EECF244321}">
                <p14:modId xmlns:p14="http://schemas.microsoft.com/office/powerpoint/2010/main" val="2322821677"/>
              </p:ext>
            </p:extLst>
          </p:nvPr>
        </p:nvGraphicFramePr>
        <p:xfrm>
          <a:off x="398463" y="1920875"/>
          <a:ext cx="77724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r>
              <a:rPr lang="en-US" dirty="0"/>
              <a:t>Specific Problems with Health Care Services </a:t>
            </a:r>
            <a:br>
              <a:rPr lang="en-US" dirty="0"/>
            </a:br>
            <a:r>
              <a:rPr lang="en-US" dirty="0"/>
              <a:t>in Santa Clara County</a:t>
            </a:r>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SC-3</a:t>
            </a:r>
          </a:p>
        </p:txBody>
      </p:sp>
      <p:sp>
        <p:nvSpPr>
          <p:cNvPr id="14" name="TextBox 13">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6" name="TextBox 15">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7" name="TextBox 16">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8" name="TextBox 17">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19" name="TextBox 18">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0" name="TextBox 19">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Santa</a:t>
            </a:r>
            <a:br>
              <a:rPr lang="en-US" sz="1100" b="1" dirty="0">
                <a:latin typeface="Calibri" pitchFamily="34" charset="0"/>
              </a:rPr>
            </a:br>
            <a:r>
              <a:rPr lang="en-US" sz="1100" b="1" dirty="0">
                <a:latin typeface="Calibri" pitchFamily="34" charset="0"/>
              </a:rPr>
              <a:t>Clara</a:t>
            </a:r>
          </a:p>
        </p:txBody>
      </p:sp>
      <p:sp>
        <p:nvSpPr>
          <p:cNvPr id="21" name="TextBox 20">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2" name="TextBox 21">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22463011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860" y="1920240"/>
            <a:ext cx="7772400" cy="4785360"/>
          </a:xfrm>
        </p:spPr>
        <p:txBody>
          <a:bodyPr>
            <a:normAutofit lnSpcReduction="10000"/>
          </a:bodyPr>
          <a:lstStyle/>
          <a:p>
            <a:pPr>
              <a:lnSpc>
                <a:spcPct val="110000"/>
              </a:lnSpc>
              <a:spcAft>
                <a:spcPts val="1400"/>
              </a:spcAft>
            </a:pPr>
            <a:r>
              <a:rPr lang="en-US" dirty="0"/>
              <a:t>Latinos account for the largest proportion of Santa Clara county’s enrollees (42%) and opt-outs (36%). A relatively large proportion of the CMC enrollees are Asian American (23%) and opt-outs (30%). </a:t>
            </a:r>
          </a:p>
          <a:p>
            <a:pPr>
              <a:lnSpc>
                <a:spcPct val="110000"/>
              </a:lnSpc>
              <a:spcAft>
                <a:spcPts val="1400"/>
              </a:spcAft>
            </a:pPr>
            <a:r>
              <a:rPr lang="en-US" dirty="0"/>
              <a:t>A large proportion of CMC enrollees (40%) and 32% of opt-outs have not graduated from high school. At the other end of the scale, college graduates account for 18% of the county’s enrollees, and 22% of its opt-outs.</a:t>
            </a:r>
          </a:p>
          <a:p>
            <a:pPr>
              <a:lnSpc>
                <a:spcPct val="110000"/>
              </a:lnSpc>
              <a:spcAft>
                <a:spcPts val="1400"/>
              </a:spcAft>
            </a:pPr>
            <a:r>
              <a:rPr lang="en-US" dirty="0"/>
              <a:t>The enrollee and opt-out populations in Santa Clara County are similar on most of their other demographic characteristics. For example:</a:t>
            </a:r>
          </a:p>
          <a:p>
            <a:pPr lvl="1">
              <a:lnSpc>
                <a:spcPct val="110000"/>
              </a:lnSpc>
              <a:spcAft>
                <a:spcPts val="1400"/>
              </a:spcAft>
            </a:pPr>
            <a:r>
              <a:rPr lang="en-US" dirty="0"/>
              <a:t>A majority of both enrollees (57%) and opt-outs (60%) are women.</a:t>
            </a:r>
          </a:p>
          <a:p>
            <a:pPr lvl="1">
              <a:lnSpc>
                <a:spcPct val="110000"/>
              </a:lnSpc>
              <a:spcAft>
                <a:spcPts val="1400"/>
              </a:spcAft>
            </a:pPr>
            <a:r>
              <a:rPr lang="en-US" dirty="0"/>
              <a:t>About one in four of each group are under age 65 (28% CMC, 24% opt outs), while 37% of enrollees and 46% of opt-outs are age 75 or older.</a:t>
            </a:r>
          </a:p>
          <a:p>
            <a:pPr lvl="1">
              <a:lnSpc>
                <a:spcPct val="110000"/>
              </a:lnSpc>
              <a:spcAft>
                <a:spcPts val="1400"/>
              </a:spcAft>
            </a:pPr>
            <a:r>
              <a:rPr lang="en-US" dirty="0"/>
              <a:t>About 60% of CMC enrollees and 66% of opt-outs say they receive Supplemental Security Income/Payment from the federal government.</a:t>
            </a:r>
          </a:p>
        </p:txBody>
      </p:sp>
      <p:sp>
        <p:nvSpPr>
          <p:cNvPr id="3" name="Title 2"/>
          <p:cNvSpPr>
            <a:spLocks noGrp="1"/>
          </p:cNvSpPr>
          <p:nvPr>
            <p:ph type="title"/>
          </p:nvPr>
        </p:nvSpPr>
        <p:spPr/>
        <p:txBody>
          <a:bodyPr/>
          <a:lstStyle/>
          <a:p>
            <a:r>
              <a:rPr lang="en-US" dirty="0"/>
              <a:t>4.	Demographic Characteristics of CMC Enrollees and Opt-outs in Santa Clara County</a:t>
            </a:r>
          </a:p>
        </p:txBody>
      </p:sp>
      <p:sp>
        <p:nvSpPr>
          <p:cNvPr id="14" name="TextBox 13">
            <a:hlinkClick r:id="rId3"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5" name="TextBox 14">
            <a:hlinkClick r:id="rId4"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6" name="TextBox 15">
            <a:hlinkClick r:id="rId5"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7" name="TextBox 16">
            <a:hlinkClick r:id="rId6"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18" name="TextBox 17">
            <a:hlinkClick r:id="rId7"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19" name="TextBox 18">
            <a:hlinkClick r:id="rId8"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Santa</a:t>
            </a:r>
            <a:br>
              <a:rPr lang="en-US" sz="1100" b="1" dirty="0">
                <a:latin typeface="Calibri" pitchFamily="34" charset="0"/>
              </a:rPr>
            </a:br>
            <a:r>
              <a:rPr lang="en-US" sz="1100" b="1" dirty="0">
                <a:latin typeface="Calibri" pitchFamily="34" charset="0"/>
              </a:rPr>
              <a:t>Clara</a:t>
            </a:r>
          </a:p>
        </p:txBody>
      </p:sp>
      <p:sp>
        <p:nvSpPr>
          <p:cNvPr id="20" name="TextBox 19">
            <a:hlinkClick r:id="rId9"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1" name="TextBox 20">
            <a:hlinkClick r:id="rId10"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363076161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137881083"/>
              </p:ext>
            </p:extLst>
          </p:nvPr>
        </p:nvGraphicFramePr>
        <p:xfrm>
          <a:off x="398463" y="1920875"/>
          <a:ext cx="77724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p:cNvSpPr>
            <a:spLocks noGrp="1"/>
          </p:cNvSpPr>
          <p:nvPr>
            <p:ph type="title"/>
          </p:nvPr>
        </p:nvSpPr>
        <p:spPr/>
        <p:txBody>
          <a:bodyPr/>
          <a:lstStyle/>
          <a:p>
            <a:r>
              <a:rPr lang="en-US" dirty="0"/>
              <a:t>Comparing the Demographic Characteristics</a:t>
            </a:r>
            <a:br>
              <a:rPr lang="en-US" dirty="0"/>
            </a:br>
            <a:r>
              <a:rPr lang="en-US" dirty="0"/>
              <a:t>of CMC Enrollees and CMC Opt-outs (1)</a:t>
            </a:r>
          </a:p>
        </p:txBody>
      </p:sp>
      <p:sp>
        <p:nvSpPr>
          <p:cNvPr id="8" name="TextBox 7"/>
          <p:cNvSpPr txBox="1"/>
          <p:nvPr/>
        </p:nvSpPr>
        <p:spPr>
          <a:xfrm>
            <a:off x="398860" y="365760"/>
            <a:ext cx="852473" cy="224677"/>
          </a:xfrm>
          <a:prstGeom prst="rect">
            <a:avLst/>
          </a:prstGeom>
          <a:solidFill>
            <a:schemeClr val="tx1"/>
          </a:solidFill>
          <a:ln w="19050">
            <a:noFill/>
          </a:ln>
          <a:effectLst>
            <a:outerShdw blurRad="50800" dist="38100" dir="2700000" algn="tl" rotWithShape="0">
              <a:prstClr val="black">
                <a:alpha val="40000"/>
              </a:prstClr>
            </a:outerShdw>
          </a:effectLst>
        </p:spPr>
        <p:txBody>
          <a:bodyPr wrap="square" lIns="27432" tIns="27432" rIns="27432" bIns="27432" rtlCol="0" anchor="ctr">
            <a:spAutoFit/>
          </a:bodyPr>
          <a:lstStyle/>
          <a:p>
            <a:pPr algn="ctr"/>
            <a:r>
              <a:rPr lang="en-US" sz="1100" b="1" dirty="0">
                <a:solidFill>
                  <a:schemeClr val="bg1"/>
                </a:solidFill>
              </a:rPr>
              <a:t>Table SC-4</a:t>
            </a:r>
          </a:p>
        </p:txBody>
      </p:sp>
      <p:sp>
        <p:nvSpPr>
          <p:cNvPr id="14" name="TextBox 13">
            <a:hlinkClick r:id="rId4" action="ppaction://hlinksldjump"/>
          </p:cNvPr>
          <p:cNvSpPr txBox="1"/>
          <p:nvPr/>
        </p:nvSpPr>
        <p:spPr>
          <a:xfrm>
            <a:off x="8741190" y="-19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Overall</a:t>
            </a:r>
          </a:p>
        </p:txBody>
      </p:sp>
      <p:sp>
        <p:nvSpPr>
          <p:cNvPr id="15" name="TextBox 14">
            <a:hlinkClick r:id="rId5" action="ppaction://hlinksldjump"/>
          </p:cNvPr>
          <p:cNvSpPr txBox="1"/>
          <p:nvPr/>
        </p:nvSpPr>
        <p:spPr>
          <a:xfrm>
            <a:off x="8741190" y="779684"/>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Los</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Angeles</a:t>
            </a:r>
          </a:p>
        </p:txBody>
      </p:sp>
      <p:sp>
        <p:nvSpPr>
          <p:cNvPr id="16" name="TextBox 15">
            <a:hlinkClick r:id="rId6" action="ppaction://hlinksldjump"/>
          </p:cNvPr>
          <p:cNvSpPr txBox="1"/>
          <p:nvPr/>
        </p:nvSpPr>
        <p:spPr>
          <a:xfrm>
            <a:off x="8741190" y="1559565"/>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Riverside</a:t>
            </a:r>
          </a:p>
        </p:txBody>
      </p:sp>
      <p:sp>
        <p:nvSpPr>
          <p:cNvPr id="18" name="TextBox 17">
            <a:hlinkClick r:id="rId7" action="ppaction://hlinksldjump"/>
          </p:cNvPr>
          <p:cNvSpPr txBox="1"/>
          <p:nvPr/>
        </p:nvSpPr>
        <p:spPr>
          <a:xfrm>
            <a:off x="8741190" y="2339446"/>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 Bernardino</a:t>
            </a:r>
          </a:p>
        </p:txBody>
      </p:sp>
      <p:sp>
        <p:nvSpPr>
          <p:cNvPr id="19" name="TextBox 18">
            <a:hlinkClick r:id="rId8" action="ppaction://hlinksldjump"/>
          </p:cNvPr>
          <p:cNvSpPr txBox="1"/>
          <p:nvPr/>
        </p:nvSpPr>
        <p:spPr>
          <a:xfrm>
            <a:off x="8741190" y="3119327"/>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Diego</a:t>
            </a:r>
          </a:p>
        </p:txBody>
      </p:sp>
      <p:sp>
        <p:nvSpPr>
          <p:cNvPr id="20" name="TextBox 19">
            <a:hlinkClick r:id="rId9" action="ppaction://hlinksldjump"/>
          </p:cNvPr>
          <p:cNvSpPr txBox="1"/>
          <p:nvPr/>
        </p:nvSpPr>
        <p:spPr>
          <a:xfrm>
            <a:off x="8741190" y="389920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latin typeface="Calibri" pitchFamily="34" charset="0"/>
              </a:rPr>
              <a:t>Santa</a:t>
            </a:r>
            <a:br>
              <a:rPr lang="en-US" sz="1100" b="1" dirty="0">
                <a:latin typeface="Calibri" pitchFamily="34" charset="0"/>
              </a:rPr>
            </a:br>
            <a:r>
              <a:rPr lang="en-US" sz="1100" b="1" dirty="0">
                <a:latin typeface="Calibri" pitchFamily="34" charset="0"/>
              </a:rPr>
              <a:t>Clara</a:t>
            </a:r>
          </a:p>
        </p:txBody>
      </p:sp>
      <p:sp>
        <p:nvSpPr>
          <p:cNvPr id="21" name="TextBox 20">
            <a:hlinkClick r:id="rId10" action="ppaction://hlinksldjump"/>
          </p:cNvPr>
          <p:cNvSpPr txBox="1"/>
          <p:nvPr/>
        </p:nvSpPr>
        <p:spPr>
          <a:xfrm>
            <a:off x="8741190" y="4679089"/>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San</a:t>
            </a:r>
            <a:br>
              <a:rPr lang="en-US" sz="1100" b="1" dirty="0">
                <a:solidFill>
                  <a:sysClr val="windowText" lastClr="000000"/>
                </a:solidFill>
                <a:latin typeface="Calibri" pitchFamily="34" charset="0"/>
              </a:rPr>
            </a:br>
            <a:r>
              <a:rPr lang="en-US" sz="1100" b="1" dirty="0">
                <a:solidFill>
                  <a:sysClr val="windowText" lastClr="000000"/>
                </a:solidFill>
                <a:latin typeface="Calibri" pitchFamily="34" charset="0"/>
              </a:rPr>
              <a:t>Mateo</a:t>
            </a:r>
          </a:p>
        </p:txBody>
      </p:sp>
      <p:sp>
        <p:nvSpPr>
          <p:cNvPr id="22" name="TextBox 21">
            <a:hlinkClick r:id="rId11" action="ppaction://hlinksldjump"/>
          </p:cNvPr>
          <p:cNvSpPr txBox="1"/>
          <p:nvPr/>
        </p:nvSpPr>
        <p:spPr>
          <a:xfrm>
            <a:off x="8741190" y="5458968"/>
            <a:ext cx="365760" cy="777240"/>
          </a:xfrm>
          <a:prstGeom prst="rect">
            <a:avLst/>
          </a:prstGeom>
          <a:noFill/>
          <a:ln w="3175">
            <a:noFill/>
          </a:ln>
        </p:spPr>
        <p:txBody>
          <a:bodyPr vert="vert" wrap="square" lIns="0" tIns="0" rIns="0" bIns="0" rtlCol="0" anchor="b" anchorCtr="1">
            <a:noAutofit/>
          </a:bodyPr>
          <a:lstStyle/>
          <a:p>
            <a:pPr algn="ctr">
              <a:lnSpc>
                <a:spcPct val="85000"/>
              </a:lnSpc>
            </a:pPr>
            <a:r>
              <a:rPr lang="en-US" sz="1100" b="1" dirty="0">
                <a:solidFill>
                  <a:sysClr val="windowText" lastClr="000000"/>
                </a:solidFill>
                <a:latin typeface="Calibri" pitchFamily="34" charset="0"/>
              </a:rPr>
              <a:t>Orange</a:t>
            </a:r>
          </a:p>
        </p:txBody>
      </p:sp>
    </p:spTree>
    <p:extLst>
      <p:ext uri="{BB962C8B-B14F-4D97-AF65-F5344CB8AC3E}">
        <p14:creationId xmlns:p14="http://schemas.microsoft.com/office/powerpoint/2010/main" val="15610472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ver">
  <a:themeElements>
    <a:clrScheme name="Kaiser">
      <a:dk1>
        <a:sysClr val="windowText" lastClr="000000"/>
      </a:dk1>
      <a:lt1>
        <a:sysClr val="window" lastClr="FFFFFF"/>
      </a:lt1>
      <a:dk2>
        <a:srgbClr val="5B6973"/>
      </a:dk2>
      <a:lt2>
        <a:srgbClr val="E7ECED"/>
      </a:lt2>
      <a:accent1>
        <a:srgbClr val="10414C"/>
      </a:accent1>
      <a:accent2>
        <a:srgbClr val="007994"/>
      </a:accent2>
      <a:accent3>
        <a:srgbClr val="AAD081"/>
      </a:accent3>
      <a:accent4>
        <a:srgbClr val="7CB042"/>
      </a:accent4>
      <a:accent5>
        <a:srgbClr val="FFFFFF"/>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10.xml><?xml version="1.0" encoding="utf-8"?>
<a:theme xmlns:a="http://schemas.openxmlformats.org/drawingml/2006/main" name="San Mateo County">
  <a:themeElements>
    <a:clrScheme name="Kaiser">
      <a:dk1>
        <a:sysClr val="windowText" lastClr="000000"/>
      </a:dk1>
      <a:lt1>
        <a:sysClr val="window" lastClr="FFFFFF"/>
      </a:lt1>
      <a:dk2>
        <a:srgbClr val="5B6973"/>
      </a:dk2>
      <a:lt2>
        <a:srgbClr val="E7ECED"/>
      </a:lt2>
      <a:accent1>
        <a:srgbClr val="10414C"/>
      </a:accent1>
      <a:accent2>
        <a:srgbClr val="007994"/>
      </a:accent2>
      <a:accent3>
        <a:srgbClr val="AAD081"/>
      </a:accent3>
      <a:accent4>
        <a:srgbClr val="7CB042"/>
      </a:accent4>
      <a:accent5>
        <a:srgbClr val="FFFFFF"/>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11.xml><?xml version="1.0" encoding="utf-8"?>
<a:theme xmlns:a="http://schemas.openxmlformats.org/drawingml/2006/main" name="Orange County">
  <a:themeElements>
    <a:clrScheme name="Kaiser">
      <a:dk1>
        <a:sysClr val="windowText" lastClr="000000"/>
      </a:dk1>
      <a:lt1>
        <a:sysClr val="window" lastClr="FFFFFF"/>
      </a:lt1>
      <a:dk2>
        <a:srgbClr val="5B6973"/>
      </a:dk2>
      <a:lt2>
        <a:srgbClr val="E7ECED"/>
      </a:lt2>
      <a:accent1>
        <a:srgbClr val="10414C"/>
      </a:accent1>
      <a:accent2>
        <a:srgbClr val="007994"/>
      </a:accent2>
      <a:accent3>
        <a:srgbClr val="AAD081"/>
      </a:accent3>
      <a:accent4>
        <a:srgbClr val="7CB042"/>
      </a:accent4>
      <a:accent5>
        <a:srgbClr val="FFFFFF"/>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amp; Methodology">
  <a:themeElements>
    <a:clrScheme name="Kaiser">
      <a:dk1>
        <a:sysClr val="windowText" lastClr="000000"/>
      </a:dk1>
      <a:lt1>
        <a:sysClr val="window" lastClr="FFFFFF"/>
      </a:lt1>
      <a:dk2>
        <a:srgbClr val="5B6973"/>
      </a:dk2>
      <a:lt2>
        <a:srgbClr val="E7ECED"/>
      </a:lt2>
      <a:accent1>
        <a:srgbClr val="10414C"/>
      </a:accent1>
      <a:accent2>
        <a:srgbClr val="007994"/>
      </a:accent2>
      <a:accent3>
        <a:srgbClr val="AAD081"/>
      </a:accent3>
      <a:accent4>
        <a:srgbClr val="7CB042"/>
      </a:accent4>
      <a:accent5>
        <a:srgbClr val="FFFFFF"/>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Findings in Brief">
  <a:themeElements>
    <a:clrScheme name="Kaiser">
      <a:dk1>
        <a:sysClr val="windowText" lastClr="000000"/>
      </a:dk1>
      <a:lt1>
        <a:sysClr val="window" lastClr="FFFFFF"/>
      </a:lt1>
      <a:dk2>
        <a:srgbClr val="5B6973"/>
      </a:dk2>
      <a:lt2>
        <a:srgbClr val="E7ECED"/>
      </a:lt2>
      <a:accent1>
        <a:srgbClr val="10414C"/>
      </a:accent1>
      <a:accent2>
        <a:srgbClr val="007994"/>
      </a:accent2>
      <a:accent3>
        <a:srgbClr val="AAD081"/>
      </a:accent3>
      <a:accent4>
        <a:srgbClr val="7CB042"/>
      </a:accent4>
      <a:accent5>
        <a:srgbClr val="FFFFFF"/>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verall Findings">
  <a:themeElements>
    <a:clrScheme name="Kaiser">
      <a:dk1>
        <a:sysClr val="windowText" lastClr="000000"/>
      </a:dk1>
      <a:lt1>
        <a:sysClr val="window" lastClr="FFFFFF"/>
      </a:lt1>
      <a:dk2>
        <a:srgbClr val="5B6973"/>
      </a:dk2>
      <a:lt2>
        <a:srgbClr val="E7ECED"/>
      </a:lt2>
      <a:accent1>
        <a:srgbClr val="10414C"/>
      </a:accent1>
      <a:accent2>
        <a:srgbClr val="007994"/>
      </a:accent2>
      <a:accent3>
        <a:srgbClr val="AAD081"/>
      </a:accent3>
      <a:accent4>
        <a:srgbClr val="7CB042"/>
      </a:accent4>
      <a:accent5>
        <a:srgbClr val="FFFFFF"/>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Los Angeles County">
  <a:themeElements>
    <a:clrScheme name="Kaiser">
      <a:dk1>
        <a:sysClr val="windowText" lastClr="000000"/>
      </a:dk1>
      <a:lt1>
        <a:sysClr val="window" lastClr="FFFFFF"/>
      </a:lt1>
      <a:dk2>
        <a:srgbClr val="5B6973"/>
      </a:dk2>
      <a:lt2>
        <a:srgbClr val="E7ECED"/>
      </a:lt2>
      <a:accent1>
        <a:srgbClr val="10414C"/>
      </a:accent1>
      <a:accent2>
        <a:srgbClr val="007994"/>
      </a:accent2>
      <a:accent3>
        <a:srgbClr val="AAD081"/>
      </a:accent3>
      <a:accent4>
        <a:srgbClr val="7CB042"/>
      </a:accent4>
      <a:accent5>
        <a:srgbClr val="FFFFFF"/>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Riverside County">
  <a:themeElements>
    <a:clrScheme name="Kaiser">
      <a:dk1>
        <a:sysClr val="windowText" lastClr="000000"/>
      </a:dk1>
      <a:lt1>
        <a:sysClr val="window" lastClr="FFFFFF"/>
      </a:lt1>
      <a:dk2>
        <a:srgbClr val="5B6973"/>
      </a:dk2>
      <a:lt2>
        <a:srgbClr val="E7ECED"/>
      </a:lt2>
      <a:accent1>
        <a:srgbClr val="10414C"/>
      </a:accent1>
      <a:accent2>
        <a:srgbClr val="007994"/>
      </a:accent2>
      <a:accent3>
        <a:srgbClr val="AAD081"/>
      </a:accent3>
      <a:accent4>
        <a:srgbClr val="7CB042"/>
      </a:accent4>
      <a:accent5>
        <a:srgbClr val="FFFFFF"/>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San Bernardino County">
  <a:themeElements>
    <a:clrScheme name="Kaiser">
      <a:dk1>
        <a:sysClr val="windowText" lastClr="000000"/>
      </a:dk1>
      <a:lt1>
        <a:sysClr val="window" lastClr="FFFFFF"/>
      </a:lt1>
      <a:dk2>
        <a:srgbClr val="5B6973"/>
      </a:dk2>
      <a:lt2>
        <a:srgbClr val="E7ECED"/>
      </a:lt2>
      <a:accent1>
        <a:srgbClr val="10414C"/>
      </a:accent1>
      <a:accent2>
        <a:srgbClr val="007994"/>
      </a:accent2>
      <a:accent3>
        <a:srgbClr val="AAD081"/>
      </a:accent3>
      <a:accent4>
        <a:srgbClr val="7CB042"/>
      </a:accent4>
      <a:accent5>
        <a:srgbClr val="FFFFFF"/>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San Diego County">
  <a:themeElements>
    <a:clrScheme name="Kaiser">
      <a:dk1>
        <a:sysClr val="windowText" lastClr="000000"/>
      </a:dk1>
      <a:lt1>
        <a:sysClr val="window" lastClr="FFFFFF"/>
      </a:lt1>
      <a:dk2>
        <a:srgbClr val="5B6973"/>
      </a:dk2>
      <a:lt2>
        <a:srgbClr val="E7ECED"/>
      </a:lt2>
      <a:accent1>
        <a:srgbClr val="10414C"/>
      </a:accent1>
      <a:accent2>
        <a:srgbClr val="007994"/>
      </a:accent2>
      <a:accent3>
        <a:srgbClr val="AAD081"/>
      </a:accent3>
      <a:accent4>
        <a:srgbClr val="7CB042"/>
      </a:accent4>
      <a:accent5>
        <a:srgbClr val="FFFFFF"/>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Santa Clara County">
  <a:themeElements>
    <a:clrScheme name="Kaiser">
      <a:dk1>
        <a:sysClr val="windowText" lastClr="000000"/>
      </a:dk1>
      <a:lt1>
        <a:sysClr val="window" lastClr="FFFFFF"/>
      </a:lt1>
      <a:dk2>
        <a:srgbClr val="5B6973"/>
      </a:dk2>
      <a:lt2>
        <a:srgbClr val="E7ECED"/>
      </a:lt2>
      <a:accent1>
        <a:srgbClr val="10414C"/>
      </a:accent1>
      <a:accent2>
        <a:srgbClr val="007994"/>
      </a:accent2>
      <a:accent3>
        <a:srgbClr val="AAD081"/>
      </a:accent3>
      <a:accent4>
        <a:srgbClr val="7CB042"/>
      </a:accent4>
      <a:accent5>
        <a:srgbClr val="FFFFFF"/>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17204</TotalTime>
  <Words>11366</Words>
  <Application>Microsoft Office PowerPoint</Application>
  <PresentationFormat>On-screen Show (4:3)</PresentationFormat>
  <Paragraphs>2345</Paragraphs>
  <Slides>131</Slides>
  <Notes>93</Notes>
  <HiddenSlides>0</HiddenSlides>
  <MMClips>0</MMClips>
  <ScaleCrop>false</ScaleCrop>
  <HeadingPairs>
    <vt:vector size="6" baseType="variant">
      <vt:variant>
        <vt:lpstr>Fonts Used</vt:lpstr>
      </vt:variant>
      <vt:variant>
        <vt:i4>4</vt:i4>
      </vt:variant>
      <vt:variant>
        <vt:lpstr>Theme</vt:lpstr>
      </vt:variant>
      <vt:variant>
        <vt:i4>11</vt:i4>
      </vt:variant>
      <vt:variant>
        <vt:lpstr>Slide Titles</vt:lpstr>
      </vt:variant>
      <vt:variant>
        <vt:i4>131</vt:i4>
      </vt:variant>
    </vt:vector>
  </HeadingPairs>
  <TitlesOfParts>
    <vt:vector size="146" baseType="lpstr">
      <vt:lpstr>Arial</vt:lpstr>
      <vt:lpstr>Calibri</vt:lpstr>
      <vt:lpstr>Times New Roman</vt:lpstr>
      <vt:lpstr>Wingdings</vt:lpstr>
      <vt:lpstr>Cover</vt:lpstr>
      <vt:lpstr>Intro &amp; Methodology</vt:lpstr>
      <vt:lpstr>Findings in Brief</vt:lpstr>
      <vt:lpstr>Overall Findings</vt:lpstr>
      <vt:lpstr>Los Angeles County</vt:lpstr>
      <vt:lpstr>Riverside County</vt:lpstr>
      <vt:lpstr>San Bernardino County</vt:lpstr>
      <vt:lpstr>San Diego County</vt:lpstr>
      <vt:lpstr>Santa Clara County</vt:lpstr>
      <vt:lpstr>San Mateo County</vt:lpstr>
      <vt:lpstr>Orange County</vt:lpstr>
      <vt:lpstr>2018 Findings from  the Cal MediConnect Rapid Cycle Polling Project</vt:lpstr>
      <vt:lpstr>California’s Dual Financial Alignment Demonstration “Cal MediConnect”</vt:lpstr>
      <vt:lpstr>Survey Objectives</vt:lpstr>
      <vt:lpstr>About the Surveys (1)</vt:lpstr>
      <vt:lpstr>About the Surveys (2)</vt:lpstr>
      <vt:lpstr>Findings in Brief</vt:lpstr>
      <vt:lpstr>Confidence Navigating Health Care</vt:lpstr>
      <vt:lpstr>Satisfaction with Health Care Services</vt:lpstr>
      <vt:lpstr>Problems Encountered with Health Care</vt:lpstr>
      <vt:lpstr>Length of Time with a Personal Doctor</vt:lpstr>
      <vt:lpstr>Reported Use of Single Care Managers and Personal Care Plans by Enrollees and Opt-outs</vt:lpstr>
      <vt:lpstr>Health Status and Disability  of CMC Enrollees and Opt- Outs</vt:lpstr>
      <vt:lpstr>LTSS Needs and Use of In-Home Supportive Services</vt:lpstr>
      <vt:lpstr>Characteristics of CMC Enrollees &amp; Opt-outs</vt:lpstr>
      <vt:lpstr>Overall Findings Across the Four Survey Years</vt:lpstr>
      <vt:lpstr>1. Beneficiary Confidence Navigating Health Care</vt:lpstr>
      <vt:lpstr>Beneficiary Confidence Navigating Health Care</vt:lpstr>
      <vt:lpstr>2.  Satisfaction with Health Care Services</vt:lpstr>
      <vt:lpstr>Satisfaction with Different Aspects of the Health Care Services Beneficiaries Are Receiving (1)</vt:lpstr>
      <vt:lpstr>Satisfaction with Different Aspects of the Health Care Services Beneficiaries Are Receiving (2)</vt:lpstr>
      <vt:lpstr>3. Specific Problems with Health Care Services</vt:lpstr>
      <vt:lpstr>Specific Problems with Health Care Services (1)</vt:lpstr>
      <vt:lpstr>Specific Problems with Health Care Services (2)</vt:lpstr>
      <vt:lpstr>4. Length of Time Beneficiaries Have Been Going to their Personal Doctor</vt:lpstr>
      <vt:lpstr>Length of Time Beneficiaries Have Been Going to  the Doctor They Consider their Personal Doctor</vt:lpstr>
      <vt:lpstr>5. Beneficiaries’ Experiences with Single  Care Managers</vt:lpstr>
      <vt:lpstr>Beneficiaries Who Report Having a Single Care Manager and Its Perceived Impact on Quality of Care</vt:lpstr>
      <vt:lpstr>6. Beneficiaries’ Experiences with a Personal Care Plan</vt:lpstr>
      <vt:lpstr>Beneficiaries Who Report Having a Personal Care Plan and Its Perceived Impact on the Quality of Their Care</vt:lpstr>
      <vt:lpstr>7. Demographic Characteristics of Enrollees and  Opt-outs Across the Seven CMC Counties (1)</vt:lpstr>
      <vt:lpstr>Comparing the Demographic Characteristics of Enrollees and Opt-outs in CMC Counties (1)</vt:lpstr>
      <vt:lpstr> Demographic Characteristics of Enrollees and  Opt-outs in CMC Counties (2)</vt:lpstr>
      <vt:lpstr>Comparing the Demographic Characteristics of Enrollees and Opt-outs in CMC Counties (2)</vt:lpstr>
      <vt:lpstr>8. Health-status and Disability of CMC Enrollees  and Opt-outs</vt:lpstr>
      <vt:lpstr>Comparing Health and Disability Status</vt:lpstr>
      <vt:lpstr>9. Disability and Use of In-Home Supportive Services</vt:lpstr>
      <vt:lpstr>LTSS Needs and Use of IHSS in 2018</vt:lpstr>
      <vt:lpstr>Los Angeles County: Aggregated Results  from Years 1-4</vt:lpstr>
      <vt:lpstr>1. Beneficiary Confidence Navigating Health Care in Los Angeles County</vt:lpstr>
      <vt:lpstr>Beneficiary Confidence Navigating Health Care  in Los Angeles County</vt:lpstr>
      <vt:lpstr>2. Satisfaction with Health Care Services  in Los Angeles County</vt:lpstr>
      <vt:lpstr>Satisfaction with Different Aspects of the Health Care Services Beneficiaries Are Receiving (1) </vt:lpstr>
      <vt:lpstr>Satisfaction with Different Aspects of the Health Care Services Beneficiaries Are Receiving (2) </vt:lpstr>
      <vt:lpstr>3. Specific Problems with Health Care Services  in Los Angeles County</vt:lpstr>
      <vt:lpstr>Specific Problems with Health Care Services  in Los Angeles County</vt:lpstr>
      <vt:lpstr>4. Demographic Characteristics of CMC Enrollees and Opt-outs in Los Angeles County</vt:lpstr>
      <vt:lpstr>Comparing the Demographic Characteristics of CMC Enrollees and CMC Opt-outs (1)</vt:lpstr>
      <vt:lpstr>Comparing the Demographic Characteristics of CMC Enrollees and CMC Opt-outs (2)</vt:lpstr>
      <vt:lpstr>5. Health-related Characteristics of CMC Enrollees and Opt-outs in Los Angeles County</vt:lpstr>
      <vt:lpstr>Comparing the Health Characteristics  of CMC Enrollees and CMC Opt-outs</vt:lpstr>
      <vt:lpstr>Riverside County: Aggregated Results  from Years 1-4</vt:lpstr>
      <vt:lpstr>1. Beneficiary Confidence Navigating Health Care  in Riverside County</vt:lpstr>
      <vt:lpstr>Beneficiary Confidence Navigating Health Care  in Riverside County</vt:lpstr>
      <vt:lpstr>2. Satisfaction with Health Care Services  in Riverside County</vt:lpstr>
      <vt:lpstr>Satisfaction with Different Aspects of the Health Care Services Beneficiaries Are Receiving (1) </vt:lpstr>
      <vt:lpstr>Satisfaction with Different Aspects of the Health Care Services Beneficiaries Are Receiving (2) </vt:lpstr>
      <vt:lpstr>3. Specific Problems with Health Care Services  in Riverside County</vt:lpstr>
      <vt:lpstr>Specific Problems with Health Care Services  in Riverside County</vt:lpstr>
      <vt:lpstr>4. Demographic Characteristics of CMC Enrollees and Opt-outs in Riverside County</vt:lpstr>
      <vt:lpstr>Comparing the Demographic Characteristics of CMC Enrollees and CMC Opt-outs (1)</vt:lpstr>
      <vt:lpstr>Comparing the Demographic Characteristics of CMC Enrollees and CMC Opt-outs (2)</vt:lpstr>
      <vt:lpstr>5. Health-related Characteristics of CMC Enrollees and Opt-outs in Riverside County</vt:lpstr>
      <vt:lpstr>Comparing the Health Characteristics  of CMC Enrollees and CMC Opt-outs</vt:lpstr>
      <vt:lpstr>San Bernardino County: Aggregated Results  from Years 1-4</vt:lpstr>
      <vt:lpstr>1. Beneficiary Confidence Navigating Health Care  in San Bernardino County</vt:lpstr>
      <vt:lpstr>Beneficiary Confidence Navigating Health Care  in San Bernardino County</vt:lpstr>
      <vt:lpstr>2. Satisfaction with Health Care Services  in San Bernardino County</vt:lpstr>
      <vt:lpstr>Satisfaction with Different Aspects of the Health Care Services Beneficiaries Are Receiving (1) </vt:lpstr>
      <vt:lpstr>Satisfaction with Different Aspects of the Health Care Services Beneficiaries Are Receiving (2) </vt:lpstr>
      <vt:lpstr>3. Specific Problems with Health Care Services  in San Bernardino County</vt:lpstr>
      <vt:lpstr>Specific Problems with Health Care Services  in San Bernardino County</vt:lpstr>
      <vt:lpstr>4. Demographic Characteristics of CMC Enrollees and Opt-outs in San Bernardino County</vt:lpstr>
      <vt:lpstr>Comparing the Demographic Characteristics of CMC Enrollees and CMC Opt-outs (1)</vt:lpstr>
      <vt:lpstr>Comparing the Demographic Characteristics of CMC Enrollees and CMC Opt-outs (2)</vt:lpstr>
      <vt:lpstr>5. Health-related Characteristics of CMC Enrollees and Opt-outs in San Bernardino County</vt:lpstr>
      <vt:lpstr>Comparing the Health Characteristics  of CMC Enrollees and CMC Opt-outs</vt:lpstr>
      <vt:lpstr>San Diego County: Aggregated Results  from Years 1-4</vt:lpstr>
      <vt:lpstr>1. Beneficiary Confidence Navigating Health Care  in San Diego County</vt:lpstr>
      <vt:lpstr>Beneficiary Confidence Navigating Health Care  in San Diego County</vt:lpstr>
      <vt:lpstr>2. Satisfaction with Health Care Services  in San Diego County</vt:lpstr>
      <vt:lpstr>Satisfaction with Different Aspects of the Health Care Services Beneficiaries Are Receiving (1) </vt:lpstr>
      <vt:lpstr>Satisfaction with Different Aspects of the Health Care Services Beneficiaries Are Receiving (2) </vt:lpstr>
      <vt:lpstr>3. Specific Problems with Health Care Services  in San Diego County</vt:lpstr>
      <vt:lpstr>Specific Problems with Health Care Services  in San Diego County</vt:lpstr>
      <vt:lpstr>4. Demographic Characteristics of CMC Enrollees and Opt-outs in San Diego County</vt:lpstr>
      <vt:lpstr>Comparing the Demographic Characteristics of CMC Enrollees and CMC Opt-outs (1)</vt:lpstr>
      <vt:lpstr>Comparing the Demographic Characteristics of CMC Enrollees and CMC Opt-outs (2)</vt:lpstr>
      <vt:lpstr>5. Health-related Characteristics of CMC Enrollees and Opt-outs in San Diego County</vt:lpstr>
      <vt:lpstr>Comparing the Health Characteristics  of CMC Enrollees and CMC Opt-outs</vt:lpstr>
      <vt:lpstr>Santa Clara County: Aggregated Results  from Years 1-4</vt:lpstr>
      <vt:lpstr>1. Beneficiary Confidence Navigating Health Care  in Santa Clara County</vt:lpstr>
      <vt:lpstr>Beneficiary Confidence Navigating Health Care  in Santa Clara County</vt:lpstr>
      <vt:lpstr>2. Satisfaction with Health Care Services  in Santa Clara County</vt:lpstr>
      <vt:lpstr>Satisfaction with Different Aspects of the Health Care Services Beneficiaries Are Receiving (1) </vt:lpstr>
      <vt:lpstr>Satisfaction with Different Aspects of the Health Care Services Beneficiaries Are Receiving (2) </vt:lpstr>
      <vt:lpstr>3. Specific Problems with Health Care Services  in Santa Clara County</vt:lpstr>
      <vt:lpstr>Specific Problems with Health Care Services  in Santa Clara County</vt:lpstr>
      <vt:lpstr>4. Demographic Characteristics of CMC Enrollees and Opt-outs in Santa Clara County</vt:lpstr>
      <vt:lpstr>Comparing the Demographic Characteristics of CMC Enrollees and CMC Opt-outs (1)</vt:lpstr>
      <vt:lpstr>Comparing the Demographic Characteristics of CMC Enrollees and CMC Opt-outs (2)</vt:lpstr>
      <vt:lpstr>5. Health-related Characteristics of CMC Enrollees and Opt-outs in San Diego County</vt:lpstr>
      <vt:lpstr>Comparing the Health Characteristics  of CMC Enrollees and CMC Opt-outs</vt:lpstr>
      <vt:lpstr>San Mateo County: Aggregated Results from Years 1-4</vt:lpstr>
      <vt:lpstr>1. Beneficiary Confidence Navigating Health Care  in San Mateo County</vt:lpstr>
      <vt:lpstr>Beneficiary Confidence Navigating Health Care  in San Mateo County</vt:lpstr>
      <vt:lpstr>2. Satisfaction with Health Care Services  in San Mateo County</vt:lpstr>
      <vt:lpstr>Satisfaction with Different Aspects of the Health Care Services Beneficiaries Are Receiving (1) </vt:lpstr>
      <vt:lpstr>Satisfaction with Different Aspects of the Health Care Services Beneficiaries Are Receiving (2) </vt:lpstr>
      <vt:lpstr>3. Specific Problems with Health Care Services  in San Mateo County</vt:lpstr>
      <vt:lpstr>Specific Problems with Health Care Services  in San Mateo County</vt:lpstr>
      <vt:lpstr>4. Demographic Characteristics of CMC Enrollees and Opt-outs in San Mateo County</vt:lpstr>
      <vt:lpstr>Comparing the Demographic Characteristics of CMC Enrollees and CMC Opt-outs (1)</vt:lpstr>
      <vt:lpstr>Comparing the Demographic Characteristics of CMC Enrollees and CMC Opt-outs (2)</vt:lpstr>
      <vt:lpstr>5. Health-related Characteristics of CMC Enrollees and Opt-outs in San Diego County</vt:lpstr>
      <vt:lpstr>Comparing the Health Characteristics  of CMC Enrollees and CMC Opt-outs</vt:lpstr>
      <vt:lpstr>Orange County: Aggregated Results from Years 1-4</vt:lpstr>
      <vt:lpstr>1. Beneficiary Confidence Navigating Health Care  in Orange County</vt:lpstr>
      <vt:lpstr>Beneficiary Confidence Navigating Health Care  in Orange County</vt:lpstr>
      <vt:lpstr>2. Satisfaction with Health Care Services  in Orange County</vt:lpstr>
      <vt:lpstr>Satisfaction with Different Aspects of the Health Care Services Beneficiaries Are Receiving (1) </vt:lpstr>
      <vt:lpstr>Satisfaction with Different Aspects of the Health Care Services Beneficiaries Are Receiving (2) </vt:lpstr>
      <vt:lpstr>3. Specific Problems with Health Care Services  in Orange County</vt:lpstr>
      <vt:lpstr>Specific Problems with Health Care Services  in Orange County</vt:lpstr>
      <vt:lpstr>4. Demographic Characteristics of CMC Enrollees and Opt-outs in Orange County</vt:lpstr>
      <vt:lpstr>Comparing the Demographic Characteristics of CMC Enrollees and CMC Opt-outs (1)</vt:lpstr>
      <vt:lpstr>Comparing the Demographic Characteristics of CMC Enrollees and CMC Opt-outs (2)</vt:lpstr>
      <vt:lpstr>5. Health-related Characteristics of CMC Enrollees and Opt-outs in Orange County</vt:lpstr>
      <vt:lpstr>Comparing the Health Characteristics  of CMC Enrollees and CMC Opt-outs</vt:lpstr>
      <vt:lpstr>Methodology</vt:lpstr>
      <vt:lpstr>Research Team</vt:lpstr>
      <vt:lpstr>For questions or comments, please contact: Carrie Graham, PhD, MGS clgraham@berkeley.edu 510 643-7143</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Howard</dc:creator>
  <cp:lastModifiedBy>Megan Juring</cp:lastModifiedBy>
  <cp:revision>1072</cp:revision>
  <cp:lastPrinted>2018-08-02T21:07:18Z</cp:lastPrinted>
  <dcterms:created xsi:type="dcterms:W3CDTF">2013-04-18T21:54:03Z</dcterms:created>
  <dcterms:modified xsi:type="dcterms:W3CDTF">2018-10-09T19:17:58Z</dcterms:modified>
</cp:coreProperties>
</file>